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8" r:id="rId8"/>
    <p:sldId id="277" r:id="rId9"/>
    <p:sldId id="267" r:id="rId10"/>
    <p:sldId id="28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>
      <p:cViewPr>
        <p:scale>
          <a:sx n="75" d="100"/>
          <a:sy n="75" d="100"/>
        </p:scale>
        <p:origin x="1824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>
              <a:defRPr sz="1600" b="0" smtClean="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 sz="1000" smtClean="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pic>
        <p:nvPicPr>
          <p:cNvPr id="24583" name="Picture 7" descr="JAMANetwork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42013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6"/>
          <p:cNvSpPr txBox="1">
            <a:spLocks noChangeArrowheads="1"/>
          </p:cNvSpPr>
          <p:nvPr userDrawn="1"/>
        </p:nvSpPr>
        <p:spPr bwMode="auto">
          <a:xfrm>
            <a:off x="1524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cs typeface="Arial" charset="0"/>
              </a:rPr>
              <a:t>Copyright restrictions may apply</a:t>
            </a:r>
          </a:p>
        </p:txBody>
      </p:sp>
      <p:pic>
        <p:nvPicPr>
          <p:cNvPr id="24585" name="Picture 9" descr="JAMA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019800"/>
            <a:ext cx="3276600" cy="722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425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322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1647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5233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109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3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8144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164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068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9709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90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53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31" name="Picture 7" descr="JAMANetwork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42013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6"/>
          <p:cNvSpPr txBox="1">
            <a:spLocks noChangeArrowheads="1"/>
          </p:cNvSpPr>
          <p:nvPr userDrawn="1"/>
        </p:nvSpPr>
        <p:spPr bwMode="auto">
          <a:xfrm>
            <a:off x="1524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cs typeface="Arial" charset="0"/>
              </a:rPr>
              <a:t>Copyright restrictions may apply</a:t>
            </a:r>
          </a:p>
        </p:txBody>
      </p:sp>
      <p:pic>
        <p:nvPicPr>
          <p:cNvPr id="1034" name="Picture 10" descr="JAMA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019800"/>
            <a:ext cx="3276600" cy="722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828800"/>
            <a:ext cx="8391525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en-US" i="1" dirty="0"/>
              <a:t>JAMA Ophthalmology</a:t>
            </a:r>
            <a:r>
              <a:rPr lang="en-US" altLang="en-US" dirty="0"/>
              <a:t> Journal Club Slides:</a:t>
            </a:r>
            <a:br>
              <a:rPr lang="en-US" altLang="en-US" dirty="0"/>
            </a:br>
            <a:r>
              <a:rPr lang="en-US" altLang="en-US" dirty="0"/>
              <a:t>Association of Metformin Use With Age-Related Macular Degeneration</a:t>
            </a:r>
            <a:endParaRPr lang="en-US" altLang="en-US" i="1" kern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66800" y="3581400"/>
            <a:ext cx="7315200" cy="157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nb-NO" altLang="en-US" dirty="0"/>
              <a:t>Blitzer AL, Ham SA, Colby KA, Skondra D</a:t>
            </a:r>
            <a:r>
              <a:rPr lang="en-US" altLang="en-US" dirty="0"/>
              <a:t>. Association of metformin use with age-related macular degeneration: a case-control study. </a:t>
            </a:r>
            <a:r>
              <a:rPr lang="en-US" altLang="en-US" i="1" dirty="0"/>
              <a:t>JAMA </a:t>
            </a:r>
            <a:r>
              <a:rPr lang="en-US" altLang="en-US" i="1" dirty="0" err="1"/>
              <a:t>Ophthalmol</a:t>
            </a:r>
            <a:r>
              <a:rPr lang="en-US" altLang="en-US" dirty="0"/>
              <a:t>. Published online January 1, 2021. doi:10.1001/jamaophthalmol.2020.6331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Contact Information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8229600" cy="441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kern="0" dirty="0"/>
              <a:t>If you have questions, please contact the corresponding author:</a:t>
            </a:r>
          </a:p>
          <a:p>
            <a:pPr lvl="1" eaLnBrk="1" hangingPunct="1"/>
            <a:r>
              <a:rPr lang="en-US" altLang="en-US" dirty="0"/>
              <a:t>Dimitra </a:t>
            </a:r>
            <a:r>
              <a:rPr lang="en-US" altLang="en-US" dirty="0" err="1"/>
              <a:t>Skondra</a:t>
            </a:r>
            <a:r>
              <a:rPr lang="en-US" altLang="en-US" dirty="0"/>
              <a:t>, MD, PhD, Department of Ophthalmology and Visual Science, University of Chicago Medical Center, 5841 S Maryland Ave, Chicago, IL 60637 (dskondra@bsd.uchicago.edu)</a:t>
            </a:r>
            <a:endParaRPr lang="en-US" altLang="en-US" sz="800" kern="0" dirty="0"/>
          </a:p>
          <a:p>
            <a:pPr lvl="1" algn="ctr" eaLnBrk="1" hangingPunct="1">
              <a:buFontTx/>
              <a:buNone/>
            </a:pPr>
            <a:r>
              <a:rPr lang="en-US" altLang="en-US" sz="2800" b="1" kern="0" dirty="0"/>
              <a:t>Funding/Support</a:t>
            </a:r>
          </a:p>
          <a:p>
            <a:pPr lvl="1" eaLnBrk="1" hangingPunct="1">
              <a:buFontTx/>
              <a:buNone/>
            </a:pPr>
            <a:endParaRPr lang="en-US" altLang="en-US" sz="800" kern="0" dirty="0"/>
          </a:p>
          <a:p>
            <a:pPr eaLnBrk="1" hangingPunct="1"/>
            <a:r>
              <a:rPr lang="en-US" altLang="en-US" kern="0" dirty="0"/>
              <a:t>This work was supported by a grant from The University of Chicago Institute for Translational Medicine (Dr </a:t>
            </a:r>
            <a:r>
              <a:rPr lang="en-US" altLang="en-US" kern="0" dirty="0" err="1"/>
              <a:t>Skondra</a:t>
            </a:r>
            <a:r>
              <a:rPr lang="en-US" altLang="en-US" kern="0" dirty="0"/>
              <a:t>).</a:t>
            </a:r>
            <a:endParaRPr lang="en-US" altLang="en-US" sz="800" kern="0" dirty="0"/>
          </a:p>
          <a:p>
            <a:pPr algn="ctr" eaLnBrk="1" hangingPunct="1">
              <a:buFontTx/>
              <a:buNone/>
            </a:pPr>
            <a:r>
              <a:rPr lang="en-US" altLang="en-US" sz="2800" b="1" kern="0" dirty="0"/>
              <a:t>Conflict of Interest Disclosures</a:t>
            </a:r>
          </a:p>
          <a:p>
            <a:pPr eaLnBrk="1" hangingPunct="1"/>
            <a:endParaRPr lang="en-US" altLang="en-US" sz="800" kern="0" dirty="0"/>
          </a:p>
          <a:p>
            <a:pPr eaLnBrk="1" hangingPunct="1"/>
            <a:r>
              <a:rPr lang="en-US" kern="0" dirty="0"/>
              <a:t>None reported.</a:t>
            </a:r>
            <a:endParaRPr lang="en-US" altLang="en-US" kern="0" dirty="0"/>
          </a:p>
          <a:p>
            <a:pPr eaLnBrk="1" hangingPunct="1">
              <a:buFontTx/>
              <a:buNone/>
            </a:pPr>
            <a:endParaRPr lang="en-US" altLang="en-US" kern="0" dirty="0"/>
          </a:p>
          <a:p>
            <a:pPr eaLnBrk="1" hangingPunct="1">
              <a:buFontTx/>
              <a:buNone/>
            </a:pPr>
            <a:endParaRPr lang="en-US" altLang="en-US" kern="0" dirty="0"/>
          </a:p>
          <a:p>
            <a:pPr eaLnBrk="1" hangingPunct="1">
              <a:buFontTx/>
              <a:buNone/>
            </a:pPr>
            <a:endParaRPr lang="en-US" altLang="en-US" sz="1400" kern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Introduction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81534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1" kern="0" dirty="0"/>
              <a:t>Importance:</a:t>
            </a:r>
          </a:p>
          <a:p>
            <a:pPr lvl="1"/>
            <a:r>
              <a:rPr lang="en-US" dirty="0"/>
              <a:t>Age-related macular degeneration (AMD) is the leading cause of irreversible blindness in adults older in the US.</a:t>
            </a:r>
          </a:p>
          <a:p>
            <a:pPr lvl="1"/>
            <a:r>
              <a:rPr lang="en-US" dirty="0"/>
              <a:t>There are no established preventive measures for AMD.</a:t>
            </a:r>
          </a:p>
          <a:p>
            <a:pPr lvl="1"/>
            <a:r>
              <a:rPr lang="en-US" dirty="0"/>
              <a:t>Metformin, the most commonly prescribed oral antihyperglycemic drug for diabetes, has been shown to have antiaging and protective effects against many age-associated diseases. </a:t>
            </a:r>
          </a:p>
          <a:p>
            <a:pPr eaLnBrk="1" hangingPunct="1"/>
            <a:endParaRPr lang="en-US" altLang="en-US" kern="0" dirty="0"/>
          </a:p>
          <a:p>
            <a:pPr eaLnBrk="1" hangingPunct="1"/>
            <a:r>
              <a:rPr lang="en-US" altLang="en-US" b="1" kern="0" dirty="0"/>
              <a:t>Objective:</a:t>
            </a:r>
          </a:p>
          <a:p>
            <a:pPr lvl="1" eaLnBrk="1" hangingPunct="1"/>
            <a:r>
              <a:rPr lang="en-US" dirty="0"/>
              <a:t>To determine whether metformin use is associated with reduced odds of developing AMD.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Methods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47674" y="9144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1" dirty="0"/>
              <a:t>Study Design, Setting, and Participants: </a:t>
            </a:r>
          </a:p>
          <a:p>
            <a:pPr lvl="1"/>
            <a:r>
              <a:rPr lang="en-US" sz="1600" dirty="0"/>
              <a:t>This case-control study of patients from </a:t>
            </a:r>
            <a:r>
              <a:rPr lang="en-US" sz="1600" dirty="0" err="1"/>
              <a:t>MarketScan</a:t>
            </a:r>
            <a:r>
              <a:rPr lang="en-US" sz="1600" dirty="0"/>
              <a:t>, a nationwide health insurance claims database, included a population-based sample of patients. </a:t>
            </a:r>
          </a:p>
          <a:p>
            <a:pPr lvl="1"/>
            <a:r>
              <a:rPr lang="en-US" sz="1600" dirty="0"/>
              <a:t>Those aged 55 years and older with newly diagnosed AMD from January 2008 to December 2017 were defined as cases.</a:t>
            </a:r>
          </a:p>
          <a:p>
            <a:pPr lvl="1"/>
            <a:r>
              <a:rPr lang="en-US" sz="1600" dirty="0"/>
              <a:t>Study design looked back 2 years from date of AMD diagnosis or assigned date for matched controls. </a:t>
            </a:r>
          </a:p>
          <a:p>
            <a:pPr lvl="1"/>
            <a:r>
              <a:rPr lang="en-US" sz="1600" dirty="0"/>
              <a:t>Controls were:</a:t>
            </a:r>
          </a:p>
          <a:p>
            <a:pPr lvl="2"/>
            <a:r>
              <a:rPr lang="en-US" sz="1600" dirty="0"/>
              <a:t>Screened for ≥2 eye examinations in the past year with no AMD diagnosis</a:t>
            </a:r>
          </a:p>
          <a:p>
            <a:pPr lvl="2"/>
            <a:r>
              <a:rPr lang="en-US" sz="1600" dirty="0"/>
              <a:t>Required continuous health insurance plan coverage that included prescription drug coverage during the 24 months prior to the index date</a:t>
            </a:r>
          </a:p>
          <a:p>
            <a:pPr lvl="2"/>
            <a:r>
              <a:rPr lang="en-US" sz="1600" dirty="0"/>
              <a:t>Matched 1:1 on age on index date, anemia, hypertension, region, and Charlson Comorbidity Index score</a:t>
            </a:r>
          </a:p>
          <a:p>
            <a:pPr lvl="1"/>
            <a:r>
              <a:rPr lang="en-US" sz="1600" dirty="0"/>
              <a:t>Stratified univariable and multivariable logistic regressions were used to test metformin exposures controlling for risk factors for AMD and other medications in the general population and among patients with diabetes.</a:t>
            </a:r>
          </a:p>
          <a:p>
            <a:pPr lvl="1"/>
            <a:r>
              <a:rPr lang="en-US" sz="1600" dirty="0"/>
              <a:t>Data analyses were conducted from June 2019 to February 2020.</a:t>
            </a:r>
            <a:endParaRPr lang="en-US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Methods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47675" y="914400"/>
            <a:ext cx="8153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1" dirty="0"/>
              <a:t>Main Outcomes and Measures: </a:t>
            </a:r>
          </a:p>
          <a:p>
            <a:pPr lvl="1" eaLnBrk="1" hangingPunct="1"/>
            <a:r>
              <a:rPr lang="en-US" sz="1800" dirty="0"/>
              <a:t>Risk of developing AMD.</a:t>
            </a:r>
          </a:p>
          <a:p>
            <a:pPr lvl="1" eaLnBrk="1" hangingPunct="1"/>
            <a:endParaRPr lang="en-US" altLang="en-US" dirty="0"/>
          </a:p>
          <a:p>
            <a:pPr eaLnBrk="1" hangingPunct="1"/>
            <a:r>
              <a:rPr lang="en-US" altLang="en-US" b="1" dirty="0"/>
              <a:t>Limitations: </a:t>
            </a:r>
          </a:p>
          <a:p>
            <a:pPr lvl="1"/>
            <a:r>
              <a:rPr lang="en-US" dirty="0"/>
              <a:t>This study does not determine the probability of developing AMD;  rather, the association of metformin use and AMD development was reported.</a:t>
            </a:r>
          </a:p>
          <a:p>
            <a:pPr lvl="1"/>
            <a:r>
              <a:rPr lang="en-US" dirty="0"/>
              <a:t>The diagnoses rely on diagnosis codes from billing records. It is possible that billing records underreport diagnoses or include incorrect diagnoses.</a:t>
            </a:r>
          </a:p>
          <a:p>
            <a:pPr lvl="1"/>
            <a:r>
              <a:rPr lang="en-US" dirty="0" err="1"/>
              <a:t>MarketScan</a:t>
            </a:r>
            <a:r>
              <a:rPr lang="en-US" dirty="0"/>
              <a:t> is limited to privately insured patients including Medicare recipients with supplemental coverage. </a:t>
            </a:r>
          </a:p>
          <a:p>
            <a:pPr lvl="1"/>
            <a:r>
              <a:rPr lang="en-US" dirty="0"/>
              <a:t>Clinical measures (eg,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hemoglobin A</a:t>
            </a:r>
            <a:r>
              <a:rPr lang="en-US" sz="1800" baseline="-25000" dirty="0">
                <a:effectLst/>
                <a:ea typeface="Times New Roman" panose="02020603050405020304" pitchFamily="18" charset="0"/>
              </a:rPr>
              <a:t>1c</a:t>
            </a:r>
            <a:r>
              <a:rPr lang="en-US" dirty="0"/>
              <a:t>) </a:t>
            </a:r>
            <a:r>
              <a:rPr lang="en-US" dirty="0">
                <a:latin typeface="+mj-lt"/>
              </a:rPr>
              <a:t>are </a:t>
            </a:r>
            <a:r>
              <a:rPr lang="en-US" dirty="0"/>
              <a:t>not included in the </a:t>
            </a:r>
            <a:r>
              <a:rPr lang="en-US" dirty="0" err="1"/>
              <a:t>MarketScan</a:t>
            </a:r>
            <a:r>
              <a:rPr lang="en-US" dirty="0"/>
              <a:t> claims database. </a:t>
            </a:r>
          </a:p>
          <a:p>
            <a:pPr marL="457200" lvl="1" indent="0" eaLnBrk="1" hangingPunct="1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4046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Results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8077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dirty="0"/>
              <a:t>A total of 312 404 affected individuals (181 817 women [58.2%]) were matched with 312 376 control participants (172 459 women [55.2%]). The age range was 55 to 107 years.</a:t>
            </a:r>
          </a:p>
          <a:p>
            <a:pPr eaLnBrk="1" hangingPunct="1"/>
            <a:r>
              <a:rPr lang="en-US" dirty="0"/>
              <a:t>Compared with the control group, the case group had a slightly higher percentage of participants with diabetes and were more likely to be smokers, have hyperlipidemia, and have diabetic retinopathy.</a:t>
            </a:r>
          </a:p>
          <a:p>
            <a:pPr eaLnBrk="1" hangingPunct="1"/>
            <a:r>
              <a:rPr lang="en-US" dirty="0"/>
              <a:t>Metformin use was associated with reduced odds of developing AMD (odds ratio [OR], 0.94 [95% CI, 0.92-0.96]). </a:t>
            </a:r>
          </a:p>
          <a:p>
            <a:pPr eaLnBrk="1" hangingPunct="1"/>
            <a:r>
              <a:rPr lang="en-US" dirty="0"/>
              <a:t>Low to moderate doses of metformin showed the greatest potential benefit (dosages over 2 years: 1-270 g, OR, 0.91 [95% CI, 0.88-0.94]; 271-600 g, OR, 0.90 [95% CI, 0.87-0.93]). 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r>
              <a:rPr lang="en-US" dirty="0"/>
              <a:t>Both the reduction in odds ratio and the dose-dependent response were preserved in a cohort consisting only of patients with diabetes. </a:t>
            </a:r>
          </a:p>
          <a:p>
            <a:pPr eaLnBrk="1" hangingPunct="1"/>
            <a:r>
              <a:rPr lang="en-US" altLang="en-US" dirty="0"/>
              <a:t>Metformin use was associated with a decreased OR of AMD in patients with diabetes without coexisting diabetic retinopathy (OR, 0.93 [95% CI, 0.91-0.95]) but was a risk factor in patients with diabetic retinopathy (OR, 1.07 [95% CI, 1.01-1.15]).</a:t>
            </a:r>
            <a:endParaRPr lang="en-US" altLang="en-US" kern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Results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09625"/>
            <a:ext cx="89916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dirty="0"/>
              <a:t>Univariable and Multivariable Logistic Regression Models for Incident Age-Related Macular Degeneration Cases and Matched Controls 55 Years and Older Using </a:t>
            </a:r>
            <a:r>
              <a:rPr lang="en-US" altLang="en-US" dirty="0" err="1"/>
              <a:t>MarketScan</a:t>
            </a:r>
            <a:r>
              <a:rPr lang="en-US" altLang="en-US" dirty="0"/>
              <a:t> Research Databases, January 2008 to December 2017 (N = 624 780)</a:t>
            </a:r>
            <a:r>
              <a:rPr lang="en-US" altLang="en-US" baseline="30000" dirty="0"/>
              <a:t>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7BEBEE-3890-497D-960E-A780DA987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752600"/>
            <a:ext cx="6934200" cy="414773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Results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1000" y="809625"/>
            <a:ext cx="8229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dirty="0"/>
              <a:t>Odds Ratios for Metformin by Dose in the </a:t>
            </a:r>
          </a:p>
          <a:p>
            <a:pPr algn="ctr" eaLnBrk="1" hangingPunct="1">
              <a:buFontTx/>
              <a:buNone/>
            </a:pPr>
            <a:r>
              <a:rPr lang="en-US" altLang="en-US" dirty="0"/>
              <a:t>Full Cohort and Only Patients With Diabetes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F18D21-3988-45C7-97FB-C4077849F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642" y="1524000"/>
            <a:ext cx="5958715" cy="43719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Results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1000" y="809625"/>
            <a:ext cx="8229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dirty="0"/>
              <a:t>Odds Ratios for Metformin in Patients With Diabetes </a:t>
            </a:r>
          </a:p>
          <a:p>
            <a:pPr algn="ctr" eaLnBrk="1" hangingPunct="1">
              <a:buFontTx/>
              <a:buNone/>
            </a:pPr>
            <a:r>
              <a:rPr lang="en-US" altLang="en-US" dirty="0"/>
              <a:t>With and Without Diabetic Retinopathy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D5E189-9A0D-4A81-B6AF-FC7BBF866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73" y="1766887"/>
            <a:ext cx="8095727" cy="38515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dirty="0"/>
              <a:t>Comment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8153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kern="0" dirty="0"/>
              <a:t>Metformin, which has been shown to have beneficial associations with multiple diseases of aging, may reduce the odds of developing AMD.</a:t>
            </a:r>
          </a:p>
          <a:p>
            <a:pPr eaLnBrk="1" hangingPunct="1"/>
            <a:r>
              <a:rPr lang="en-US" altLang="en-US" kern="0" dirty="0"/>
              <a:t>There was a dose-dependent response, with low to moderate doses of metformin showing the greatest benefit.</a:t>
            </a:r>
          </a:p>
          <a:p>
            <a:pPr eaLnBrk="1" hangingPunct="1"/>
            <a:r>
              <a:rPr lang="en-US" altLang="en-US" kern="0" dirty="0"/>
              <a:t>The reduced odds of developing AMD was preserved in a cohort of individuals with diabetes but only in those without coexisting diabetic retinopathy.</a:t>
            </a:r>
          </a:p>
          <a:p>
            <a:pPr eaLnBrk="1" hangingPunct="1"/>
            <a:r>
              <a:rPr lang="en-US" altLang="en-US" kern="0" dirty="0"/>
              <a:t>These findings support the hypothesis that metformin could be considered as a possible therapeutic intervention for the prevention or treatment of AMD. </a:t>
            </a:r>
          </a:p>
          <a:p>
            <a:pPr eaLnBrk="1" hangingPunct="1"/>
            <a:r>
              <a:rPr lang="en-US" altLang="en-US" kern="0" dirty="0"/>
              <a:t>Future studies would be needed to validate these findings and determine the underlying mechanisms.</a:t>
            </a:r>
          </a:p>
        </p:txBody>
      </p:sp>
    </p:spTree>
    <p:extLst>
      <p:ext uri="{BB962C8B-B14F-4D97-AF65-F5344CB8AC3E}">
        <p14:creationId xmlns:p14="http://schemas.microsoft.com/office/powerpoint/2010/main" val="196374697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324</TotalTime>
  <Words>854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PowerPoint Presentation</vt:lpstr>
      <vt:lpstr>Introduction</vt:lpstr>
      <vt:lpstr>Methods</vt:lpstr>
      <vt:lpstr>Methods</vt:lpstr>
      <vt:lpstr>Results</vt:lpstr>
      <vt:lpstr>Results</vt:lpstr>
      <vt:lpstr>Results</vt:lpstr>
      <vt:lpstr>Results</vt:lpstr>
      <vt:lpstr>Comment</vt:lpstr>
      <vt:lpstr>Contact Information</vt:lpstr>
    </vt:vector>
  </TitlesOfParts>
  <Company>ama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article</dc:title>
  <dc:creator>lhayes</dc:creator>
  <cp:lastModifiedBy>Iris Lo</cp:lastModifiedBy>
  <cp:revision>67</cp:revision>
  <dcterms:created xsi:type="dcterms:W3CDTF">2011-01-18T21:26:38Z</dcterms:created>
  <dcterms:modified xsi:type="dcterms:W3CDTF">2020-12-29T00:38:21Z</dcterms:modified>
</cp:coreProperties>
</file>