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91" d="100"/>
          <a:sy n="91" d="100"/>
        </p:scale>
        <p:origin x="34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8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0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2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7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5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63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0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3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82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59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0BBF1-83F4-E446-9259-B4EBCEC706DF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629B0-1368-0645-BDBF-7A412FE12B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3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C96EFC2-0866-134E-8664-73EBCECCA262}"/>
              </a:ext>
            </a:extLst>
          </p:cNvPr>
          <p:cNvGrpSpPr/>
          <p:nvPr/>
        </p:nvGrpSpPr>
        <p:grpSpPr>
          <a:xfrm>
            <a:off x="354013" y="2217737"/>
            <a:ext cx="6149975" cy="4708524"/>
            <a:chOff x="0" y="0"/>
            <a:chExt cx="6150543" cy="4708924"/>
          </a:xfrm>
        </p:grpSpPr>
        <p:sp>
          <p:nvSpPr>
            <p:cNvPr id="5" name="Text Box 71">
              <a:extLst>
                <a:ext uri="{FF2B5EF4-FFF2-40B4-BE49-F238E27FC236}">
                  <a16:creationId xmlns:a16="http://schemas.microsoft.com/office/drawing/2014/main" id="{762705CE-5F0B-A64C-84BF-A3D5B433DBAE}"/>
                </a:ext>
              </a:extLst>
            </p:cNvPr>
            <p:cNvSpPr txBox="1"/>
            <p:nvPr/>
          </p:nvSpPr>
          <p:spPr>
            <a:xfrm>
              <a:off x="0" y="0"/>
              <a:ext cx="6150543" cy="1376413"/>
            </a:xfrm>
            <a:prstGeom prst="rect">
              <a:avLst/>
            </a:prstGeom>
            <a:solidFill>
              <a:schemeClr val="lt1"/>
            </a:solidFill>
            <a:ln w="3175" cap="rnd">
              <a:solidFill>
                <a:schemeClr val="bg1">
                  <a:lumMod val="50000"/>
                </a:schemeClr>
              </a:solidFill>
            </a:ln>
            <a:effectLst>
              <a:softEdge rad="0"/>
            </a:effectLst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Patients (aged ≥ 19 years) who underwent a primary procedure of ablation with a primary diagnosis of AF and secondary diagnosis of HF from Jan 1,2012 to June 30, 2016 (for inpatient ablation); or patients (aged ≥ 19 years) with a procedure of ablation (CPT 93651) with a primary diagnosis of AF and a secondary diagnosis of HF occurring between January 1, 2012 and December 31, 2012 (for outpatient ablation); or patients (aged ≥ 19 years) with a procedure of ablation (CPT 93656) with a primary or secondary diagnosis of AF and a concomitant diagnosis of HF occurring between January 1, 2013 and June 30, 2016 (for outpatient ablation)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ヒラギノ角ゴ ProN W3" panose="020B0300000000000000" pitchFamily="34" charset="-128"/>
                  <a:cs typeface="Times New Roman" panose="02020603050405020304" pitchFamily="18" charset="0"/>
                </a:rPr>
                <a:t>N = 1,354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 Box 73">
              <a:extLst>
                <a:ext uri="{FF2B5EF4-FFF2-40B4-BE49-F238E27FC236}">
                  <a16:creationId xmlns:a16="http://schemas.microsoft.com/office/drawing/2014/main" id="{2F8E6363-173B-F14A-BF7C-06EE0EAF002A}"/>
                </a:ext>
              </a:extLst>
            </p:cNvPr>
            <p:cNvSpPr txBox="1"/>
            <p:nvPr/>
          </p:nvSpPr>
          <p:spPr>
            <a:xfrm>
              <a:off x="546847" y="2241177"/>
              <a:ext cx="5052695" cy="71183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Patient count after excluding those who underwent catheter ablation (primary or secondary procedure) for primary or secondary diagnosis of AF </a:t>
              </a:r>
              <a:b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 the 1-year pre-index period</a:t>
              </a: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ヒラギノ角ゴ ProN W3" panose="020B0300000000000000" pitchFamily="34" charset="-128"/>
                  <a:cs typeface="Times New Roman" panose="02020603050405020304" pitchFamily="18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ヒラギノ角ゴ ProN W3" panose="020B0300000000000000" pitchFamily="34" charset="-128"/>
                  <a:cs typeface="Times New Roman" panose="02020603050405020304" pitchFamily="18" charset="0"/>
                </a:rPr>
                <a:t>N = 395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74">
              <a:extLst>
                <a:ext uri="{FF2B5EF4-FFF2-40B4-BE49-F238E27FC236}">
                  <a16:creationId xmlns:a16="http://schemas.microsoft.com/office/drawing/2014/main" id="{3214FB80-B03C-0B4A-BE85-8603027D9D7A}"/>
                </a:ext>
              </a:extLst>
            </p:cNvPr>
            <p:cNvSpPr txBox="1"/>
            <p:nvPr/>
          </p:nvSpPr>
          <p:spPr>
            <a:xfrm>
              <a:off x="905435" y="3191435"/>
              <a:ext cx="4340860" cy="70231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Patient count after excluding those who underwent surgical ablation, valvular procedure, or left atrial appendage occlusion (primary or secondary procedures) in the 1-year pre-index period</a:t>
              </a:r>
              <a:r>
                <a:rPr lang="en-US" sz="10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CA" sz="10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 = 391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82127F86-5A6F-4E41-BEBA-E0A0394689B6}"/>
                </a:ext>
              </a:extLst>
            </p:cNvPr>
            <p:cNvSpPr/>
            <p:nvPr/>
          </p:nvSpPr>
          <p:spPr>
            <a:xfrm>
              <a:off x="2913529" y="1380565"/>
              <a:ext cx="288758" cy="288757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Down Arrow 8">
              <a:extLst>
                <a:ext uri="{FF2B5EF4-FFF2-40B4-BE49-F238E27FC236}">
                  <a16:creationId xmlns:a16="http://schemas.microsoft.com/office/drawing/2014/main" id="{9A55B696-15E7-EA4F-8E12-EABE07EB3A82}"/>
                </a:ext>
              </a:extLst>
            </p:cNvPr>
            <p:cNvSpPr/>
            <p:nvPr/>
          </p:nvSpPr>
          <p:spPr>
            <a:xfrm>
              <a:off x="2913529" y="2017059"/>
              <a:ext cx="288758" cy="288757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4B7EAD20-EF60-014D-9646-7C24DEB2A70A}"/>
                </a:ext>
              </a:extLst>
            </p:cNvPr>
            <p:cNvSpPr/>
            <p:nvPr/>
          </p:nvSpPr>
          <p:spPr>
            <a:xfrm>
              <a:off x="2913529" y="2958353"/>
              <a:ext cx="288758" cy="288757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Text Box 75">
              <a:extLst>
                <a:ext uri="{FF2B5EF4-FFF2-40B4-BE49-F238E27FC236}">
                  <a16:creationId xmlns:a16="http://schemas.microsoft.com/office/drawing/2014/main" id="{E8095C9E-545E-7B42-A685-A5ACEDE6B512}"/>
                </a:ext>
              </a:extLst>
            </p:cNvPr>
            <p:cNvSpPr txBox="1"/>
            <p:nvPr/>
          </p:nvSpPr>
          <p:spPr>
            <a:xfrm>
              <a:off x="905435" y="4150659"/>
              <a:ext cx="4340860" cy="558265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Patient count after excluding those with negative aggregated costs in the 1-year pre- or 3-year post-index period</a:t>
              </a: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ヒラギノ角ゴ ProN W3" panose="020B0300000000000000" pitchFamily="34" charset="-128"/>
                  <a:cs typeface="Times New Roman" panose="02020603050405020304" pitchFamily="18" charset="0"/>
                </a:rPr>
                <a:t> 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ヒラギノ角ゴ ProN W3" panose="020B0300000000000000" pitchFamily="34" charset="-128"/>
                  <a:cs typeface="Times New Roman" panose="02020603050405020304" pitchFamily="18" charset="0"/>
                </a:rPr>
                <a:t>N = 378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000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ヒラギノ角ゴ ProN W3" panose="020B0300000000000000" pitchFamily="34" charset="-128"/>
                  <a:cs typeface="Times New Roman" panose="02020603050405020304" pitchFamily="18" charset="0"/>
                </a:rPr>
                <a:t> 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ctr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CA" sz="10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AB0D26D3-D221-F140-86F7-2DD6C6E14E4F}"/>
                </a:ext>
              </a:extLst>
            </p:cNvPr>
            <p:cNvSpPr/>
            <p:nvPr/>
          </p:nvSpPr>
          <p:spPr>
            <a:xfrm>
              <a:off x="2913529" y="3908612"/>
              <a:ext cx="288758" cy="288757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059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218</Words>
  <Application>Microsoft Macintosh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Field, Michael</dc:creator>
  <cp:lastModifiedBy>Field, Michael</cp:lastModifiedBy>
  <cp:revision>1</cp:revision>
  <dcterms:created xsi:type="dcterms:W3CDTF">2020-10-01T14:31:31Z</dcterms:created>
  <dcterms:modified xsi:type="dcterms:W3CDTF">2020-10-01T14:32:39Z</dcterms:modified>
</cp:coreProperties>
</file>