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.xml" ContentType="application/vnd.openxmlformats-officedocument.presentationml.notesSlide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639" r:id="rId4"/>
    <p:sldId id="267" r:id="rId5"/>
    <p:sldId id="259" r:id="rId6"/>
    <p:sldId id="260" r:id="rId7"/>
    <p:sldId id="642" r:id="rId8"/>
    <p:sldId id="640" r:id="rId9"/>
    <p:sldId id="629" r:id="rId10"/>
    <p:sldId id="641" r:id="rId11"/>
    <p:sldId id="630" r:id="rId12"/>
    <p:sldId id="631" r:id="rId13"/>
    <p:sldId id="634" r:id="rId14"/>
    <p:sldId id="635" r:id="rId15"/>
    <p:sldId id="636" r:id="rId16"/>
    <p:sldId id="632" r:id="rId17"/>
    <p:sldId id="633" r:id="rId18"/>
    <p:sldId id="637" r:id="rId19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장수환" initials="장" lastIdx="1" clrIdx="0">
    <p:extLst>
      <p:ext uri="{19B8F6BF-5375-455C-9EA6-DF929625EA0E}">
        <p15:presenceInfo xmlns:p15="http://schemas.microsoft.com/office/powerpoint/2012/main" userId="장수환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25" autoAdjust="0"/>
  </p:normalViewPr>
  <p:slideViewPr>
    <p:cSldViewPr snapToGrid="0">
      <p:cViewPr varScale="1">
        <p:scale>
          <a:sx n="107" d="100"/>
          <a:sy n="107" d="100"/>
        </p:scale>
        <p:origin x="17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ko-KR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17330699999999999"/>
          <c:y val="7.4628299999999995E-2"/>
          <c:w val="0.82169300000000001"/>
          <c:h val="0.807769999999999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1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formatCode>General</c:formatCode>
                <c:ptCount val="2"/>
                <c:pt idx="0">
                  <c:v>0.21159600000000001</c:v>
                </c:pt>
                <c:pt idx="1">
                  <c:v>5.6902000000000001E-2</c:v>
                </c:pt>
              </c:numLit>
            </c:plus>
            <c:minus>
              <c:numLit>
                <c:formatCode>General</c:formatCode>
                <c:ptCount val="2"/>
                <c:pt idx="0">
                  <c:v>0.21159600000000001</c:v>
                </c:pt>
                <c:pt idx="1">
                  <c:v>5.6902000000000001E-2</c:v>
                </c:pt>
              </c:numLit>
            </c:minus>
            <c:spPr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c:spPr>
          </c:errBars>
          <c:cat>
            <c:strRef>
              <c:f>Sheet1!$B$1:$C$1</c:f>
              <c:strCache>
                <c:ptCount val="2"/>
                <c:pt idx="0">
                  <c:v>MDA-MB-436</c:v>
                </c:pt>
                <c:pt idx="1">
                  <c:v>Hs-578T</c:v>
                </c:pt>
              </c:strCache>
            </c:strRef>
          </c:cat>
          <c:val>
            <c:numRef>
              <c:f>Sheet1!$B$2:$C$2</c:f>
              <c:numCache>
                <c:formatCode>General</c:formatCode>
                <c:ptCount val="2"/>
                <c:pt idx="0">
                  <c:v>1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FC5-4347-8BAA-297A224173DE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miRZIP155</c:v>
                </c:pt>
              </c:strCache>
            </c:strRef>
          </c:tx>
          <c:spPr>
            <a:solidFill>
              <a:schemeClr val="accent2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formatCode>General</c:formatCode>
                <c:ptCount val="2"/>
                <c:pt idx="0">
                  <c:v>1.456E-3</c:v>
                </c:pt>
                <c:pt idx="1">
                  <c:v>1.0668E-2</c:v>
                </c:pt>
              </c:numLit>
            </c:plus>
            <c:minus>
              <c:numLit>
                <c:formatCode>General</c:formatCode>
                <c:ptCount val="2"/>
                <c:pt idx="0">
                  <c:v>1.456E-3</c:v>
                </c:pt>
                <c:pt idx="1">
                  <c:v>1.0668E-2</c:v>
                </c:pt>
              </c:numLit>
            </c:minus>
            <c:spPr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c:spPr>
          </c:errBars>
          <c:cat>
            <c:strRef>
              <c:f>Sheet1!$B$1:$C$1</c:f>
              <c:strCache>
                <c:ptCount val="2"/>
                <c:pt idx="0">
                  <c:v>MDA-MB-436</c:v>
                </c:pt>
                <c:pt idx="1">
                  <c:v>Hs-578T</c:v>
                </c:pt>
              </c:strCache>
            </c:strRef>
          </c:cat>
          <c:val>
            <c:numRef>
              <c:f>Sheet1!$B$3:$C$3</c:f>
              <c:numCache>
                <c:formatCode>General</c:formatCode>
                <c:ptCount val="2"/>
                <c:pt idx="0">
                  <c:v>6.8537000000000001E-2</c:v>
                </c:pt>
                <c:pt idx="1">
                  <c:v>3.0665999999999999E-2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FC5-4347-8BAA-297A224173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9050" cap="flat">
            <a:solidFill>
              <a:srgbClr val="000000"/>
            </a:solidFill>
            <a:prstDash val="solid"/>
            <a:round/>
          </a:ln>
        </c:spPr>
        <c:txPr>
          <a:bodyPr rot="0"/>
          <a:lstStyle/>
          <a:p>
            <a:pPr>
              <a:defRPr sz="1200" b="1" i="0" u="none" strike="noStrike">
                <a:solidFill>
                  <a:srgbClr val="000000"/>
                </a:solidFill>
                <a:latin typeface="Calibri"/>
              </a:defRPr>
            </a:pPr>
            <a:endParaRPr lang="ko-KR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numFmt formatCode="0.####" sourceLinked="0"/>
        <c:majorTickMark val="none"/>
        <c:minorTickMark val="none"/>
        <c:tickLblPos val="nextTo"/>
        <c:spPr>
          <a:ln w="19050" cap="flat">
            <a:solidFill>
              <a:srgbClr val="000000"/>
            </a:solidFill>
            <a:prstDash val="solid"/>
            <a:round/>
          </a:ln>
        </c:spPr>
        <c:txPr>
          <a:bodyPr rot="0"/>
          <a:lstStyle/>
          <a:p>
            <a:pPr>
              <a:defRPr sz="1200" b="1" i="0" u="none" strike="noStrike">
                <a:solidFill>
                  <a:srgbClr val="000000"/>
                </a:solidFill>
                <a:latin typeface="Calibri"/>
              </a:defRPr>
            </a:pPr>
            <a:endParaRPr lang="ko-KR"/>
          </a:p>
        </c:txPr>
        <c:crossAx val="2094734552"/>
        <c:crosses val="autoZero"/>
        <c:crossBetween val="between"/>
        <c:majorUnit val="0.35"/>
        <c:minorUnit val="0.17499999999999999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ko-KR"/>
  <c:roundedCorners val="0"/>
  <c:style val="2"/>
  <c:chart>
    <c:autoTitleDeleted val="1"/>
    <c:plotArea>
      <c:layout>
        <c:manualLayout>
          <c:layoutTarget val="inner"/>
          <c:xMode val="edge"/>
          <c:yMode val="edge"/>
          <c:x val="0.29585499999999998"/>
          <c:y val="7.6595700000000003E-2"/>
          <c:w val="0.69914500000000002"/>
          <c:h val="0.8030310000000000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accent1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0.20833099999999999</c:v>
                </c:pt>
              </c:numLit>
            </c:plus>
            <c:minus>
              <c:numLit>
                <c:formatCode>General</c:formatCode>
                <c:ptCount val="1"/>
                <c:pt idx="0">
                  <c:v>0.20833099999999999</c:v>
                </c:pt>
              </c:numLit>
            </c:minus>
            <c:spPr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c:spPr>
          </c:errBars>
          <c:cat>
            <c:strRef>
              <c:f>Sheet1!$B$1:$B$1</c:f>
              <c:strCache>
                <c:ptCount val="1"/>
                <c:pt idx="0">
                  <c:v>MCF7</c:v>
                </c:pt>
              </c:strCache>
            </c:strRef>
          </c:cat>
          <c:val>
            <c:numRef>
              <c:f>Sheet1!$B$2:$B$2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33-4150-9B10-5F88E49A0C1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miRZIP155</c:v>
                </c:pt>
              </c:strCache>
            </c:strRef>
          </c:tx>
          <c:spPr>
            <a:solidFill>
              <a:srgbClr val="FFC000"/>
            </a:solidFill>
            <a:ln w="19050" cap="flat">
              <a:solidFill>
                <a:srgbClr val="000000"/>
              </a:solidFill>
              <a:prstDash val="solid"/>
              <a:round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0.93247100000000005</c:v>
                </c:pt>
              </c:numLit>
            </c:plus>
            <c:minus>
              <c:numLit>
                <c:formatCode>General</c:formatCode>
                <c:ptCount val="1"/>
                <c:pt idx="0">
                  <c:v>0.93247100000000005</c:v>
                </c:pt>
              </c:numLit>
            </c:minus>
            <c:spPr>
              <a:noFill/>
              <a:ln w="19050" cap="flat">
                <a:solidFill>
                  <a:srgbClr val="000000"/>
                </a:solidFill>
                <a:prstDash val="solid"/>
                <a:round/>
              </a:ln>
              <a:effectLst/>
            </c:spPr>
          </c:errBars>
          <c:cat>
            <c:strRef>
              <c:f>Sheet1!$B$1:$B$1</c:f>
              <c:strCache>
                <c:ptCount val="1"/>
                <c:pt idx="0">
                  <c:v>MCF7</c:v>
                </c:pt>
              </c:strCache>
            </c:strRef>
          </c:cat>
          <c:val>
            <c:numRef>
              <c:f>Sheet1!$B$3:$B$3</c:f>
              <c:numCache>
                <c:formatCode>General</c:formatCode>
                <c:ptCount val="1"/>
                <c:pt idx="0">
                  <c:v>64.426383999999999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33-4150-9B10-5F88E49A0C1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9050" cap="flat">
            <a:solidFill>
              <a:srgbClr val="000000"/>
            </a:solidFill>
            <a:prstDash val="solid"/>
            <a:round/>
          </a:ln>
        </c:spPr>
        <c:txPr>
          <a:bodyPr rot="0"/>
          <a:lstStyle/>
          <a:p>
            <a:pPr>
              <a:defRPr sz="1200" b="1" i="0" u="none" strike="noStrike">
                <a:solidFill>
                  <a:srgbClr val="000000"/>
                </a:solidFill>
                <a:latin typeface="Calibri"/>
              </a:defRPr>
            </a:pPr>
            <a:endParaRPr lang="ko-KR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numFmt formatCode="0.####" sourceLinked="0"/>
        <c:majorTickMark val="none"/>
        <c:minorTickMark val="none"/>
        <c:tickLblPos val="nextTo"/>
        <c:spPr>
          <a:ln w="19050" cap="flat">
            <a:solidFill>
              <a:srgbClr val="000000"/>
            </a:solidFill>
            <a:prstDash val="solid"/>
            <a:round/>
          </a:ln>
        </c:spPr>
        <c:txPr>
          <a:bodyPr rot="0"/>
          <a:lstStyle/>
          <a:p>
            <a:pPr>
              <a:defRPr sz="1200" b="1" i="0" u="none" strike="noStrike">
                <a:solidFill>
                  <a:srgbClr val="000000"/>
                </a:solidFill>
                <a:latin typeface="Calibri"/>
              </a:defRPr>
            </a:pPr>
            <a:endParaRPr lang="ko-KR"/>
          </a:p>
        </c:txPr>
        <c:crossAx val="2094734552"/>
        <c:crosses val="autoZero"/>
        <c:crossBetween val="between"/>
        <c:majorUnit val="17.5"/>
        <c:minorUnit val="8.7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gradFill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1.3678226175407968E-2</c:v>
                  </c:pt>
                  <c:pt idx="1">
                    <c:v>5.1856658598436717E-2</c:v>
                  </c:pt>
                  <c:pt idx="2">
                    <c:v>4.1540807155657639E-2</c:v>
                  </c:pt>
                  <c:pt idx="3">
                    <c:v>2.1244575562190685E-2</c:v>
                  </c:pt>
                  <c:pt idx="4">
                    <c:v>2.9621604740922458E-2</c:v>
                  </c:pt>
                  <c:pt idx="5">
                    <c:v>5.2191431832869783E-2</c:v>
                  </c:pt>
                </c:numCache>
              </c:numRef>
            </c:plus>
            <c:min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1.3678226175407968E-2</c:v>
                  </c:pt>
                  <c:pt idx="1">
                    <c:v>5.1856658598436717E-2</c:v>
                  </c:pt>
                  <c:pt idx="2">
                    <c:v>4.1540807155657639E-2</c:v>
                  </c:pt>
                  <c:pt idx="3">
                    <c:v>2.1244575562190685E-2</c:v>
                  </c:pt>
                  <c:pt idx="4">
                    <c:v>2.9621604740922458E-2</c:v>
                  </c:pt>
                  <c:pt idx="5">
                    <c:v>5.2191431832869783E-2</c:v>
                  </c:pt>
                </c:numCache>
              </c:numRef>
            </c:minus>
          </c:errBars>
          <c:cat>
            <c:strRef>
              <c:f>(Sheet12!$I$43,Sheet12!$I$44,Sheet12!$I$45,Sheet12!$I$46,Sheet12!$I$47,Sheet12!$I$48)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(Sheet12!$AF$59,Sheet12!$AF$62,Sheet12!$AF$65,Sheet12!$AF$68,Sheet12!$AF$74,Sheet12!$AF$80)</c:f>
              <c:numCache>
                <c:formatCode>General</c:formatCode>
                <c:ptCount val="6"/>
                <c:pt idx="0">
                  <c:v>1.7050508216544464</c:v>
                </c:pt>
                <c:pt idx="1">
                  <c:v>2.8152819815264691</c:v>
                </c:pt>
                <c:pt idx="2">
                  <c:v>2.2552375923216759</c:v>
                </c:pt>
                <c:pt idx="3">
                  <c:v>1</c:v>
                </c:pt>
                <c:pt idx="4">
                  <c:v>0.9886650782767209</c:v>
                </c:pt>
                <c:pt idx="5">
                  <c:v>1.0899330628574397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264-4E44-A009-588D799322B0}"/>
            </c:ext>
          </c:extLst>
        </c:ser>
        <c:ser>
          <c:idx val="1"/>
          <c:order val="1"/>
          <c:tx>
            <c:v>miRH155</c:v>
          </c:tx>
          <c:spPr>
            <a:gradFill>
              <a:gsLst>
                <a:gs pos="0">
                  <a:srgbClr val="FFC000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rgbClr val="DEC475"/>
                </a:gs>
                <a:gs pos="99000">
                  <a:schemeClr val="bg1"/>
                </a:gs>
                <a:gs pos="100000">
                  <a:schemeClr val="bg1"/>
                </a:gs>
              </a:gsLst>
              <a:lin ang="5400000" scaled="1"/>
            </a:gradFill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7.7830398087224029E-2</c:v>
                  </c:pt>
                  <c:pt idx="4">
                    <c:v>4.5930207783169717E-2</c:v>
                  </c:pt>
                  <c:pt idx="5">
                    <c:v>0.18587644215765148</c:v>
                  </c:pt>
                </c:numCache>
              </c:numRef>
            </c:plus>
            <c:min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7.7830398087224029E-2</c:v>
                  </c:pt>
                  <c:pt idx="4">
                    <c:v>4.5930207783169717E-2</c:v>
                  </c:pt>
                  <c:pt idx="5">
                    <c:v>0.18587644215765148</c:v>
                  </c:pt>
                </c:numCache>
              </c:numRef>
            </c:minus>
          </c:errBars>
          <c:cat>
            <c:strRef>
              <c:f>(Sheet12!$I$43,Sheet12!$I$44,Sheet12!$I$45,Sheet12!$I$46,Sheet12!$I$47,Sheet12!$I$48)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(Sheet12!$AG$60,Sheet12!$AG$63,Sheet12!$AG$66,Sheet12!$AF$71,Sheet12!$AF$77,Sheet12!$AF$83)</c:f>
              <c:numCache>
                <c:formatCode>General</c:formatCode>
                <c:ptCount val="6"/>
                <c:pt idx="3">
                  <c:v>2.555416733138502</c:v>
                </c:pt>
                <c:pt idx="4">
                  <c:v>2.2088954839709278</c:v>
                </c:pt>
                <c:pt idx="5">
                  <c:v>2.924981884714295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264-4E44-A009-588D799322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247891456"/>
        <c:axId val="247892992"/>
      </c:barChart>
      <c:catAx>
        <c:axId val="247891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247892992"/>
        <c:crosses val="autoZero"/>
        <c:auto val="1"/>
        <c:lblAlgn val="ctr"/>
        <c:lblOffset val="100"/>
        <c:noMultiLvlLbl val="0"/>
      </c:catAx>
      <c:valAx>
        <c:axId val="24789299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247891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 baseline="0">
          <a:latin typeface="Arial" pitchFamily="34" charset="0"/>
          <a:cs typeface="Arial" pitchFamily="34" charset="0"/>
        </a:defRPr>
      </a:pPr>
      <a:endParaRPr lang="ko-KR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614773316204522"/>
          <c:y val="4.2792780568877864E-2"/>
          <c:w val="0.79583808191739192"/>
          <c:h val="0.84698774155138967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gradFill>
                <a:gsLst>
                  <a:gs pos="0">
                    <a:srgbClr val="FFC000"/>
                  </a:gs>
                  <a:gs pos="100000">
                    <a:schemeClr val="bg1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09A-4D97-8E71-B871EB64F7C3}"/>
              </c:ext>
            </c:extLst>
          </c:dPt>
          <c:errBars>
            <c:errBarType val="both"/>
            <c:errValType val="cust"/>
            <c:noEndCap val="0"/>
            <c:plus>
              <c:numRef>
                <c:f>'[FACS and Alarmar Blue data (version 1).xlsx]Sheet38'!$F$14,'[FACS and Alarmar Blue data (version 1).xlsx]Sheet38'!$F$12</c:f>
                <c:numCache>
                  <c:formatCode>General</c:formatCode>
                  <c:ptCount val="2"/>
                  <c:pt idx="1">
                    <c:v>6.9451746039914317E-2</c:v>
                  </c:pt>
                </c:numCache>
              </c:numRef>
            </c:plus>
            <c:minus>
              <c:numRef>
                <c:f>'[FACS and Alarmar Blue data (version 1).xlsx]Sheet38'!$F$15,'[FACS and Alarmar Blue data (version 1).xlsx]Sheet38'!$F$12</c:f>
                <c:numCache>
                  <c:formatCode>General</c:formatCode>
                  <c:ptCount val="2"/>
                  <c:pt idx="1">
                    <c:v>6.9451746039914317E-2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'[FACS and Alarmar Blue data (version 1).xlsx]Sheet38'!$I$20:$I$21</c:f>
              <c:strCache>
                <c:ptCount val="2"/>
                <c:pt idx="0">
                  <c:v>Control</c:v>
                </c:pt>
                <c:pt idx="1">
                  <c:v>miRH155</c:v>
                </c:pt>
              </c:strCache>
            </c:strRef>
          </c:cat>
          <c:val>
            <c:numRef>
              <c:f>'[FACS and Alarmar Blue data (version 1).xlsx]Sheet38'!$J$9,'[FACS and Alarmar Blue data (version 1).xlsx]Sheet38'!$I$12</c:f>
              <c:numCache>
                <c:formatCode>General</c:formatCode>
                <c:ptCount val="2"/>
                <c:pt idx="0">
                  <c:v>1</c:v>
                </c:pt>
                <c:pt idx="1">
                  <c:v>1.6340456806874719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09A-4D97-8E71-B871EB64F7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2727328"/>
        <c:axId val="822720112"/>
      </c:barChart>
      <c:catAx>
        <c:axId val="82272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822720112"/>
        <c:crosses val="autoZero"/>
        <c:auto val="1"/>
        <c:lblAlgn val="ctr"/>
        <c:lblOffset val="100"/>
        <c:noMultiLvlLbl val="0"/>
      </c:catAx>
      <c:valAx>
        <c:axId val="822720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822727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 b="1" i="0" baseline="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482840507226769"/>
          <c:y val="8.0909850672964925E-2"/>
          <c:w val="0.7789715278024727"/>
          <c:h val="0.79419476165185832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</a:gradFill>
            <a:ln>
              <a:solidFill>
                <a:schemeClr val="tx1"/>
              </a:solidFill>
            </a:ln>
            <a:effectLst/>
          </c:spPr>
          <c:invertIfNegative val="0"/>
          <c:dPt>
            <c:idx val="1"/>
            <c:invertIfNegative val="0"/>
            <c:bubble3D val="0"/>
            <c:spPr>
              <a:gradFill>
                <a:gsLst>
                  <a:gs pos="51000">
                    <a:srgbClr val="FFC000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F88-484B-8C32-FCBE6E19A51A}"/>
              </c:ext>
            </c:extLst>
          </c:dPt>
          <c:errBars>
            <c:errBarType val="both"/>
            <c:errValType val="cust"/>
            <c:noEndCap val="0"/>
            <c:plus>
              <c:numRef>
                <c:f>'[FACS and Alarmar Blue data (version 1).xlsx]Sheet38'!$J$14,'[FACS and Alarmar Blue data (version 1).xlsx]Sheet38'!$J$12</c:f>
                <c:numCache>
                  <c:formatCode>General</c:formatCode>
                  <c:ptCount val="2"/>
                  <c:pt idx="1">
                    <c:v>0.16777848289990904</c:v>
                  </c:pt>
                </c:numCache>
              </c:numRef>
            </c:plus>
            <c:minus>
              <c:numRef>
                <c:f>'[FACS and Alarmar Blue data (version 1).xlsx]Sheet38'!$J$15,'[FACS and Alarmar Blue data (version 1).xlsx]Sheet38'!$J$12</c:f>
                <c:numCache>
                  <c:formatCode>General</c:formatCode>
                  <c:ptCount val="2"/>
                  <c:pt idx="1">
                    <c:v>0.16777848289990904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'[FACS and Alarmar Blue data (version 1).xlsx]Sheet38'!$I$20:$I$21</c:f>
              <c:strCache>
                <c:ptCount val="2"/>
                <c:pt idx="0">
                  <c:v>Control</c:v>
                </c:pt>
                <c:pt idx="1">
                  <c:v>miRH155</c:v>
                </c:pt>
              </c:strCache>
            </c:strRef>
          </c:cat>
          <c:val>
            <c:numRef>
              <c:f>'[FACS and Alarmar Blue data (version 1).xlsx]Sheet38'!$F$9,'[FACS and Alarmar Blue data (version 1).xlsx]Sheet38'!$E$12</c:f>
              <c:numCache>
                <c:formatCode>General</c:formatCode>
                <c:ptCount val="2"/>
                <c:pt idx="0">
                  <c:v>1</c:v>
                </c:pt>
                <c:pt idx="1">
                  <c:v>0.54643092926049941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F88-484B-8C32-FCBE6E19A5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22727328"/>
        <c:axId val="822720112"/>
      </c:barChart>
      <c:catAx>
        <c:axId val="822727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822720112"/>
        <c:crosses val="autoZero"/>
        <c:auto val="1"/>
        <c:lblAlgn val="ctr"/>
        <c:lblOffset val="100"/>
        <c:noMultiLvlLbl val="0"/>
      </c:catAx>
      <c:valAx>
        <c:axId val="822720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ko-KR"/>
          </a:p>
        </c:txPr>
        <c:crossAx val="822727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ko-KR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gradFill flip="none" rotWithShape="1"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1.5706314216133395E-2</c:v>
                  </c:pt>
                  <c:pt idx="1">
                    <c:v>1.1285960838381395E-2</c:v>
                  </c:pt>
                  <c:pt idx="2">
                    <c:v>1.1929464211237962E-2</c:v>
                  </c:pt>
                  <c:pt idx="3">
                    <c:v>2.1244575562190685E-2</c:v>
                  </c:pt>
                  <c:pt idx="4">
                    <c:v>2.1454660748332355E-2</c:v>
                  </c:pt>
                  <c:pt idx="5">
                    <c:v>7.3809830737715479E-2</c:v>
                  </c:pt>
                </c:numCache>
              </c:numRef>
            </c:plus>
            <c:min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1.5706314216133395E-2</c:v>
                  </c:pt>
                  <c:pt idx="1">
                    <c:v>1.1285960838381395E-2</c:v>
                  </c:pt>
                  <c:pt idx="2">
                    <c:v>1.1929464211237962E-2</c:v>
                  </c:pt>
                  <c:pt idx="3">
                    <c:v>2.1244575562190685E-2</c:v>
                  </c:pt>
                  <c:pt idx="4">
                    <c:v>2.1454660748332355E-2</c:v>
                  </c:pt>
                  <c:pt idx="5">
                    <c:v>7.3809830737715479E-2</c:v>
                  </c:pt>
                </c:numCache>
              </c:numRef>
            </c:minus>
            <c:spPr>
              <a:ln w="9525">
                <a:solidFill>
                  <a:schemeClr val="tx1"/>
                </a:solidFill>
              </a:ln>
            </c:spPr>
          </c:errBars>
          <c:cat>
            <c:strRef>
              <c:f>Sheet12!$I$43:$I$48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(Sheet12!$S$89,Sheet12!$S$92,Sheet12!$S$95,Sheet12!$S$98,Sheet12!$S$104,Sheet12!$S$110)</c:f>
              <c:numCache>
                <c:formatCode>General</c:formatCode>
                <c:ptCount val="6"/>
                <c:pt idx="0">
                  <c:v>1.3606638957935286</c:v>
                </c:pt>
                <c:pt idx="1">
                  <c:v>1.7330093417734582</c:v>
                </c:pt>
                <c:pt idx="2">
                  <c:v>2.255237592321675</c:v>
                </c:pt>
                <c:pt idx="3">
                  <c:v>1</c:v>
                </c:pt>
                <c:pt idx="4">
                  <c:v>1.0115057525719049</c:v>
                </c:pt>
                <c:pt idx="5">
                  <c:v>0.77069905978591902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CD-4B7F-8454-E5C007FD0D60}"/>
            </c:ext>
          </c:extLst>
        </c:ser>
        <c:ser>
          <c:idx val="1"/>
          <c:order val="1"/>
          <c:tx>
            <c:v>miRH155</c:v>
          </c:tx>
          <c:spPr>
            <a:gradFill flip="none" rotWithShape="1">
              <a:gsLst>
                <a:gs pos="0">
                  <a:srgbClr val="FFC000">
                    <a:tint val="66000"/>
                    <a:satMod val="160000"/>
                  </a:srgbClr>
                </a:gs>
                <a:gs pos="0">
                  <a:srgbClr val="FFC000"/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9.7287997609029394E-3</c:v>
                  </c:pt>
                  <c:pt idx="4">
                    <c:v>5.2308297387308883E-2</c:v>
                  </c:pt>
                  <c:pt idx="5">
                    <c:v>2.3234555269706553E-2</c:v>
                  </c:pt>
                </c:numCache>
              </c:numRef>
            </c:plus>
            <c:min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9.7287997609029394E-3</c:v>
                  </c:pt>
                  <c:pt idx="4">
                    <c:v>5.2308297387308883E-2</c:v>
                  </c:pt>
                  <c:pt idx="5">
                    <c:v>2.3234555269706553E-2</c:v>
                  </c:pt>
                </c:numCache>
              </c:numRef>
            </c:minus>
            <c:spPr>
              <a:ln w="9525"/>
            </c:spPr>
          </c:errBars>
          <c:cat>
            <c:strRef>
              <c:f>Sheet12!$I$43:$I$48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(Sheet12!$U$91,Sheet12!$U$94,Sheet12!$U$97,Sheet12!$S$101,Sheet12!$S$107,Sheet12!$S$113)</c:f>
              <c:numCache>
                <c:formatCode>General</c:formatCode>
                <c:ptCount val="6"/>
                <c:pt idx="3">
                  <c:v>1.3917042639381449</c:v>
                </c:pt>
                <c:pt idx="4">
                  <c:v>1.6759263285531061</c:v>
                </c:pt>
                <c:pt idx="5">
                  <c:v>1.4519253266580643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CCD-4B7F-8454-E5C007FD0D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498918864"/>
        <c:axId val="498918080"/>
      </c:barChart>
      <c:catAx>
        <c:axId val="4989188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crossAx val="498918080"/>
        <c:crosses val="autoZero"/>
        <c:auto val="1"/>
        <c:lblAlgn val="ctr"/>
        <c:lblOffset val="100"/>
        <c:noMultiLvlLbl val="0"/>
      </c:catAx>
      <c:valAx>
        <c:axId val="498918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crossAx val="4989188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900" b="1" i="0" baseline="0">
          <a:latin typeface="Arial" pitchFamily="34" charset="0"/>
          <a:cs typeface="Arial" pitchFamily="34" charset="0"/>
        </a:defRPr>
      </a:pPr>
      <a:endParaRPr lang="ko-KR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9863504675696"/>
          <c:y val="2.8915350400056546E-2"/>
          <c:w val="0.81232783461005331"/>
          <c:h val="0.7374030555539195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gradFill flip="none" rotWithShape="1"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1.5706314216133395E-2</c:v>
                  </c:pt>
                  <c:pt idx="1">
                    <c:v>1.1285960838381395E-2</c:v>
                  </c:pt>
                  <c:pt idx="2">
                    <c:v>1.1929464211237962E-2</c:v>
                  </c:pt>
                  <c:pt idx="3">
                    <c:v>2.1244575562190685E-2</c:v>
                  </c:pt>
                  <c:pt idx="4">
                    <c:v>2.1454660748332355E-2</c:v>
                  </c:pt>
                  <c:pt idx="5">
                    <c:v>7.3809830737715479E-2</c:v>
                  </c:pt>
                </c:numCache>
              </c:numRef>
            </c:plus>
            <c:min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1.5706314216133395E-2</c:v>
                  </c:pt>
                  <c:pt idx="1">
                    <c:v>1.1285960838381395E-2</c:v>
                  </c:pt>
                  <c:pt idx="2">
                    <c:v>1.1929464211237962E-2</c:v>
                  </c:pt>
                  <c:pt idx="3">
                    <c:v>2.1244575562190685E-2</c:v>
                  </c:pt>
                  <c:pt idx="4">
                    <c:v>2.1454660748332355E-2</c:v>
                  </c:pt>
                  <c:pt idx="5">
                    <c:v>7.3809830737715479E-2</c:v>
                  </c:pt>
                </c:numCache>
              </c:numRef>
            </c:minus>
            <c:spPr>
              <a:ln w="9525"/>
            </c:spPr>
          </c:errBars>
          <c:cat>
            <c:strRef>
              <c:f>Sheet12!$I$43:$I$48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(Sheet12!$S$118,Sheet12!$S$121,Sheet12!$S$124,Sheet12!$S$127,Sheet12!$S$133,Sheet12!$S$139)</c:f>
              <c:numCache>
                <c:formatCode>General</c:formatCode>
                <c:ptCount val="6"/>
                <c:pt idx="0">
                  <c:v>3.3503475074926654</c:v>
                </c:pt>
                <c:pt idx="1">
                  <c:v>2.8152819815264709</c:v>
                </c:pt>
                <c:pt idx="2">
                  <c:v>2.5905877124273831</c:v>
                </c:pt>
                <c:pt idx="3">
                  <c:v>1.0000000000000002</c:v>
                </c:pt>
                <c:pt idx="4">
                  <c:v>1.2453096563451462</c:v>
                </c:pt>
                <c:pt idx="5">
                  <c:v>0.94884184182561426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5E-4448-873D-83DF728082DB}"/>
            </c:ext>
          </c:extLst>
        </c:ser>
        <c:ser>
          <c:idx val="1"/>
          <c:order val="1"/>
          <c:tx>
            <c:v>miRH155</c:v>
          </c:tx>
          <c:spPr>
            <a:gradFill flip="none" rotWithShape="1">
              <a:gsLst>
                <a:gs pos="0">
                  <a:srgbClr val="FFC000"/>
                </a:gs>
                <a:gs pos="10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9.7287997609029394E-3</c:v>
                  </c:pt>
                  <c:pt idx="4">
                    <c:v>5.2308297387308883E-2</c:v>
                  </c:pt>
                  <c:pt idx="5">
                    <c:v>2.3234555269706553E-2</c:v>
                  </c:pt>
                </c:numCache>
              </c:numRef>
            </c:plus>
            <c:min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9.7287997609029394E-3</c:v>
                  </c:pt>
                  <c:pt idx="4">
                    <c:v>5.2308297387308883E-2</c:v>
                  </c:pt>
                  <c:pt idx="5">
                    <c:v>2.3234555269706553E-2</c:v>
                  </c:pt>
                </c:numCache>
              </c:numRef>
            </c:minus>
            <c:spPr>
              <a:ln w="9525"/>
            </c:spPr>
          </c:errBars>
          <c:cat>
            <c:strRef>
              <c:f>Sheet12!$I$43:$I$48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(Sheet12!$U$118,Sheet12!$U$121,Sheet12!$U$124,Sheet12!$S$130,Sheet12!$S$136,Sheet12!$S$142)</c:f>
              <c:numCache>
                <c:formatCode>General</c:formatCode>
                <c:ptCount val="6"/>
                <c:pt idx="3">
                  <c:v>2.9831833955750184</c:v>
                </c:pt>
                <c:pt idx="4">
                  <c:v>2.1102729626818677</c:v>
                </c:pt>
                <c:pt idx="5">
                  <c:v>1.7875297545090689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5E-4448-873D-83DF728082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498920040"/>
        <c:axId val="498920432"/>
      </c:barChart>
      <c:catAx>
        <c:axId val="498920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crossAx val="498920432"/>
        <c:crosses val="autoZero"/>
        <c:auto val="1"/>
        <c:lblAlgn val="ctr"/>
        <c:lblOffset val="100"/>
        <c:noMultiLvlLbl val="0"/>
      </c:catAx>
      <c:valAx>
        <c:axId val="49892043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crossAx val="4989200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900" b="1" i="0" baseline="0">
          <a:latin typeface="Arial" pitchFamily="34" charset="0"/>
          <a:cs typeface="Arial" pitchFamily="34" charset="0"/>
        </a:defRPr>
      </a:pPr>
      <a:endParaRPr lang="ko-KR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081000844573067"/>
          <c:y val="5.6399426953230518E-2"/>
          <c:w val="0.79897674110351879"/>
          <c:h val="0.69310545517456978"/>
        </c:manualLayout>
      </c:layout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gradFill flip="none" rotWithShape="1"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1.5706314216133395E-2</c:v>
                  </c:pt>
                  <c:pt idx="1">
                    <c:v>1.1285960838381395E-2</c:v>
                  </c:pt>
                  <c:pt idx="2">
                    <c:v>1.1929464211237962E-2</c:v>
                  </c:pt>
                  <c:pt idx="3">
                    <c:v>2.1244575562190685E-2</c:v>
                  </c:pt>
                  <c:pt idx="4">
                    <c:v>2.1454660748332355E-2</c:v>
                  </c:pt>
                  <c:pt idx="5">
                    <c:v>7.3809830737715479E-2</c:v>
                  </c:pt>
                </c:numCache>
              </c:numRef>
            </c:plus>
            <c:min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1.5706314216133395E-2</c:v>
                  </c:pt>
                  <c:pt idx="1">
                    <c:v>1.1285960838381395E-2</c:v>
                  </c:pt>
                  <c:pt idx="2">
                    <c:v>1.1929464211237962E-2</c:v>
                  </c:pt>
                  <c:pt idx="3">
                    <c:v>2.1244575562190685E-2</c:v>
                  </c:pt>
                  <c:pt idx="4">
                    <c:v>2.1454660748332355E-2</c:v>
                  </c:pt>
                  <c:pt idx="5">
                    <c:v>7.3809830737715479E-2</c:v>
                  </c:pt>
                </c:numCache>
              </c:numRef>
            </c:minus>
            <c:spPr>
              <a:ln w="9525"/>
            </c:spPr>
          </c:errBars>
          <c:cat>
            <c:strRef>
              <c:f>Sheet12!$I$43:$I$48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(Sheet12!$S$148,Sheet12!$S$151,Sheet12!$S$154,Sheet12!$S$157,Sheet12!$S$163,Sheet12!$S$169)</c:f>
              <c:numCache>
                <c:formatCode>General</c:formatCode>
                <c:ptCount val="6"/>
                <c:pt idx="0">
                  <c:v>0.34016597394838238</c:v>
                </c:pt>
                <c:pt idx="1">
                  <c:v>0.43325233544336461</c:v>
                </c:pt>
                <c:pt idx="2">
                  <c:v>0.56380939808041886</c:v>
                </c:pt>
                <c:pt idx="3">
                  <c:v>1</c:v>
                </c:pt>
                <c:pt idx="4">
                  <c:v>1.0115057525719047</c:v>
                </c:pt>
                <c:pt idx="5">
                  <c:v>0.77069905978591935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8A-4CE0-B9BB-42F24D746850}"/>
            </c:ext>
          </c:extLst>
        </c:ser>
        <c:ser>
          <c:idx val="1"/>
          <c:order val="1"/>
          <c:tx>
            <c:v>miRH155</c:v>
          </c:tx>
          <c:spPr>
            <a:gradFill flip="none" rotWithShape="1">
              <a:gsLst>
                <a:gs pos="0">
                  <a:srgbClr val="FFC000"/>
                </a:gs>
                <a:gs pos="10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9.7287997609029394E-3</c:v>
                  </c:pt>
                  <c:pt idx="4">
                    <c:v>5.2308297387308883E-2</c:v>
                  </c:pt>
                  <c:pt idx="5">
                    <c:v>2.3234555269706553E-2</c:v>
                  </c:pt>
                </c:numCache>
              </c:numRef>
            </c:plus>
            <c:min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9.7287997609029394E-3</c:v>
                  </c:pt>
                  <c:pt idx="4">
                    <c:v>5.2308297387308883E-2</c:v>
                  </c:pt>
                  <c:pt idx="5">
                    <c:v>2.3234555269706553E-2</c:v>
                  </c:pt>
                </c:numCache>
              </c:numRef>
            </c:minus>
            <c:spPr>
              <a:ln w="9525"/>
            </c:spPr>
          </c:errBars>
          <c:cat>
            <c:strRef>
              <c:f>Sheet12!$I$43:$I$48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(Sheet12!$U$148,Sheet12!$U$151,Sheet12!$U$154,Sheet12!$S$160,Sheet12!$S$166,Sheet12!$S$172)</c:f>
              <c:numCache>
                <c:formatCode>General</c:formatCode>
                <c:ptCount val="6"/>
                <c:pt idx="3">
                  <c:v>0.69585213196907247</c:v>
                </c:pt>
                <c:pt idx="4">
                  <c:v>0.83796316427655315</c:v>
                </c:pt>
                <c:pt idx="5">
                  <c:v>0.36298133166451613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8A-4CE0-B9BB-42F24D74685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498925528"/>
        <c:axId val="498919256"/>
      </c:barChart>
      <c:catAx>
        <c:axId val="4989255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txPr>
          <a:bodyPr/>
          <a:lstStyle/>
          <a:p>
            <a:pPr>
              <a:defRPr sz="900"/>
            </a:pPr>
            <a:endParaRPr lang="ko-KR"/>
          </a:p>
        </c:txPr>
        <c:crossAx val="498919256"/>
        <c:crosses val="autoZero"/>
        <c:auto val="1"/>
        <c:lblAlgn val="ctr"/>
        <c:lblOffset val="100"/>
        <c:noMultiLvlLbl val="0"/>
      </c:catAx>
      <c:valAx>
        <c:axId val="49891925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txPr>
          <a:bodyPr/>
          <a:lstStyle/>
          <a:p>
            <a:pPr>
              <a:defRPr sz="900"/>
            </a:pPr>
            <a:endParaRPr lang="ko-KR"/>
          </a:p>
        </c:txPr>
        <c:crossAx val="49892552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 b="1" i="0" baseline="0">
          <a:latin typeface="Arial" pitchFamily="34" charset="0"/>
          <a:cs typeface="Arial" pitchFamily="34" charset="0"/>
        </a:defRPr>
      </a:pPr>
      <a:endParaRPr lang="ko-KR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Control</c:v>
          </c:tx>
          <c:spPr>
            <a:gradFill flip="none" rotWithShape="1"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1.5706314216133395E-2</c:v>
                  </c:pt>
                  <c:pt idx="1">
                    <c:v>1.1285960838381395E-2</c:v>
                  </c:pt>
                  <c:pt idx="2">
                    <c:v>1.1929464211237962E-2</c:v>
                  </c:pt>
                  <c:pt idx="3">
                    <c:v>2.1244575562190685E-2</c:v>
                  </c:pt>
                  <c:pt idx="4">
                    <c:v>2.1454660748332355E-2</c:v>
                  </c:pt>
                  <c:pt idx="5">
                    <c:v>7.3809830737715479E-2</c:v>
                  </c:pt>
                </c:numCache>
              </c:numRef>
            </c:plus>
            <c:minus>
              <c:numRef>
                <c:f>(Sheet12!$AG$59,Sheet12!$AG$62,Sheet12!$AG$65,Sheet12!$AG$68,Sheet12!$AG$74,Sheet12!$AG$80)</c:f>
                <c:numCache>
                  <c:formatCode>General</c:formatCode>
                  <c:ptCount val="6"/>
                  <c:pt idx="0">
                    <c:v>1.5706314216133395E-2</c:v>
                  </c:pt>
                  <c:pt idx="1">
                    <c:v>1.1285960838381395E-2</c:v>
                  </c:pt>
                  <c:pt idx="2">
                    <c:v>1.1929464211237962E-2</c:v>
                  </c:pt>
                  <c:pt idx="3">
                    <c:v>2.1244575562190685E-2</c:v>
                  </c:pt>
                  <c:pt idx="4">
                    <c:v>2.1454660748332355E-2</c:v>
                  </c:pt>
                  <c:pt idx="5">
                    <c:v>7.3809830737715479E-2</c:v>
                  </c:pt>
                </c:numCache>
              </c:numRef>
            </c:minus>
            <c:spPr>
              <a:ln w="9525"/>
            </c:spPr>
          </c:errBars>
          <c:cat>
            <c:strRef>
              <c:f>Sheet12!$I$43:$I$48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(Sheet12!$S$178,Sheet12!$S$181,Sheet12!$S$184,Sheet12!$S$187,Sheet12!$S$193,Sheet12!$S$199)</c:f>
              <c:numCache>
                <c:formatCode>General</c:formatCode>
                <c:ptCount val="6"/>
                <c:pt idx="0">
                  <c:v>1.3606638957935286</c:v>
                </c:pt>
                <c:pt idx="1">
                  <c:v>1.7330093417734582</c:v>
                </c:pt>
                <c:pt idx="2">
                  <c:v>1.1276187961608375</c:v>
                </c:pt>
                <c:pt idx="3">
                  <c:v>1</c:v>
                </c:pt>
                <c:pt idx="4">
                  <c:v>1.6431959429092948</c:v>
                </c:pt>
                <c:pt idx="5">
                  <c:v>1.0399430499613258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2C1-4111-A90B-928DB0F226FF}"/>
            </c:ext>
          </c:extLst>
        </c:ser>
        <c:ser>
          <c:idx val="1"/>
          <c:order val="1"/>
          <c:tx>
            <c:v>miRH155</c:v>
          </c:tx>
          <c:spPr>
            <a:gradFill flip="none" rotWithShape="1">
              <a:gsLst>
                <a:gs pos="0">
                  <a:srgbClr val="FFC000"/>
                </a:gs>
                <a:gs pos="10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9.7287997609029394E-3</c:v>
                  </c:pt>
                  <c:pt idx="4">
                    <c:v>5.2308297387308883E-2</c:v>
                  </c:pt>
                  <c:pt idx="5">
                    <c:v>2.3234555269706553E-2</c:v>
                  </c:pt>
                </c:numCache>
              </c:numRef>
            </c:plus>
            <c:minus>
              <c:numRef>
                <c:f>(Sheet12!$AG$60,Sheet12!$AG$63,Sheet12!$AG$66,Sheet12!$AG$71,Sheet12!$AG$77,Sheet12!$AG$83)</c:f>
                <c:numCache>
                  <c:formatCode>General</c:formatCode>
                  <c:ptCount val="6"/>
                  <c:pt idx="3">
                    <c:v>9.7287997609029394E-3</c:v>
                  </c:pt>
                  <c:pt idx="4">
                    <c:v>5.2308297387308883E-2</c:v>
                  </c:pt>
                  <c:pt idx="5">
                    <c:v>2.3234555269706553E-2</c:v>
                  </c:pt>
                </c:numCache>
              </c:numRef>
            </c:minus>
            <c:spPr>
              <a:ln w="9525"/>
            </c:spPr>
          </c:errBars>
          <c:cat>
            <c:strRef>
              <c:f>Sheet12!$I$43:$I$48</c:f>
              <c:strCache>
                <c:ptCount val="6"/>
                <c:pt idx="0">
                  <c:v>PDCH1</c:v>
                </c:pt>
                <c:pt idx="1">
                  <c:v>PDCH2</c:v>
                </c:pt>
                <c:pt idx="2">
                  <c:v>PDCH3</c:v>
                </c:pt>
                <c:pt idx="3">
                  <c:v>PDCL1</c:v>
                </c:pt>
                <c:pt idx="4">
                  <c:v>PDCL2</c:v>
                </c:pt>
                <c:pt idx="5">
                  <c:v>PDCL3</c:v>
                </c:pt>
              </c:strCache>
            </c:strRef>
          </c:cat>
          <c:val>
            <c:numRef>
              <c:f>(Sheet12!$U$180,Sheet12!$U$183,Sheet12!$U$186,Sheet12!$S$190,Sheet12!$S$196,Sheet12!$S$202)</c:f>
              <c:numCache>
                <c:formatCode>General</c:formatCode>
                <c:ptCount val="6"/>
                <c:pt idx="3">
                  <c:v>1.3917042639381449</c:v>
                </c:pt>
                <c:pt idx="4">
                  <c:v>1.6740297393723698</c:v>
                </c:pt>
                <c:pt idx="5">
                  <c:v>1.4519253266580643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2C1-4111-A90B-928DB0F226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axId val="498931016"/>
        <c:axId val="498930624"/>
      </c:barChart>
      <c:catAx>
        <c:axId val="4989310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crossAx val="498930624"/>
        <c:crosses val="autoZero"/>
        <c:auto val="1"/>
        <c:lblAlgn val="ctr"/>
        <c:lblOffset val="100"/>
        <c:noMultiLvlLbl val="0"/>
      </c:catAx>
      <c:valAx>
        <c:axId val="49893062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9525">
            <a:solidFill>
              <a:schemeClr val="tx1"/>
            </a:solidFill>
          </a:ln>
        </c:spPr>
        <c:crossAx val="4989310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900" b="1" i="0" baseline="0">
          <a:latin typeface="Arial" pitchFamily="34" charset="0"/>
          <a:cs typeface="Arial" pitchFamily="34" charset="0"/>
        </a:defRPr>
      </a:pPr>
      <a:endParaRPr lang="ko-KR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defRPr sz="1200">
        <a:latin typeface="+mn-lt"/>
        <a:ea typeface="+mn-ea"/>
        <a:cs typeface="+mn-cs"/>
        <a:sym typeface="Calibri"/>
      </a:defRPr>
    </a:lvl1pPr>
    <a:lvl2pPr indent="228600" defTabSz="457200" latinLnBrk="0">
      <a:defRPr sz="1200">
        <a:latin typeface="+mn-lt"/>
        <a:ea typeface="+mn-ea"/>
        <a:cs typeface="+mn-cs"/>
        <a:sym typeface="Calibri"/>
      </a:defRPr>
    </a:lvl2pPr>
    <a:lvl3pPr indent="457200" defTabSz="457200" latinLnBrk="0">
      <a:defRPr sz="1200">
        <a:latin typeface="+mn-lt"/>
        <a:ea typeface="+mn-ea"/>
        <a:cs typeface="+mn-cs"/>
        <a:sym typeface="Calibri"/>
      </a:defRPr>
    </a:lvl3pPr>
    <a:lvl4pPr indent="685800" defTabSz="457200" latinLnBrk="0">
      <a:defRPr sz="1200">
        <a:latin typeface="+mn-lt"/>
        <a:ea typeface="+mn-ea"/>
        <a:cs typeface="+mn-cs"/>
        <a:sym typeface="Calibri"/>
      </a:defRPr>
    </a:lvl4pPr>
    <a:lvl5pPr indent="914400" defTabSz="457200" latinLnBrk="0"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슬라이드 이미지 개체 틀 1">
            <a:extLst>
              <a:ext uri="{FF2B5EF4-FFF2-40B4-BE49-F238E27FC236}">
                <a16:creationId xmlns:a16="http://schemas.microsoft.com/office/drawing/2014/main" id="{4E24A74A-44D5-4438-9924-7B013BF0ABB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90625" y="1252538"/>
            <a:ext cx="4508500" cy="33813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슬라이드 노트 개체 틀 2">
            <a:extLst>
              <a:ext uri="{FF2B5EF4-FFF2-40B4-BE49-F238E27FC236}">
                <a16:creationId xmlns:a16="http://schemas.microsoft.com/office/drawing/2014/main" id="{93739B5B-3FC5-449C-AC90-F14FE4285A9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ko-KR" altLang="en-US"/>
          </a:p>
        </p:txBody>
      </p:sp>
      <p:sp>
        <p:nvSpPr>
          <p:cNvPr id="7172" name="슬라이드 번호 개체 틀 3">
            <a:extLst>
              <a:ext uri="{FF2B5EF4-FFF2-40B4-BE49-F238E27FC236}">
                <a16:creationId xmlns:a16="http://schemas.microsoft.com/office/drawing/2014/main" id="{072A690F-BEDE-40DC-B718-EF2C0C8D0A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fld id="{9F127C43-53D1-44EC-8F62-08A36010912D}" type="slidenum">
              <a:rPr lang="ko-KR" altLang="en-US" smtClean="0">
                <a:latin typeface="맑은 고딕" panose="020B0503020000020004" pitchFamily="50" charset="-127"/>
              </a:rPr>
              <a:pPr/>
              <a:t>4</a:t>
            </a:fld>
            <a:endParaRPr lang="ko-KR" altLang="en-US">
              <a:latin typeface="맑은 고딕" panose="020B0503020000020004" pitchFamily="50" charset="-127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31335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제목 텍스트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12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3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제목 텍스트"/>
          <p:cNvSpPr txBox="1">
            <a:spLocks noGrp="1"/>
          </p:cNvSpPr>
          <p:nvPr>
            <p:ph type="title"/>
          </p:nvPr>
        </p:nvSpPr>
        <p:spPr>
          <a:xfrm>
            <a:off x="6629400" y="274638"/>
            <a:ext cx="2057400" cy="5851526"/>
          </a:xfrm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102" name="본문 첫 번째 줄…"/>
          <p:cNvSpPr txBox="1">
            <a:spLocks noGrp="1"/>
          </p:cNvSpPr>
          <p:nvPr>
            <p:ph type="body" idx="1"/>
          </p:nvPr>
        </p:nvSpPr>
        <p:spPr>
          <a:xfrm>
            <a:off x="457200" y="274638"/>
            <a:ext cx="6019800" cy="5851526"/>
          </a:xfrm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103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제목 텍스트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t>제목 텍스트</a:t>
            </a:r>
          </a:p>
        </p:txBody>
      </p:sp>
      <p:sp>
        <p:nvSpPr>
          <p:cNvPr id="30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31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39" name="본문 첫 번째 줄…"/>
          <p:cNvSpPr txBox="1"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0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48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457200" y="1535112"/>
            <a:ext cx="4040188" cy="639763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9" name="텍스트 개체 틀 4"/>
          <p:cNvSpPr>
            <a:spLocks noGrp="1"/>
          </p:cNvSpPr>
          <p:nvPr>
            <p:ph type="body" sz="quarter" idx="13"/>
          </p:nvPr>
        </p:nvSpPr>
        <p:spPr>
          <a:xfrm>
            <a:off x="4645025" y="1535112"/>
            <a:ext cx="4041775" cy="639763"/>
          </a:xfrm>
          <a:prstGeom prst="rect">
            <a:avLst/>
          </a:prstGeom>
        </p:spPr>
        <p:txBody>
          <a:bodyPr anchor="b"/>
          <a:lstStyle/>
          <a:p>
            <a:pPr marL="0" indent="0">
              <a:spcBef>
                <a:spcPts val="500"/>
              </a:spcBef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58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제목 텍스트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제목 텍스트</a:t>
            </a:r>
          </a:p>
        </p:txBody>
      </p:sp>
      <p:sp>
        <p:nvSpPr>
          <p:cNvPr id="73" name="본문 첫 번째 줄…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74" name="텍스트 개체 틀 3"/>
          <p:cNvSpPr>
            <a:spLocks noGrp="1"/>
          </p:cNvSpPr>
          <p:nvPr>
            <p:ph type="body" sz="half" idx="13"/>
          </p:nvPr>
        </p:nvSpPr>
        <p:spPr>
          <a:xfrm>
            <a:off x="457199" y="1435100"/>
            <a:ext cx="3008315" cy="46910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300"/>
              </a:spcBef>
              <a:buSzTx/>
              <a:buFontTx/>
              <a:buNone/>
              <a:defRPr sz="1400"/>
            </a:pPr>
            <a:endParaRPr/>
          </a:p>
        </p:txBody>
      </p:sp>
      <p:sp>
        <p:nvSpPr>
          <p:cNvPr id="75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제목 텍스트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t>제목 텍스트</a:t>
            </a:r>
          </a:p>
        </p:txBody>
      </p:sp>
      <p:sp>
        <p:nvSpPr>
          <p:cNvPr id="83" name="그림 개체 틀 2"/>
          <p:cNvSpPr>
            <a:spLocks noGrp="1"/>
          </p:cNvSpPr>
          <p:nvPr>
            <p:ph type="pic" sz="half" idx="13"/>
          </p:nvPr>
        </p:nvSpPr>
        <p:spPr>
          <a:xfrm>
            <a:off x="1792288" y="612775"/>
            <a:ext cx="5486401" cy="41148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본문 첫 번째 줄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85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제목 텍스트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제목 텍스트</a:t>
            </a:r>
          </a:p>
        </p:txBody>
      </p:sp>
      <p:sp>
        <p:nvSpPr>
          <p:cNvPr id="93" name="본문 첫 번째 줄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94" name="슬라이드 번호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텍스트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제목 텍스트</a:t>
            </a:r>
          </a:p>
        </p:txBody>
      </p:sp>
      <p:sp>
        <p:nvSpPr>
          <p:cNvPr id="3" name="본문 첫 번째 줄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본문 첫 번째 줄</a:t>
            </a:r>
          </a:p>
          <a:p>
            <a:pPr lvl="1"/>
            <a:r>
              <a:t>본문 두 번째 줄</a:t>
            </a:r>
          </a:p>
          <a:p>
            <a:pPr lvl="2"/>
            <a:r>
              <a:t>본문 세 번째 줄</a:t>
            </a:r>
          </a:p>
          <a:p>
            <a:pPr lvl="3"/>
            <a:r>
              <a:t>본문 네 번째 줄</a:t>
            </a:r>
          </a:p>
          <a:p>
            <a:pPr lvl="4"/>
            <a:r>
              <a:t>본문 다섯 번째 줄</a:t>
            </a:r>
          </a:p>
        </p:txBody>
      </p:sp>
      <p:sp>
        <p:nvSpPr>
          <p:cNvPr id="4" name="슬라이드 번호"/>
          <p:cNvSpPr txBox="1">
            <a:spLocks noGrp="1"/>
          </p:cNvSpPr>
          <p:nvPr>
            <p:ph type="sldNum" sz="quarter" idx="2"/>
          </p:nvPr>
        </p:nvSpPr>
        <p:spPr>
          <a:xfrm>
            <a:off x="8422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83771" marR="0" indent="-326571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19200" marR="0" indent="-30480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373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–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945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»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517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108960" marR="0" indent="-365760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661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23359" marR="0" indent="-365759" algn="l" defTabSz="914400" rtl="0" latinLnBrk="0">
        <a:lnSpc>
          <a:spcPct val="100000"/>
        </a:lnSpc>
        <a:spcBef>
          <a:spcPts val="700"/>
        </a:spcBef>
        <a:spcAft>
          <a:spcPts val="0"/>
        </a:spcAft>
        <a:buClrTx/>
        <a:buSzPct val="100000"/>
        <a:buFont typeface="Arial"/>
        <a:buChar char="•"/>
        <a:tabLst/>
        <a:defRPr sz="32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uhwan.chang@amc.seoul.kr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rgetscan.org/vert_71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chart" Target="../charts/chart9.xml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chart" Target="../charts/chart7.xml"/><Relationship Id="rId5" Type="http://schemas.openxmlformats.org/officeDocument/2006/relationships/image" Target="../media/image3.png"/><Relationship Id="rId10" Type="http://schemas.openxmlformats.org/officeDocument/2006/relationships/chart" Target="../charts/chart6.xm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targetscan.org/vert_71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genome.ucsc.edu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hyperlink" Target="https://www.cbioportal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4" Type="http://schemas.openxmlformats.org/officeDocument/2006/relationships/image" Target="../media/image25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sv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www.cbioportal.org/" TargetMode="Externa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Box 1"/>
          <p:cNvSpPr txBox="1"/>
          <p:nvPr/>
        </p:nvSpPr>
        <p:spPr>
          <a:xfrm>
            <a:off x="421551" y="216158"/>
            <a:ext cx="8300897" cy="59252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Supplementary Information for </a:t>
            </a:r>
          </a:p>
          <a:p>
            <a:pPr>
              <a:lnSpc>
                <a:spcPct val="150000"/>
              </a:lnSpc>
            </a:pPr>
            <a:endParaRPr lang="en-US" altLang="ko-K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ko-KR" b="1" dirty="0"/>
              <a:t>Targeted Eicosanoids Profiling Reveals Prostaglandin Reprogramming in Breast Cancer by microRNA-155</a:t>
            </a:r>
            <a:endParaRPr lang="ko-KR" altLang="ko-KR" dirty="0"/>
          </a:p>
          <a:p>
            <a:r>
              <a:rPr lang="en-US" altLang="ko-KR" dirty="0"/>
              <a:t> </a:t>
            </a:r>
            <a:endParaRPr lang="ko-KR" altLang="ko-KR" dirty="0"/>
          </a:p>
          <a:p>
            <a:pPr algn="ctr">
              <a:lnSpc>
                <a:spcPct val="150000"/>
              </a:lnSpc>
            </a:pPr>
            <a:r>
              <a:rPr lang="en-US" altLang="ko-KR" sz="1400" dirty="0" err="1"/>
              <a:t>Sinae</a:t>
            </a:r>
            <a:r>
              <a:rPr lang="en-US" altLang="ko-KR" sz="1400" dirty="0"/>
              <a:t> Kim</a:t>
            </a:r>
            <a:r>
              <a:rPr lang="en-US" altLang="ko-KR" sz="1400" baseline="30000" dirty="0"/>
              <a:t>1</a:t>
            </a:r>
            <a:r>
              <a:rPr lang="en-US" altLang="ko-KR" sz="1400" dirty="0"/>
              <a:t>, </a:t>
            </a:r>
            <a:r>
              <a:rPr lang="en-US" altLang="ko-KR" sz="1400" dirty="0" err="1"/>
              <a:t>Eun</a:t>
            </a:r>
            <a:r>
              <a:rPr lang="en-US" altLang="ko-KR" sz="1400" dirty="0"/>
              <a:t> Sung Lee</a:t>
            </a:r>
            <a:r>
              <a:rPr lang="en-US" altLang="ko-KR" sz="1400" baseline="30000" dirty="0"/>
              <a:t>1</a:t>
            </a:r>
            <a:r>
              <a:rPr lang="en-US" altLang="ko-KR" sz="1400" dirty="0"/>
              <a:t>, </a:t>
            </a:r>
            <a:r>
              <a:rPr lang="en-US" altLang="ko-KR" sz="1400" dirty="0" err="1"/>
              <a:t>Eun</a:t>
            </a:r>
            <a:r>
              <a:rPr lang="en-US" altLang="ko-KR" sz="1400" dirty="0"/>
              <a:t> ji Lee</a:t>
            </a:r>
            <a:r>
              <a:rPr lang="en-US" altLang="ko-KR" sz="1400" baseline="30000" dirty="0"/>
              <a:t>1</a:t>
            </a:r>
            <a:r>
              <a:rPr lang="en-US" altLang="ko-KR" sz="1400" dirty="0"/>
              <a:t>, Jae Yun Jung</a:t>
            </a:r>
            <a:r>
              <a:rPr lang="en-US" altLang="ko-KR" sz="1400" baseline="30000" dirty="0"/>
              <a:t>1</a:t>
            </a:r>
            <a:r>
              <a:rPr lang="en-US" altLang="ko-KR" sz="1400" dirty="0"/>
              <a:t>, </a:t>
            </a:r>
            <a:r>
              <a:rPr lang="en-US" altLang="ko-KR" sz="1400" dirty="0" err="1"/>
              <a:t>Sae</a:t>
            </a:r>
            <a:r>
              <a:rPr lang="en-US" altLang="ko-KR" sz="1400" dirty="0"/>
              <a:t> </a:t>
            </a:r>
            <a:r>
              <a:rPr lang="en-US" altLang="ko-KR" sz="1400" dirty="0" err="1"/>
              <a:t>Byul</a:t>
            </a:r>
            <a:r>
              <a:rPr lang="en-US" altLang="ko-KR" sz="1400" dirty="0"/>
              <a:t> Lee</a:t>
            </a:r>
            <a:r>
              <a:rPr lang="en-US" altLang="ko-KR" sz="1400" baseline="30000" dirty="0"/>
              <a:t>2</a:t>
            </a:r>
            <a:r>
              <a:rPr lang="en-US" altLang="ko-KR" sz="1400" dirty="0"/>
              <a:t>, </a:t>
            </a:r>
            <a:r>
              <a:rPr lang="en-US" altLang="ko-KR" sz="1400" dirty="0" err="1"/>
              <a:t>Hee</a:t>
            </a:r>
            <a:r>
              <a:rPr lang="en-US" altLang="ko-KR" sz="1400" dirty="0"/>
              <a:t> </a:t>
            </a:r>
            <a:r>
              <a:rPr lang="en-US" altLang="ko-KR" sz="1400" dirty="0" err="1"/>
              <a:t>Jin</a:t>
            </a:r>
            <a:r>
              <a:rPr lang="en-US" altLang="ko-KR" sz="1400" dirty="0"/>
              <a:t> Lee</a:t>
            </a:r>
            <a:r>
              <a:rPr lang="en-US" altLang="ko-KR" sz="1400" baseline="30000" dirty="0"/>
              <a:t>3</a:t>
            </a:r>
            <a:r>
              <a:rPr lang="en-US" altLang="ko-KR" sz="1400" dirty="0"/>
              <a:t>, </a:t>
            </a:r>
            <a:r>
              <a:rPr lang="en-US" altLang="ko-KR" sz="1400" dirty="0" err="1"/>
              <a:t>Jisun</a:t>
            </a:r>
            <a:r>
              <a:rPr lang="en-US" altLang="ko-KR" sz="1400" dirty="0"/>
              <a:t> Kim</a:t>
            </a:r>
            <a:r>
              <a:rPr lang="en-US" altLang="ko-KR" sz="1400" baseline="30000" dirty="0"/>
              <a:t>2</a:t>
            </a:r>
            <a:r>
              <a:rPr lang="en-US" altLang="ko-KR" sz="1400" dirty="0"/>
              <a:t>, </a:t>
            </a:r>
            <a:r>
              <a:rPr lang="en-US" altLang="ko-KR" sz="1400" dirty="0" err="1"/>
              <a:t>Hee</a:t>
            </a:r>
            <a:r>
              <a:rPr lang="en-US" altLang="ko-KR" sz="1400" dirty="0"/>
              <a:t> Jung Kim</a:t>
            </a:r>
            <a:r>
              <a:rPr lang="en-US" altLang="ko-KR" sz="1400" baseline="30000" dirty="0"/>
              <a:t>2</a:t>
            </a:r>
            <a:r>
              <a:rPr lang="en-US" altLang="ko-KR" sz="1400" dirty="0"/>
              <a:t>, Jong Won Lee</a:t>
            </a:r>
            <a:r>
              <a:rPr lang="en-US" altLang="ko-KR" sz="1400" baseline="30000" dirty="0"/>
              <a:t>2</a:t>
            </a:r>
            <a:r>
              <a:rPr lang="en-US" altLang="ko-KR" sz="1400" dirty="0"/>
              <a:t>, Byung Ho Son</a:t>
            </a:r>
            <a:r>
              <a:rPr lang="en-US" altLang="ko-KR" sz="1400" baseline="30000" dirty="0"/>
              <a:t>2</a:t>
            </a:r>
            <a:r>
              <a:rPr lang="en-US" altLang="ko-KR" sz="1400" dirty="0"/>
              <a:t>, </a:t>
            </a:r>
            <a:r>
              <a:rPr lang="en-US" altLang="ko-KR" sz="1400" dirty="0" err="1"/>
              <a:t>Gyungyub</a:t>
            </a:r>
            <a:r>
              <a:rPr lang="en-US" altLang="ko-KR" sz="1400" dirty="0"/>
              <a:t> Gong</a:t>
            </a:r>
            <a:r>
              <a:rPr lang="en-US" altLang="ko-KR" sz="1400" baseline="30000" dirty="0"/>
              <a:t>3</a:t>
            </a:r>
            <a:r>
              <a:rPr lang="en-US" altLang="ko-KR" sz="1400" dirty="0"/>
              <a:t>, Sei Hyun Ahn</a:t>
            </a:r>
            <a:r>
              <a:rPr lang="en-US" altLang="ko-KR" sz="1400" baseline="30000" dirty="0"/>
              <a:t>2</a:t>
            </a:r>
            <a:r>
              <a:rPr lang="en-US" altLang="ko-KR" sz="1400" dirty="0"/>
              <a:t>, and </a:t>
            </a:r>
            <a:r>
              <a:rPr lang="en-US" altLang="ko-KR" sz="1400" dirty="0" err="1"/>
              <a:t>Suhwan</a:t>
            </a:r>
            <a:r>
              <a:rPr lang="en-US" altLang="ko-KR" sz="1400" dirty="0"/>
              <a:t> Chang</a:t>
            </a:r>
            <a:r>
              <a:rPr lang="en-US" altLang="ko-KR" sz="1400" baseline="30000" dirty="0"/>
              <a:t>1,</a:t>
            </a:r>
            <a:r>
              <a:rPr lang="en-US" altLang="ko-KR" sz="1400" dirty="0"/>
              <a:t>*</a:t>
            </a:r>
            <a:endParaRPr lang="ko-KR" altLang="ko-KR" sz="1400" dirty="0"/>
          </a:p>
          <a:p>
            <a:pPr algn="ctr">
              <a:lnSpc>
                <a:spcPct val="150000"/>
              </a:lnSpc>
            </a:pPr>
            <a:r>
              <a:rPr lang="en-US" altLang="ko-KR" sz="1400" baseline="30000" dirty="0"/>
              <a:t>1</a:t>
            </a:r>
            <a:r>
              <a:rPr lang="en-US" altLang="ko-KR" sz="1400" dirty="0"/>
              <a:t>Department of Biomedical Sciences, </a:t>
            </a:r>
            <a:r>
              <a:rPr lang="en-US" altLang="ko-KR" sz="1400" baseline="30000" dirty="0"/>
              <a:t>2</a:t>
            </a:r>
            <a:r>
              <a:rPr lang="en-US" altLang="ko-KR" sz="1400" dirty="0"/>
              <a:t>Department of Surgery, </a:t>
            </a:r>
            <a:r>
              <a:rPr lang="en-US" altLang="ko-KR" sz="1400" baseline="30000" dirty="0"/>
              <a:t>3</a:t>
            </a:r>
            <a:r>
              <a:rPr lang="en-US" altLang="ko-KR" sz="1400" dirty="0"/>
              <a:t>Department of Pathology, </a:t>
            </a:r>
            <a:r>
              <a:rPr lang="en-US" altLang="ko-KR" sz="1400" dirty="0" err="1"/>
              <a:t>Asan</a:t>
            </a:r>
            <a:r>
              <a:rPr lang="en-US" altLang="ko-KR" sz="1400" dirty="0"/>
              <a:t> Medical Center, University of Ulsan College of Medicine, Seoul, 05505, South Korea</a:t>
            </a:r>
            <a:endParaRPr lang="ko-KR" altLang="ko-KR" sz="1400" dirty="0"/>
          </a:p>
          <a:p>
            <a:pPr>
              <a:lnSpc>
                <a:spcPct val="150000"/>
              </a:lnSpc>
            </a:pPr>
            <a:r>
              <a:rPr lang="en-US" altLang="ko-KR" sz="1600" dirty="0"/>
              <a:t> </a:t>
            </a:r>
            <a:endParaRPr lang="ko-KR" altLang="ko-KR" sz="1600" dirty="0"/>
          </a:p>
          <a:p>
            <a:r>
              <a:rPr lang="en-US" altLang="ko-KR" dirty="0"/>
              <a:t>* </a:t>
            </a:r>
            <a:r>
              <a:rPr lang="en-US" altLang="ko-KR" sz="1400" dirty="0"/>
              <a:t>Correspondence: </a:t>
            </a:r>
            <a:r>
              <a:rPr lang="en-US" altLang="ko-KR" sz="1400" dirty="0" err="1"/>
              <a:t>Suhwan</a:t>
            </a:r>
            <a:r>
              <a:rPr lang="en-US" altLang="ko-KR" sz="1400" dirty="0"/>
              <a:t> Chang, Ph.D. </a:t>
            </a:r>
            <a:endParaRPr lang="ko-KR" altLang="ko-KR" sz="1400" dirty="0"/>
          </a:p>
          <a:p>
            <a:r>
              <a:rPr lang="en-US" altLang="ko-KR" sz="1400" dirty="0"/>
              <a:t>Addresses : 43Gil-88, </a:t>
            </a:r>
            <a:r>
              <a:rPr lang="en-US" altLang="ko-KR" sz="1400" dirty="0" err="1"/>
              <a:t>Pungnap</a:t>
            </a:r>
            <a:r>
              <a:rPr lang="en-US" altLang="ko-KR" sz="1400" dirty="0"/>
              <a:t> Dong, </a:t>
            </a:r>
            <a:r>
              <a:rPr lang="en-US" altLang="ko-KR" sz="1400" dirty="0" err="1"/>
              <a:t>Songpa</a:t>
            </a:r>
            <a:r>
              <a:rPr lang="en-US" altLang="ko-KR" sz="1400" dirty="0"/>
              <a:t> Gu, Seoul, 05505, South Korea</a:t>
            </a:r>
            <a:endParaRPr lang="ko-KR" altLang="ko-KR" sz="1400" dirty="0"/>
          </a:p>
          <a:p>
            <a:r>
              <a:rPr lang="en-US" altLang="ko-KR" sz="1400" dirty="0"/>
              <a:t>E-mail: </a:t>
            </a:r>
            <a:r>
              <a:rPr lang="en-US" altLang="ko-KR" sz="1400" u="sng" dirty="0">
                <a:hlinkClick r:id="rId2"/>
              </a:rPr>
              <a:t>suhwan.chang@amc.seoul.kr</a:t>
            </a:r>
            <a:endParaRPr lang="ko-KR" altLang="ko-KR" sz="1400" dirty="0"/>
          </a:p>
          <a:p>
            <a:pPr>
              <a:lnSpc>
                <a:spcPct val="150000"/>
              </a:lnSpc>
            </a:pPr>
            <a:endParaRPr lang="en-US" altLang="ko-K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b="1" dirty="0">
                <a:latin typeface="Arial" panose="020B0604020202020204" pitchFamily="34" charset="0"/>
                <a:cs typeface="Arial" panose="020B0604020202020204" pitchFamily="34" charset="0"/>
              </a:rPr>
              <a:t>This PDF file Includes:</a:t>
            </a: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Figure S1 to S9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Supplementary Table S1 to S8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>
            <a:extLst>
              <a:ext uri="{FF2B5EF4-FFF2-40B4-BE49-F238E27FC236}">
                <a16:creationId xmlns:a16="http://schemas.microsoft.com/office/drawing/2014/main" id="{358707E9-EC9D-46E2-B6EF-929C309B56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470" y="725838"/>
            <a:ext cx="8875059" cy="2327082"/>
          </a:xfrm>
          <a:prstGeom prst="rect">
            <a:avLst/>
          </a:prstGeom>
        </p:spPr>
      </p:pic>
      <p:sp>
        <p:nvSpPr>
          <p:cNvPr id="153" name="직사각형 19">
            <a:extLst>
              <a:ext uri="{FF2B5EF4-FFF2-40B4-BE49-F238E27FC236}">
                <a16:creationId xmlns:a16="http://schemas.microsoft.com/office/drawing/2014/main" id="{85D55122-6102-469D-8CAF-189BE55CABF9}"/>
              </a:ext>
            </a:extLst>
          </p:cNvPr>
          <p:cNvSpPr txBox="1"/>
          <p:nvPr/>
        </p:nvSpPr>
        <p:spPr>
          <a:xfrm>
            <a:off x="43556" y="32529"/>
            <a:ext cx="2329254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ko-KR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S9</a:t>
            </a:r>
            <a:endParaRPr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ABBB6338-9AEA-4C0D-8363-848A3ACAE9C2}"/>
              </a:ext>
            </a:extLst>
          </p:cNvPr>
          <p:cNvSpPr/>
          <p:nvPr/>
        </p:nvSpPr>
        <p:spPr>
          <a:xfrm>
            <a:off x="200260" y="5912058"/>
            <a:ext cx="8743477" cy="70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S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 binding prediction for PTGDS UTR. The images were taken from the 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TargetScanHuman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7.1 webtool. (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http://www.targetscan.org/vert_71/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8818250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9" name="표 3"/>
          <p:cNvGraphicFramePr/>
          <p:nvPr>
            <p:extLst>
              <p:ext uri="{D42A27DB-BD31-4B8C-83A1-F6EECF244321}">
                <p14:modId xmlns:p14="http://schemas.microsoft.com/office/powerpoint/2010/main" val="1041005908"/>
              </p:ext>
            </p:extLst>
          </p:nvPr>
        </p:nvGraphicFramePr>
        <p:xfrm>
          <a:off x="121293" y="1386061"/>
          <a:ext cx="8927014" cy="3956605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4177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3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64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636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684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381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687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7852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23012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225305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0373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3136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22660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262897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241418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241119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273287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235392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1480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246511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253619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203482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11861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277593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274174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  <a:gridCol w="429337">
                  <a:extLst>
                    <a:ext uri="{9D8B030D-6E8A-4147-A177-3AD203B41FA5}">
                      <a16:colId xmlns:a16="http://schemas.microsoft.com/office/drawing/2014/main" val="20025"/>
                    </a:ext>
                  </a:extLst>
                </a:gridCol>
                <a:gridCol w="274058">
                  <a:extLst>
                    <a:ext uri="{9D8B030D-6E8A-4147-A177-3AD203B41FA5}">
                      <a16:colId xmlns:a16="http://schemas.microsoft.com/office/drawing/2014/main" val="20026"/>
                    </a:ext>
                  </a:extLst>
                </a:gridCol>
                <a:gridCol w="274058">
                  <a:extLst>
                    <a:ext uri="{9D8B030D-6E8A-4147-A177-3AD203B41FA5}">
                      <a16:colId xmlns:a16="http://schemas.microsoft.com/office/drawing/2014/main" val="20027"/>
                    </a:ext>
                  </a:extLst>
                </a:gridCol>
                <a:gridCol w="313559">
                  <a:extLst>
                    <a:ext uri="{9D8B030D-6E8A-4147-A177-3AD203B41FA5}">
                      <a16:colId xmlns:a16="http://schemas.microsoft.com/office/drawing/2014/main" val="20028"/>
                    </a:ext>
                  </a:extLst>
                </a:gridCol>
                <a:gridCol w="378596">
                  <a:extLst>
                    <a:ext uri="{9D8B030D-6E8A-4147-A177-3AD203B41FA5}">
                      <a16:colId xmlns:a16="http://schemas.microsoft.com/office/drawing/2014/main" val="20029"/>
                    </a:ext>
                  </a:extLst>
                </a:gridCol>
                <a:gridCol w="260812">
                  <a:extLst>
                    <a:ext uri="{9D8B030D-6E8A-4147-A177-3AD203B41FA5}">
                      <a16:colId xmlns:a16="http://schemas.microsoft.com/office/drawing/2014/main" val="20030"/>
                    </a:ext>
                  </a:extLst>
                </a:gridCol>
                <a:gridCol w="328431">
                  <a:extLst>
                    <a:ext uri="{9D8B030D-6E8A-4147-A177-3AD203B41FA5}">
                      <a16:colId xmlns:a16="http://schemas.microsoft.com/office/drawing/2014/main" val="20031"/>
                    </a:ext>
                  </a:extLst>
                </a:gridCol>
              </a:tblGrid>
              <a:tr h="346103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Sample ID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PGD2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PGE2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PGB2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PGJ2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LTB4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TXB2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(S)5-HETE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(S)8-HETE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(S)15-HETE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(S)12-HETE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5-oxo-ETE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12-oxo-ETE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15-oxo-ETE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10(S),17(S)-DiHDoHE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15-deoxy PGJ2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14,15-EET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11,12-EET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14(15)-EpETE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14(15)-DHET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11(12)-DHET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8(9)-DHET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19(20)-EpDPE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19(20)-DiHDPA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PGF2a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6-keto-PGF1a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8,9-EET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17(18)-EpETE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17,18-DiHETE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14,15-DiHETE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5,6-DiHETE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16(17)-EpDPE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Lav670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933.33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1438.33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3.90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225.00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5.58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75.50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228.33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12.73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4.83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1198.33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6.53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3.63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10.58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6.55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3.03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5.65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2.97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0.11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0.85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0.36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4.60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12.27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25.17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24.67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283.33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19.83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2.50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16.08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0.48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15.63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2.68 </a:t>
                      </a:r>
                    </a:p>
                  </a:txBody>
                  <a:tcPr marL="1602" marR="1602" marT="1602" marB="1602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700.00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3933.33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43.83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215.00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11.15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113.67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280.00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96.00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30.17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8766.67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50.17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51.17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74.00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9.32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1.31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31.50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1.57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6.07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54.83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134.67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4083.33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203.33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4.58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9.05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0.77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15.98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1158.88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4373.83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49.35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176.26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8.93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94.95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323.36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38.32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25.23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1869.16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67.10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56.45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117.38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4.99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55.51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18.69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1.18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5.31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123.18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49.53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74.58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3177.57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194.39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9.29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13.87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0.68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12.49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32.15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1241.94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2096.77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298.39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107.90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79.52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2.03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2.42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100.32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5.58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18.39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5.03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2.26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2.97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11.81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13.26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21.77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874.19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14.05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3.06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12.58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3.40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sz="6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　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551.18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6314.96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11.78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299.21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2.35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33.54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46.61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4.30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3.78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554.33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4.46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3.70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16.38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7.86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1.65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5.21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3.42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11.07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29.92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40.31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644.09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13.06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25.04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1.30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9.01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0898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Lav670+
miRZIP55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4698.41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968.25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16.35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263.49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22.54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74.44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498.41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16.83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4.92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461.90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9.17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6.70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10.14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5.51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6.83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3.70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0.76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4.32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24.29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26.35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14.06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1063.49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26.98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2.97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13.98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10.94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3.29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6796.75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1121.95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6.02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395.12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140.33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127.48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5.87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3.46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334.96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5.76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1.64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11.27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7.17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3.54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5.64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3.01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0.75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5.12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11.56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11.74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31.06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730.08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12.88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2.41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10.29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0.63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12.26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2.23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4236.36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1781.82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104.91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332.73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68.91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325.45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52.00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2509.09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35.82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30.18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58.00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6.84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1.87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39.45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18.18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3.20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6.78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58.00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82.73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64.55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1520.00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115.09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3.51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27.64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19.09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2333.33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966.67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143.00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196.67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3.65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38.00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236.67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71.00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69.17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4883.33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78.00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81.50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413.33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5.80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131.33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71.50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2.23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1.27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6.88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150.50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103.67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181.67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1035.00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139.67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39.33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sz="6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　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4571.43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1579.83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7.39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230.25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4.71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94.62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94.29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5.26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5.83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292.44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17.31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6.57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1.23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3.85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4.30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8.34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19.50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15.14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801.68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30.92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4.29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23.36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12.32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3.24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Lav714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266.67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3542.86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7.75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337.14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5.79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139.43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175.05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12.53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5.81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1459.05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7.89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5.01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16.90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11.43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5.14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5.70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1.18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6.21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14.67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24.57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37.52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1007.62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2.90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18.11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5.41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319.33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2134.45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2.71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278.99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103.19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103.53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7.36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3.68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813.45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7.14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8.96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9.70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3.97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5.36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3.28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5.16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14.91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20.34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32.77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494.12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16.24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2.77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11.90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0.62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9.68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947.37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1407.02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88.95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54.21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64.39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571.93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4.89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9.44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9.37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2.44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0.77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4.65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7.91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20.53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21.40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491.23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9.11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10.11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4.32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2.89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368.00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9840.00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425.60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18.56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62.08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305.60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44.64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23.68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2512.00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39.36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38.40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79.68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8.34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31.20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1.94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4.78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44.80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41.28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49.76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8672.00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106.08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3.57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17.76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13.54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13.71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sz="6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　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192.00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6480.00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14.29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462.40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11.65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105.28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211.20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15.46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12.06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1492.80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17.12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16.96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46.40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5.95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3.63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20.16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12.02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3.42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26.40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33.60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24.32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2784.00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50.08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3.46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17.28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25.44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6.48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102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Lav714+
miRZIP155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2837.61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1521.37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56.07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324.79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24.96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65.47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355.56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22.39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9.64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603.42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21.03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16.82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27.01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12.31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6.50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6.05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1.51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6.12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22.56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47.52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74.62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1647.86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25.47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2.86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27.44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28.12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5.98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5286.96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1426.09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21.39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153.74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24.52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116.00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201.74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15.77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8.09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1895.65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7.37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5.22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25.91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10.45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1.23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6.16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3.22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0.74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6.49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22.26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38.09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37.39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2086.96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36.87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13.32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3.04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3.70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2307.69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603.85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3.60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173.08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55.96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99.62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6.15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4.83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171.92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19.62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7.31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11.33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11.50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2.48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6.94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3.96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1.56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6.90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11.69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23.08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26.15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251.92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21.92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3.85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16.79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18.15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1.94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600"/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1472.88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625.42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8.51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88.47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27.63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65.76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11.83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8.32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261.02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5.31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3.31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11.73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7.14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10.34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5.85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0.28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2.24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0.75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5.17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14.53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32.37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7.36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293.22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32.03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4.56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18.64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1.19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23.90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7.80 </a:t>
                      </a:r>
                    </a:p>
                  </a:txBody>
                  <a:tcPr marL="1602" marR="1602" marT="1602" marB="1602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71429">
                <a:tc>
                  <a:txBody>
                    <a:bodyPr/>
                    <a:lstStyle/>
                    <a:p>
                      <a:pPr algn="ctr" defTabSz="1300480">
                        <a:defRPr sz="8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sz="6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　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1496.67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600.00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8.68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133.50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1.51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33.67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61.67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12.07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9.48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670.00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5.75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3.87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24.83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7.72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1.07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11.28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5.53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0.12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1.80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0.69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4.23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17.00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36.50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67.83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910.00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18.33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2.27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23.83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1.19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14.23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6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5.18 </a:t>
                      </a:r>
                    </a:p>
                  </a:txBody>
                  <a:tcPr marL="1602" marR="1602" marT="1602" marB="1602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140" name="직사각형 4"/>
          <p:cNvSpPr txBox="1"/>
          <p:nvPr/>
        </p:nvSpPr>
        <p:spPr>
          <a:xfrm>
            <a:off x="57875" y="1040015"/>
            <a:ext cx="9144000" cy="4154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>
            <a:spAutoFit/>
          </a:bodyPr>
          <a:lstStyle>
            <a:lvl1pPr algn="l" defTabSz="65024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50" b="1" dirty="0"/>
              <a:t>Table </a:t>
            </a:r>
            <a:r>
              <a:rPr lang="en-US" sz="1050" b="1" dirty="0"/>
              <a:t>S</a:t>
            </a:r>
            <a:r>
              <a:rPr sz="1050" b="1" dirty="0"/>
              <a:t>1</a:t>
            </a:r>
            <a:r>
              <a:rPr lang="en-US" altLang="ko-KR" sz="1050" b="1" dirty="0"/>
              <a:t>. </a:t>
            </a:r>
            <a:r>
              <a:rPr lang="ko-KR" altLang="en-US" sz="1050" dirty="0" err="1"/>
              <a:t>Raw</a:t>
            </a:r>
            <a:r>
              <a:rPr lang="ko-KR" altLang="en-US" sz="1050" dirty="0"/>
              <a:t> </a:t>
            </a:r>
            <a:r>
              <a:rPr lang="ko-KR" altLang="en-US" sz="1050" dirty="0" err="1"/>
              <a:t>data</a:t>
            </a:r>
            <a:r>
              <a:rPr lang="ko-KR" altLang="en-US" sz="1050" dirty="0"/>
              <a:t> of </a:t>
            </a:r>
            <a:r>
              <a:rPr lang="ko-KR" altLang="en-US" sz="1050" dirty="0" err="1"/>
              <a:t>eicosanoid</a:t>
            </a:r>
            <a:r>
              <a:rPr lang="ko-KR" altLang="en-US" sz="1050" dirty="0"/>
              <a:t> </a:t>
            </a:r>
            <a:r>
              <a:rPr lang="ko-KR" altLang="en-US" sz="1050" dirty="0" err="1"/>
              <a:t>profiling</a:t>
            </a:r>
            <a:r>
              <a:rPr lang="ko-KR" altLang="en-US" sz="1050" dirty="0"/>
              <a:t> </a:t>
            </a:r>
            <a:r>
              <a:rPr lang="ko-KR" altLang="en-US" sz="1050" dirty="0" err="1"/>
              <a:t>from</a:t>
            </a:r>
            <a:r>
              <a:rPr lang="ko-KR" altLang="en-US" sz="1050" dirty="0"/>
              <a:t> </a:t>
            </a:r>
            <a:r>
              <a:rPr lang="ko-KR" altLang="en-US" sz="1050" dirty="0" err="1"/>
              <a:t>two</a:t>
            </a:r>
            <a:r>
              <a:rPr lang="ko-KR" altLang="en-US" sz="1050" dirty="0"/>
              <a:t> </a:t>
            </a:r>
            <a:r>
              <a:rPr lang="ko-KR" altLang="en-US" sz="1050" dirty="0" err="1"/>
              <a:t>sets</a:t>
            </a:r>
            <a:r>
              <a:rPr lang="ko-KR" altLang="en-US" sz="1050" dirty="0"/>
              <a:t> of miR-155-high </a:t>
            </a:r>
            <a:r>
              <a:rPr lang="ko-KR" altLang="en-US" sz="1050" dirty="0" err="1"/>
              <a:t>tumors</a:t>
            </a:r>
            <a:r>
              <a:rPr lang="ko-KR" altLang="en-US" sz="1050" dirty="0"/>
              <a:t> and </a:t>
            </a:r>
            <a:r>
              <a:rPr lang="ko-KR" altLang="en-US" sz="1050" dirty="0" err="1"/>
              <a:t>their</a:t>
            </a:r>
            <a:r>
              <a:rPr lang="ko-KR" altLang="en-US" sz="1050" dirty="0"/>
              <a:t> </a:t>
            </a:r>
            <a:r>
              <a:rPr lang="ko-KR" altLang="en-US" sz="1050" dirty="0" err="1"/>
              <a:t>isogenic</a:t>
            </a:r>
            <a:r>
              <a:rPr lang="ko-KR" altLang="en-US" sz="1050" dirty="0"/>
              <a:t> miR-155 </a:t>
            </a:r>
            <a:r>
              <a:rPr lang="ko-KR" altLang="en-US" sz="1050" dirty="0" err="1"/>
              <a:t>knock</a:t>
            </a:r>
            <a:r>
              <a:rPr lang="en-US" altLang="ko-KR" sz="1050" dirty="0"/>
              <a:t>-</a:t>
            </a:r>
            <a:r>
              <a:rPr lang="ko-KR" altLang="en-US" sz="1050" dirty="0" err="1"/>
              <a:t>down</a:t>
            </a:r>
            <a:r>
              <a:rPr lang="ko-KR" altLang="en-US" sz="1050" dirty="0"/>
              <a:t> </a:t>
            </a:r>
            <a:r>
              <a:rPr lang="ko-KR" altLang="en-US" sz="1050" dirty="0" err="1"/>
              <a:t>tumors</a:t>
            </a:r>
            <a:r>
              <a:rPr lang="ko-KR" altLang="en-US" sz="1050" dirty="0"/>
              <a:t> (</a:t>
            </a:r>
            <a:r>
              <a:rPr lang="ko-KR" altLang="en-US" sz="1050" dirty="0" err="1"/>
              <a:t>n</a:t>
            </a:r>
            <a:r>
              <a:rPr lang="ko-KR" altLang="en-US" sz="1050" dirty="0"/>
              <a:t>=20). </a:t>
            </a:r>
          </a:p>
          <a:p>
            <a:endParaRPr sz="1050" b="1" dirty="0"/>
          </a:p>
        </p:txBody>
      </p:sp>
    </p:spTree>
    <p:extLst>
      <p:ext uri="{BB962C8B-B14F-4D97-AF65-F5344CB8AC3E}">
        <p14:creationId xmlns:p14="http://schemas.microsoft.com/office/powerpoint/2010/main" val="345092507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표 2"/>
          <p:cNvGraphicFramePr/>
          <p:nvPr>
            <p:extLst>
              <p:ext uri="{D42A27DB-BD31-4B8C-83A1-F6EECF244321}">
                <p14:modId xmlns:p14="http://schemas.microsoft.com/office/powerpoint/2010/main" val="2623142508"/>
              </p:ext>
            </p:extLst>
          </p:nvPr>
        </p:nvGraphicFramePr>
        <p:xfrm>
          <a:off x="2190824" y="1258348"/>
          <a:ext cx="4762350" cy="434130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3437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6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69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51951">
                <a:tc gridSpan="2"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Sample ID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ko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PGE2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PGD2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5140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miR-155 KO/+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Lav173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3.345103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0.065441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Lav468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2.542003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0.034741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Lav761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1.678042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0.063002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Lav467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4.60927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0.269727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Lav443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3.723615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0.045897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Lav521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3.093515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0.051786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366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sz="10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　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Lav752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3.85295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0.089321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75140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miR-155 KO/KO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Lav721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0.523161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0.254386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Lav704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0.754323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0.783483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Lav602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0.161757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0.216781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Lav758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0.467232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0.894322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Lav526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4.125411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0.321508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49834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endParaRPr sz="1000"/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Lav651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0.362115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0.512195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70366">
                <a:tc>
                  <a:txBody>
                    <a:bodyPr/>
                    <a:lstStyle/>
                    <a:p>
                      <a:pPr algn="ctr" defTabSz="1300480">
                        <a:defRPr sz="1400" b="1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  <a:r>
                        <a:rPr sz="10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　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Lav779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0.467213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0.126783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143" name="직사각형 3"/>
          <p:cNvSpPr txBox="1"/>
          <p:nvPr/>
        </p:nvSpPr>
        <p:spPr>
          <a:xfrm>
            <a:off x="557600" y="651809"/>
            <a:ext cx="7108675" cy="253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65024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50" b="1" dirty="0"/>
              <a:t>Table </a:t>
            </a:r>
            <a:r>
              <a:rPr lang="en-US" sz="1050" b="1" dirty="0"/>
              <a:t>S</a:t>
            </a:r>
            <a:r>
              <a:rPr sz="1050" b="1" dirty="0"/>
              <a:t>2</a:t>
            </a:r>
            <a:r>
              <a:rPr lang="en-US" altLang="ko-KR" sz="1050" b="1" dirty="0"/>
              <a:t>. </a:t>
            </a:r>
            <a:r>
              <a:rPr lang="ko-KR" altLang="en-US" sz="1050" dirty="0" err="1"/>
              <a:t>Raw</a:t>
            </a:r>
            <a:r>
              <a:rPr lang="ko-KR" altLang="en-US" sz="1050" dirty="0"/>
              <a:t> ELISA </a:t>
            </a:r>
            <a:r>
              <a:rPr lang="ko-KR" altLang="en-US" sz="1050" dirty="0" err="1"/>
              <a:t>data</a:t>
            </a:r>
            <a:r>
              <a:rPr lang="ko-KR" altLang="en-US" sz="1050" dirty="0"/>
              <a:t> of PGE2/PGD2</a:t>
            </a:r>
            <a:r>
              <a:rPr lang="en-US" altLang="ko-KR" sz="1050" dirty="0"/>
              <a:t>,</a:t>
            </a:r>
            <a:r>
              <a:rPr lang="ko-KR" altLang="en-US" sz="1050" dirty="0"/>
              <a:t> </a:t>
            </a:r>
            <a:r>
              <a:rPr lang="ko-KR" altLang="en-US" sz="1050" dirty="0" err="1"/>
              <a:t>from</a:t>
            </a:r>
            <a:r>
              <a:rPr lang="ko-KR" altLang="en-US" sz="1050" dirty="0"/>
              <a:t> </a:t>
            </a:r>
            <a:r>
              <a:rPr lang="en-US" altLang="ko-KR" sz="1050" dirty="0"/>
              <a:t>the plasma of </a:t>
            </a:r>
            <a:r>
              <a:rPr lang="ko-KR" altLang="en-US" sz="1050" dirty="0"/>
              <a:t>miR-155</a:t>
            </a:r>
            <a:r>
              <a:rPr lang="ko-KR" altLang="en-US" sz="1050" baseline="30000" dirty="0"/>
              <a:t>KO/+ </a:t>
            </a:r>
            <a:r>
              <a:rPr lang="ko-KR" altLang="en-US" sz="1050" dirty="0"/>
              <a:t>and miR-155 </a:t>
            </a:r>
            <a:r>
              <a:rPr lang="ko-KR" altLang="en-US" sz="1050" baseline="30000" dirty="0"/>
              <a:t>KO/KO </a:t>
            </a:r>
            <a:r>
              <a:rPr lang="ko-KR" altLang="en-US" sz="1050" dirty="0" err="1"/>
              <a:t>tumor-bearing</a:t>
            </a:r>
            <a:r>
              <a:rPr lang="ko-KR" altLang="en-US" sz="1050" dirty="0"/>
              <a:t> </a:t>
            </a:r>
            <a:r>
              <a:rPr lang="ko-KR" altLang="en-US" sz="1050" dirty="0" err="1"/>
              <a:t>mouse</a:t>
            </a:r>
            <a:r>
              <a:rPr lang="ko-KR" altLang="en-US" sz="105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9758722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1" name="표 13"/>
          <p:cNvGraphicFramePr/>
          <p:nvPr>
            <p:extLst>
              <p:ext uri="{D42A27DB-BD31-4B8C-83A1-F6EECF244321}">
                <p14:modId xmlns:p14="http://schemas.microsoft.com/office/powerpoint/2010/main" val="1089175756"/>
              </p:ext>
            </p:extLst>
          </p:nvPr>
        </p:nvGraphicFramePr>
        <p:xfrm>
          <a:off x="110718" y="895640"/>
          <a:ext cx="8922564" cy="4362431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099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16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9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23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07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14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14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445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445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464158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8345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700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50700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42131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85555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30213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530213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</a:tblGrid>
              <a:tr h="389327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Sample ID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PGD2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PGE2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TXB2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Resolvin D1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(S)5-HETE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(S)8-HETE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(S)15-HETE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(S)12-HETE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15-oxo-ETE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10(S),17(S)-DiHDoHE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14(15)-DHET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11(12)-DHET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8(9)-DHET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19(20)-DiHDPA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17,18-DiHETE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14,15-DiHETE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29.30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12.09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27.43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2.26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10.78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4.01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17.43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20.70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7.13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4.91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0.67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0.49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3.54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0.57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1.92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0.82</a:t>
                      </a:r>
                    </a:p>
                  </a:txBody>
                  <a:tcPr marL="3478" marR="3478" marT="3478" marB="347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2.92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4.51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9.62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6.77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76.60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3.61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4.43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2.28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5.19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14.68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4.55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65.85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5.81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7.38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4.67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23.70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5.10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11.93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12.81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4.84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9.11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4.13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2.24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9.16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37.20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90.00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16.34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47.00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25.40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35.00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87.40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7.78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28.80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1.18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3.80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2.74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5670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335.00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26.67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298.33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22.50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39.00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17.67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47.33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43.17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5.38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17.83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1.77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10.47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45.62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11.31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16.92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2.89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2.75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5.06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11.54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2.83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9.23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2.49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4.55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2.86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15.20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4.48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10.40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25.70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17.70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45.40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31.80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3.94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1.11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7.53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2.54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7.24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3.73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5670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834.00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177.60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330.00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13.50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28.60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8.80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57.00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2.76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31.80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2.36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12.72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2.02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7.64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1.17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16.77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2.94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9.91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11.32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25.69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9.14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9.32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21.08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1.66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34.31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4.06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0.62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12.71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2.34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5.18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4.52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55.60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4.90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63.20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20.20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13.62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8.22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12.86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15.06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46.20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0.66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17.22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1.24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14.91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10.18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31.54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12.94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30.31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10.74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155.38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66.00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5.46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26.00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1.89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11.54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3.55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4.48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2.58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0.68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6.32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9.62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8.66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15.62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18.67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6.58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0.76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4.29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40.00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12.11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13.56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10.68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14.67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9.33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17.33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18.78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4.08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20.56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9.52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2.72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1.56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65670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324.44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72.00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76.22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11.42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33.33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1.99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16.78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15.11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3.89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46.89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2.53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14.62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1.12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4.78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4.44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65670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493.33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38.48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119.05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6.05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29.43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4.54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20.48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10.57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5.06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21.05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0.64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3.83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3.09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9.12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45.18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5.98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5.85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11.18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5.61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43.55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17.64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6.09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19.82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1.85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6.68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1.06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5.15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1.64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15.48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19.57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25.04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9.13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5.92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4.81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11.39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17.39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2.23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19.30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6.01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1.89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65670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120.00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44.77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181.54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13.11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19.54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13.11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27.54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27.85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33.08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1.50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0.05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8.11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1.51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16.92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3.00</a:t>
                      </a:r>
                    </a:p>
                  </a:txBody>
                  <a:tcPr marL="3478" marR="3478" marT="3478" marB="347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891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BC19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10.38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1.37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14.13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24.80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8.23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7.03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12.70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14.95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2.58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49.25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0.98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0.40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13.50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3.60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12.70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9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2.68</a:t>
                      </a:r>
                    </a:p>
                  </a:txBody>
                  <a:tcPr marL="3478" marR="3478" marT="3478" marB="347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</a:tbl>
          </a:graphicData>
        </a:graphic>
      </p:graphicFrame>
      <p:sp>
        <p:nvSpPr>
          <p:cNvPr id="152" name="직사각형 16"/>
          <p:cNvSpPr txBox="1"/>
          <p:nvPr/>
        </p:nvSpPr>
        <p:spPr>
          <a:xfrm>
            <a:off x="110718" y="348505"/>
            <a:ext cx="8922564" cy="304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>
            <a:spAutoFit/>
          </a:bodyPr>
          <a:lstStyle>
            <a:lvl1pPr algn="l" defTabSz="65024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lnSpc>
                <a:spcPct val="150000"/>
              </a:lnSpc>
            </a:pPr>
            <a:r>
              <a:rPr sz="1050" b="1" dirty="0"/>
              <a:t>Table </a:t>
            </a:r>
            <a:r>
              <a:rPr lang="en-US" sz="1050" b="1" dirty="0"/>
              <a:t>S3</a:t>
            </a:r>
            <a:r>
              <a:rPr lang="en-US" altLang="ko-KR" sz="1050" b="1" dirty="0"/>
              <a:t>. </a:t>
            </a:r>
            <a:r>
              <a:rPr lang="ko-KR" altLang="en-US" sz="1050" dirty="0" err="1"/>
              <a:t>Raw</a:t>
            </a:r>
            <a:r>
              <a:rPr lang="ko-KR" altLang="en-US" sz="1050" dirty="0"/>
              <a:t> </a:t>
            </a:r>
            <a:r>
              <a:rPr lang="ko-KR" altLang="en-US" sz="1050" dirty="0" err="1"/>
              <a:t>data</a:t>
            </a:r>
            <a:r>
              <a:rPr lang="ko-KR" altLang="en-US" sz="1050" dirty="0"/>
              <a:t> of </a:t>
            </a:r>
            <a:r>
              <a:rPr lang="ko-KR" altLang="en-US" sz="1050" dirty="0" err="1"/>
              <a:t>eicosanoids</a:t>
            </a:r>
            <a:r>
              <a:rPr lang="ko-KR" altLang="en-US" sz="1050" dirty="0"/>
              <a:t> </a:t>
            </a:r>
            <a:r>
              <a:rPr lang="ko-KR" altLang="en-US" sz="1050" dirty="0" err="1"/>
              <a:t>profiling</a:t>
            </a:r>
            <a:r>
              <a:rPr lang="ko-KR" altLang="en-US" sz="1050" dirty="0"/>
              <a:t> </a:t>
            </a:r>
            <a:r>
              <a:rPr lang="ko-KR" altLang="en-US" sz="1050" dirty="0" err="1"/>
              <a:t>from</a:t>
            </a:r>
            <a:r>
              <a:rPr lang="ko-KR" altLang="en-US" sz="1050" dirty="0"/>
              <a:t> 19 TNBC </a:t>
            </a:r>
            <a:r>
              <a:rPr lang="ko-KR" altLang="en-US" sz="1050" dirty="0" err="1"/>
              <a:t>tumor</a:t>
            </a:r>
            <a:r>
              <a:rPr lang="ko-KR" altLang="en-US" sz="1050" dirty="0"/>
              <a:t> </a:t>
            </a:r>
            <a:r>
              <a:rPr lang="ko-KR" altLang="en-US" sz="1050" dirty="0" err="1"/>
              <a:t>specimens</a:t>
            </a:r>
            <a:r>
              <a:rPr lang="ko-KR" altLang="en-US" sz="1050" dirty="0"/>
              <a:t> </a:t>
            </a:r>
            <a:r>
              <a:rPr lang="ko-KR" altLang="en-US" sz="1050" dirty="0" err="1"/>
              <a:t>selected</a:t>
            </a:r>
            <a:r>
              <a:rPr lang="ko-KR" altLang="en-US" sz="1050" dirty="0"/>
              <a:t> </a:t>
            </a:r>
            <a:r>
              <a:rPr lang="ko-KR" altLang="en-US" sz="1050" dirty="0" err="1"/>
              <a:t>by</a:t>
            </a:r>
            <a:r>
              <a:rPr lang="ko-KR" altLang="en-US" sz="1050" dirty="0"/>
              <a:t> miR-155 </a:t>
            </a:r>
            <a:r>
              <a:rPr lang="ko-KR" altLang="en-US" sz="1050" dirty="0" err="1"/>
              <a:t>level</a:t>
            </a:r>
            <a:r>
              <a:rPr lang="ko-KR" altLang="en-US" sz="1050" dirty="0"/>
              <a:t> (9 miR-155-high and 10 miR-155</a:t>
            </a:r>
            <a:r>
              <a:rPr lang="en-US" altLang="ko-KR" sz="1050" dirty="0"/>
              <a:t>-</a:t>
            </a:r>
            <a:r>
              <a:rPr lang="ko-KR" altLang="en-US" sz="1050" dirty="0" err="1"/>
              <a:t>low</a:t>
            </a:r>
            <a:r>
              <a:rPr lang="ko-KR" altLang="en-US" sz="1050" dirty="0"/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1014435256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직사각형 9"/>
          <p:cNvSpPr txBox="1"/>
          <p:nvPr/>
        </p:nvSpPr>
        <p:spPr>
          <a:xfrm>
            <a:off x="339830" y="662153"/>
            <a:ext cx="3836946" cy="253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65024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50" b="1" dirty="0"/>
              <a:t>Table </a:t>
            </a:r>
            <a:r>
              <a:rPr lang="en-US" sz="1050" b="1" dirty="0"/>
              <a:t>S4</a:t>
            </a:r>
            <a:r>
              <a:rPr lang="en-US" altLang="ko-KR" sz="1050" b="1" dirty="0"/>
              <a:t>. </a:t>
            </a:r>
            <a:r>
              <a:rPr lang="ko-KR" altLang="en-US" sz="1050" dirty="0" err="1"/>
              <a:t>Patient</a:t>
            </a:r>
            <a:r>
              <a:rPr lang="ko-KR" altLang="en-US" sz="1050" dirty="0"/>
              <a:t> </a:t>
            </a:r>
            <a:r>
              <a:rPr lang="ko-KR" altLang="en-US" sz="1050" dirty="0" err="1"/>
              <a:t>information</a:t>
            </a:r>
            <a:r>
              <a:rPr lang="ko-KR" altLang="en-US" sz="1050" dirty="0"/>
              <a:t> </a:t>
            </a:r>
            <a:r>
              <a:rPr lang="en-US" altLang="ko-KR" sz="1050" dirty="0"/>
              <a:t>for </a:t>
            </a:r>
            <a:r>
              <a:rPr lang="ko-KR" altLang="en-US" sz="1050" dirty="0" err="1"/>
              <a:t>plasma</a:t>
            </a:r>
            <a:r>
              <a:rPr lang="ko-KR" altLang="en-US" sz="1050" dirty="0"/>
              <a:t> PGE2/PGD2 </a:t>
            </a:r>
            <a:r>
              <a:rPr lang="en-US" altLang="ko-KR" sz="1050" dirty="0"/>
              <a:t>analysis</a:t>
            </a:r>
            <a:endParaRPr sz="1050" b="1" dirty="0"/>
          </a:p>
        </p:txBody>
      </p:sp>
      <p:graphicFrame>
        <p:nvGraphicFramePr>
          <p:cNvPr id="155" name="표 2"/>
          <p:cNvGraphicFramePr/>
          <p:nvPr>
            <p:extLst>
              <p:ext uri="{D42A27DB-BD31-4B8C-83A1-F6EECF244321}">
                <p14:modId xmlns:p14="http://schemas.microsoft.com/office/powerpoint/2010/main" val="1786079322"/>
              </p:ext>
            </p:extLst>
          </p:nvPr>
        </p:nvGraphicFramePr>
        <p:xfrm>
          <a:off x="423633" y="1098092"/>
          <a:ext cx="6803774" cy="3978363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7669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06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752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69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7521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14422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95085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Patient
Number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pT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pN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Recur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Age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Cancer type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55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68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45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7095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58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56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T3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43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36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64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39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57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6760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T1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N0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56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invasive ductal carcinoma</a:t>
                      </a:r>
                    </a:p>
                  </a:txBody>
                  <a:tcPr marL="4946" marR="4946" marT="4946" marB="4946" anchor="ctr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2" name="직사각형 1"/>
          <p:cNvSpPr/>
          <p:nvPr/>
        </p:nvSpPr>
        <p:spPr>
          <a:xfrm>
            <a:off x="423633" y="646764"/>
            <a:ext cx="636894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ko-KR" altLang="en-US" sz="12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83532546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직사각형 9"/>
          <p:cNvSpPr txBox="1"/>
          <p:nvPr/>
        </p:nvSpPr>
        <p:spPr>
          <a:xfrm>
            <a:off x="196123" y="795039"/>
            <a:ext cx="7831629" cy="253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tIns="45719" rIns="45719" bIns="45719">
            <a:spAutoFit/>
          </a:bodyPr>
          <a:lstStyle>
            <a:lvl1pPr algn="l" defTabSz="65024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50" b="1" dirty="0"/>
              <a:t>Table </a:t>
            </a:r>
            <a:r>
              <a:rPr lang="en-US" sz="1050" b="1" dirty="0"/>
              <a:t>S5</a:t>
            </a:r>
            <a:r>
              <a:rPr lang="en-US" altLang="ko-KR" sz="1050" b="1" dirty="0"/>
              <a:t>. </a:t>
            </a:r>
            <a:r>
              <a:rPr lang="ko-KR" altLang="en-US" sz="1050" dirty="0" err="1"/>
              <a:t>Raw</a:t>
            </a:r>
            <a:r>
              <a:rPr lang="ko-KR" altLang="en-US" sz="1050" dirty="0"/>
              <a:t> </a:t>
            </a:r>
            <a:r>
              <a:rPr lang="ko-KR" altLang="en-US" sz="1050" dirty="0" err="1"/>
              <a:t>data</a:t>
            </a:r>
            <a:r>
              <a:rPr lang="ko-KR" altLang="en-US" sz="1050" dirty="0"/>
              <a:t> of ELISA </a:t>
            </a:r>
            <a:r>
              <a:rPr lang="ko-KR" altLang="en-US" sz="1050" dirty="0" err="1"/>
              <a:t>for</a:t>
            </a:r>
            <a:r>
              <a:rPr lang="ko-KR" altLang="en-US" sz="1050" dirty="0"/>
              <a:t> PGE2/PGD2 </a:t>
            </a:r>
            <a:r>
              <a:rPr lang="ko-KR" altLang="en-US" sz="1050" dirty="0" err="1"/>
              <a:t>from</a:t>
            </a:r>
            <a:r>
              <a:rPr lang="ko-KR" altLang="en-US" sz="1050" dirty="0"/>
              <a:t> 13 </a:t>
            </a:r>
            <a:r>
              <a:rPr lang="ko-KR" altLang="en-US" sz="1050" dirty="0" err="1"/>
              <a:t>human</a:t>
            </a:r>
            <a:r>
              <a:rPr lang="ko-KR" altLang="en-US" sz="1050" dirty="0"/>
              <a:t> TNBC </a:t>
            </a:r>
            <a:r>
              <a:rPr lang="ko-KR" altLang="en-US" sz="1050" dirty="0" err="1"/>
              <a:t>patients</a:t>
            </a:r>
            <a:r>
              <a:rPr lang="ko-KR" altLang="en-US" sz="1050" dirty="0"/>
              <a:t>’ </a:t>
            </a:r>
            <a:r>
              <a:rPr lang="ko-KR" altLang="en-US" sz="1050" dirty="0" err="1"/>
              <a:t>plasma</a:t>
            </a:r>
            <a:r>
              <a:rPr lang="ko-KR" altLang="en-US" sz="1050" dirty="0"/>
              <a:t>, of </a:t>
            </a:r>
            <a:r>
              <a:rPr lang="ko-KR" altLang="en-US" sz="1050" dirty="0" err="1"/>
              <a:t>which</a:t>
            </a:r>
            <a:r>
              <a:rPr lang="ko-KR" altLang="en-US" sz="1050" dirty="0"/>
              <a:t> miR-155 </a:t>
            </a:r>
            <a:r>
              <a:rPr lang="ko-KR" altLang="en-US" sz="1050" dirty="0" err="1"/>
              <a:t>level</a:t>
            </a:r>
            <a:r>
              <a:rPr lang="ko-KR" altLang="en-US" sz="1050" dirty="0"/>
              <a:t> </a:t>
            </a:r>
            <a:r>
              <a:rPr lang="ko-KR" altLang="en-US" sz="1050" dirty="0" err="1"/>
              <a:t>was</a:t>
            </a:r>
            <a:r>
              <a:rPr lang="ko-KR" altLang="en-US" sz="1050" dirty="0"/>
              <a:t> </a:t>
            </a:r>
            <a:r>
              <a:rPr lang="ko-KR" altLang="en-US" sz="1050" dirty="0" err="1"/>
              <a:t>predetermined</a:t>
            </a:r>
            <a:endParaRPr sz="1050" b="1" dirty="0"/>
          </a:p>
        </p:txBody>
      </p:sp>
      <p:graphicFrame>
        <p:nvGraphicFramePr>
          <p:cNvPr id="158" name="표 3"/>
          <p:cNvGraphicFramePr/>
          <p:nvPr>
            <p:extLst>
              <p:ext uri="{D42A27DB-BD31-4B8C-83A1-F6EECF244321}">
                <p14:modId xmlns:p14="http://schemas.microsoft.com/office/powerpoint/2010/main" val="4069714949"/>
              </p:ext>
            </p:extLst>
          </p:nvPr>
        </p:nvGraphicFramePr>
        <p:xfrm>
          <a:off x="2466153" y="1246922"/>
          <a:ext cx="4211692" cy="3864828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052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2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2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9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8720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 Sample ID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miR-155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PGE2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PGD2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0.052984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1.441161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1.461101</a:t>
                      </a:r>
                    </a:p>
                  </a:txBody>
                  <a:tcPr marL="5358" marR="5358" marT="5358" marB="5358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0.145141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4.175083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0.978964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0.149359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3.81645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0.295444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0.061286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3.180826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0.227864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0.3308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2.96367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4.165433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0.589198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2.025387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0.059315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1.329783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1.629681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0.13084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0.072114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1.467284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2.045877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0.112612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0.96897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0.812541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0.1347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0.800031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1.437864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0.312305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0.291447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2.97865</a:t>
                      </a:r>
                    </a:p>
                  </a:txBody>
                  <a:tcPr marL="5358" marR="5358" marT="5358" marB="5358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78009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0.003299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0.224597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3.825433</a:t>
                      </a:r>
                    </a:p>
                  </a:txBody>
                  <a:tcPr marL="5358" marR="5358" marT="5358" marB="5358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523885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직사각형 4"/>
          <p:cNvSpPr txBox="1"/>
          <p:nvPr/>
        </p:nvSpPr>
        <p:spPr>
          <a:xfrm>
            <a:off x="188445" y="503906"/>
            <a:ext cx="8747211" cy="547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>
            <a:spAutoFit/>
          </a:bodyPr>
          <a:lstStyle>
            <a:lvl1pPr algn="l" defTabSz="65024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lnSpc>
                <a:spcPct val="150000"/>
              </a:lnSpc>
            </a:pPr>
            <a:r>
              <a:rPr sz="1050" b="1" dirty="0"/>
              <a:t>Table </a:t>
            </a:r>
            <a:r>
              <a:rPr lang="en-US" sz="1050" b="1" dirty="0"/>
              <a:t>S6</a:t>
            </a:r>
            <a:r>
              <a:rPr lang="en-US" altLang="ko-KR" sz="1050" b="1" dirty="0"/>
              <a:t>. </a:t>
            </a:r>
            <a:r>
              <a:rPr lang="ko-KR" altLang="en-US" sz="1050" dirty="0" err="1"/>
              <a:t>Raw</a:t>
            </a:r>
            <a:r>
              <a:rPr lang="ko-KR" altLang="en-US" sz="1050" dirty="0"/>
              <a:t> </a:t>
            </a:r>
            <a:r>
              <a:rPr lang="ko-KR" altLang="en-US" sz="1050" dirty="0" err="1"/>
              <a:t>data</a:t>
            </a:r>
            <a:r>
              <a:rPr lang="ko-KR" altLang="en-US" sz="1050" dirty="0"/>
              <a:t> of </a:t>
            </a:r>
            <a:r>
              <a:rPr lang="ko-KR" altLang="en-US" sz="1050" dirty="0" err="1"/>
              <a:t>eicosanoids</a:t>
            </a:r>
            <a:r>
              <a:rPr lang="ko-KR" altLang="en-US" sz="1050" dirty="0"/>
              <a:t> </a:t>
            </a:r>
            <a:r>
              <a:rPr lang="ko-KR" altLang="en-US" sz="1050" dirty="0" err="1"/>
              <a:t>profiling</a:t>
            </a:r>
            <a:r>
              <a:rPr lang="ko-KR" altLang="en-US" sz="1050" dirty="0"/>
              <a:t> </a:t>
            </a:r>
            <a:r>
              <a:rPr lang="ko-KR" altLang="en-US" sz="1050" dirty="0" err="1"/>
              <a:t>from</a:t>
            </a:r>
            <a:r>
              <a:rPr lang="ko-KR" altLang="en-US" sz="1050" dirty="0"/>
              <a:t> </a:t>
            </a:r>
            <a:r>
              <a:rPr lang="ko-KR" altLang="en-US" sz="1050" dirty="0" err="1"/>
              <a:t>human</a:t>
            </a:r>
            <a:r>
              <a:rPr lang="ko-KR" altLang="en-US" sz="1050" dirty="0"/>
              <a:t> </a:t>
            </a:r>
            <a:r>
              <a:rPr lang="ko-KR" altLang="en-US" sz="1050" dirty="0" err="1"/>
              <a:t>breast</a:t>
            </a:r>
            <a:r>
              <a:rPr lang="ko-KR" altLang="en-US" sz="1050" dirty="0"/>
              <a:t> </a:t>
            </a:r>
            <a:r>
              <a:rPr lang="ko-KR" altLang="en-US" sz="1050" dirty="0" err="1"/>
              <a:t>cancer</a:t>
            </a:r>
            <a:r>
              <a:rPr lang="ko-KR" altLang="en-US" sz="1050" dirty="0"/>
              <a:t> </a:t>
            </a:r>
            <a:r>
              <a:rPr lang="ko-KR" altLang="en-US" sz="1050" dirty="0" err="1"/>
              <a:t>cell</a:t>
            </a:r>
            <a:r>
              <a:rPr lang="ko-KR" altLang="en-US" sz="1050" dirty="0"/>
              <a:t> </a:t>
            </a:r>
            <a:r>
              <a:rPr lang="ko-KR" altLang="en-US" sz="1050" dirty="0" err="1"/>
              <a:t>lines</a:t>
            </a:r>
            <a:r>
              <a:rPr lang="ko-KR" altLang="en-US" sz="1050" dirty="0"/>
              <a:t> </a:t>
            </a:r>
            <a:r>
              <a:rPr lang="ko-KR" altLang="en-US" sz="1050" dirty="0" err="1"/>
              <a:t>with</a:t>
            </a:r>
            <a:r>
              <a:rPr lang="ko-KR" altLang="en-US" sz="1050" dirty="0"/>
              <a:t> miR-155 </a:t>
            </a:r>
            <a:r>
              <a:rPr lang="ko-KR" altLang="en-US" sz="1050" dirty="0" err="1"/>
              <a:t>depletion</a:t>
            </a:r>
            <a:r>
              <a:rPr lang="ko-KR" altLang="en-US" sz="1050" dirty="0"/>
              <a:t> (miRZIP155) </a:t>
            </a:r>
            <a:r>
              <a:rPr lang="ko-KR" altLang="en-US" sz="1050" dirty="0" err="1"/>
              <a:t>or</a:t>
            </a:r>
            <a:r>
              <a:rPr lang="ko-KR" altLang="en-US" sz="1050" dirty="0"/>
              <a:t> </a:t>
            </a:r>
            <a:r>
              <a:rPr lang="ko-KR" altLang="en-US" sz="1050" dirty="0" err="1"/>
              <a:t>over</a:t>
            </a:r>
            <a:r>
              <a:rPr lang="en-US" altLang="ko-KR" sz="1050" dirty="0"/>
              <a:t>-</a:t>
            </a:r>
            <a:r>
              <a:rPr lang="ko-KR" altLang="en-US" sz="1050" dirty="0" err="1"/>
              <a:t>expression</a:t>
            </a:r>
            <a:r>
              <a:rPr lang="ko-KR" altLang="en-US" sz="1050" dirty="0"/>
              <a:t> (miRH155). </a:t>
            </a:r>
          </a:p>
        </p:txBody>
      </p:sp>
      <p:graphicFrame>
        <p:nvGraphicFramePr>
          <p:cNvPr id="146" name="표 2"/>
          <p:cNvGraphicFramePr/>
          <p:nvPr>
            <p:extLst>
              <p:ext uri="{D42A27DB-BD31-4B8C-83A1-F6EECF244321}">
                <p14:modId xmlns:p14="http://schemas.microsoft.com/office/powerpoint/2010/main" val="3000268567"/>
              </p:ext>
            </p:extLst>
          </p:nvPr>
        </p:nvGraphicFramePr>
        <p:xfrm>
          <a:off x="110672" y="1160833"/>
          <a:ext cx="8922656" cy="3574655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1515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03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03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561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032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0325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0325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4633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0991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3644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325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448587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57913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50325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50325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</a:tblGrid>
              <a:tr h="812660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Sample ID 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PGD2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PGE2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TXB2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Resolvin D1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(S)5-HETE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(S)15-HETE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(S)12-HETE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15-oxo-ETE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10(S),17(S)-DiHDoHE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14(15)-DHET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11(12)-DHET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8(9)-DHET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19(20)-DiHDPA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17,18-DiHETE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14,15-DiHETE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5107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MDA-MB436 Control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27.4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16880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44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22.2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33.2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726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130.4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212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5.6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0.9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382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5107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MDA_MB436 miRZIP155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57.4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8000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48.4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38.2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45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504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278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198.6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334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3.3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558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Hs-578T Control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14.28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80.4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69.6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66.2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57.2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55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6.9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2.8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304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05107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Hs-578T miRZIP155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4.4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46.2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89.8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59.6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64.8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194.2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6.7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328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5558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MCF7 Control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0.86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12.1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75.2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41.28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195.2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1.79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21.92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3.57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174.4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12.32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20.32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5558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MCF7 miRH155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0.12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17.78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197.36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96.72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297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13.22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7.43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2530.8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3.61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44.35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40.13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0</a:t>
                      </a:r>
                    </a:p>
                  </a:txBody>
                  <a:tcPr marL="4544" marR="4544" marT="4544" marB="4544" anchor="ctr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549810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직사각형 4"/>
          <p:cNvSpPr txBox="1"/>
          <p:nvPr/>
        </p:nvSpPr>
        <p:spPr>
          <a:xfrm>
            <a:off x="116090" y="467855"/>
            <a:ext cx="8817024" cy="547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>
            <a:spAutoFit/>
          </a:bodyPr>
          <a:lstStyle>
            <a:lvl1pPr algn="l" defTabSz="65024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lnSpc>
                <a:spcPct val="150000"/>
              </a:lnSpc>
            </a:pPr>
            <a:r>
              <a:rPr sz="1050" b="1" dirty="0"/>
              <a:t>Table </a:t>
            </a:r>
            <a:r>
              <a:rPr lang="en-US" sz="1050" b="1" dirty="0"/>
              <a:t>S7</a:t>
            </a:r>
            <a:r>
              <a:rPr lang="en-US" altLang="ko-KR" sz="1050" b="1" dirty="0"/>
              <a:t>. </a:t>
            </a:r>
            <a:r>
              <a:rPr lang="ko-KR" altLang="en-US" sz="1050" dirty="0" err="1"/>
              <a:t>Raw</a:t>
            </a:r>
            <a:r>
              <a:rPr lang="ko-KR" altLang="en-US" sz="1050" dirty="0"/>
              <a:t> </a:t>
            </a:r>
            <a:r>
              <a:rPr lang="ko-KR" altLang="en-US" sz="1050" dirty="0" err="1"/>
              <a:t>data</a:t>
            </a:r>
            <a:r>
              <a:rPr lang="ko-KR" altLang="en-US" sz="1050" dirty="0"/>
              <a:t> of </a:t>
            </a:r>
            <a:r>
              <a:rPr lang="ko-KR" altLang="en-US" sz="1050" dirty="0" err="1"/>
              <a:t>eicosanoid</a:t>
            </a:r>
            <a:r>
              <a:rPr lang="ko-KR" altLang="en-US" sz="1050" dirty="0"/>
              <a:t> </a:t>
            </a:r>
            <a:r>
              <a:rPr lang="ko-KR" altLang="en-US" sz="1050" dirty="0" err="1"/>
              <a:t>profiling</a:t>
            </a:r>
            <a:r>
              <a:rPr lang="ko-KR" altLang="en-US" sz="1050" dirty="0"/>
              <a:t> </a:t>
            </a:r>
            <a:r>
              <a:rPr lang="ko-KR" altLang="en-US" sz="1050" dirty="0" err="1"/>
              <a:t>from</a:t>
            </a:r>
            <a:r>
              <a:rPr lang="ko-KR" altLang="en-US" sz="1050" dirty="0"/>
              <a:t> </a:t>
            </a:r>
            <a:r>
              <a:rPr lang="ko-KR" altLang="en-US" sz="1050" dirty="0" err="1"/>
              <a:t>three</a:t>
            </a:r>
            <a:r>
              <a:rPr lang="ko-KR" altLang="en-US" sz="1050" dirty="0"/>
              <a:t> miR-155-high (PDCH1-3) and miR-155-low (PDCL1-3) </a:t>
            </a:r>
            <a:r>
              <a:rPr lang="ko-KR" altLang="en-US" sz="1050" dirty="0" err="1"/>
              <a:t>human</a:t>
            </a:r>
            <a:r>
              <a:rPr lang="ko-KR" altLang="en-US" sz="1050" dirty="0"/>
              <a:t> </a:t>
            </a:r>
            <a:r>
              <a:rPr lang="ko-KR" altLang="en-US" sz="1050" dirty="0" err="1"/>
              <a:t>primary</a:t>
            </a:r>
            <a:r>
              <a:rPr lang="ko-KR" altLang="en-US" sz="1050" dirty="0"/>
              <a:t> </a:t>
            </a:r>
            <a:r>
              <a:rPr lang="ko-KR" altLang="en-US" sz="1050" dirty="0" err="1"/>
              <a:t>breast</a:t>
            </a:r>
            <a:r>
              <a:rPr lang="ko-KR" altLang="en-US" sz="1050" dirty="0"/>
              <a:t> </a:t>
            </a:r>
            <a:r>
              <a:rPr lang="ko-KR" altLang="en-US" sz="1050" dirty="0" err="1"/>
              <a:t>cancer</a:t>
            </a:r>
            <a:r>
              <a:rPr lang="ko-KR" altLang="en-US" sz="1050" dirty="0"/>
              <a:t> </a:t>
            </a:r>
            <a:r>
              <a:rPr lang="ko-KR" altLang="en-US" sz="1050" dirty="0" err="1"/>
              <a:t>cells</a:t>
            </a:r>
            <a:r>
              <a:rPr lang="ko-KR" altLang="en-US" sz="1050" dirty="0"/>
              <a:t>. </a:t>
            </a:r>
            <a:r>
              <a:rPr lang="ko-KR" altLang="en-US" sz="1050" dirty="0" err="1"/>
              <a:t>For</a:t>
            </a:r>
            <a:r>
              <a:rPr lang="ko-KR" altLang="en-US" sz="1050" dirty="0"/>
              <a:t> PDCL1-3, </a:t>
            </a:r>
            <a:r>
              <a:rPr lang="ko-KR" altLang="en-US" sz="1050" dirty="0" err="1"/>
              <a:t>we</a:t>
            </a:r>
            <a:r>
              <a:rPr lang="ko-KR" altLang="en-US" sz="1050" dirty="0"/>
              <a:t> </a:t>
            </a:r>
            <a:r>
              <a:rPr lang="ko-KR" altLang="en-US" sz="1050" dirty="0" err="1"/>
              <a:t>also</a:t>
            </a:r>
            <a:r>
              <a:rPr lang="ko-KR" altLang="en-US" sz="1050" dirty="0"/>
              <a:t> </a:t>
            </a:r>
            <a:r>
              <a:rPr lang="ko-KR" altLang="en-US" sz="1050" dirty="0" err="1"/>
              <a:t>tested</a:t>
            </a:r>
            <a:r>
              <a:rPr lang="ko-KR" altLang="en-US" sz="1050" dirty="0"/>
              <a:t> </a:t>
            </a:r>
            <a:r>
              <a:rPr lang="ko-KR" altLang="en-US" sz="1050" dirty="0" err="1"/>
              <a:t>isogenic</a:t>
            </a:r>
            <a:r>
              <a:rPr lang="ko-KR" altLang="en-US" sz="1050" dirty="0"/>
              <a:t> miR-155-supplemented </a:t>
            </a:r>
            <a:r>
              <a:rPr lang="ko-KR" altLang="en-US" sz="1050" dirty="0" err="1"/>
              <a:t>cells</a:t>
            </a:r>
            <a:r>
              <a:rPr lang="ko-KR" altLang="en-US" sz="1050" dirty="0"/>
              <a:t> (miRH155) </a:t>
            </a:r>
            <a:r>
              <a:rPr lang="ko-KR" altLang="en-US" sz="1050" dirty="0" err="1"/>
              <a:t>for</a:t>
            </a:r>
            <a:r>
              <a:rPr lang="ko-KR" altLang="en-US" sz="1050" dirty="0"/>
              <a:t> </a:t>
            </a:r>
            <a:r>
              <a:rPr lang="ko-KR" altLang="en-US" sz="1050" dirty="0" err="1"/>
              <a:t>each</a:t>
            </a:r>
            <a:r>
              <a:rPr lang="ko-KR" altLang="en-US" sz="1050" dirty="0"/>
              <a:t> </a:t>
            </a:r>
            <a:r>
              <a:rPr lang="ko-KR" altLang="en-US" sz="1050" dirty="0" err="1"/>
              <a:t>primary</a:t>
            </a:r>
            <a:r>
              <a:rPr lang="ko-KR" altLang="en-US" sz="1050" dirty="0"/>
              <a:t> </a:t>
            </a:r>
            <a:r>
              <a:rPr lang="ko-KR" altLang="en-US" sz="1050" dirty="0" err="1"/>
              <a:t>tumor</a:t>
            </a:r>
            <a:r>
              <a:rPr lang="ko-KR" altLang="en-US" sz="1050" dirty="0"/>
              <a:t> </a:t>
            </a:r>
            <a:r>
              <a:rPr lang="ko-KR" altLang="en-US" sz="1050" dirty="0" err="1"/>
              <a:t>cells</a:t>
            </a:r>
            <a:r>
              <a:rPr lang="ko-KR" altLang="en-US" sz="1050" dirty="0"/>
              <a:t>. </a:t>
            </a:r>
          </a:p>
        </p:txBody>
      </p:sp>
      <p:graphicFrame>
        <p:nvGraphicFramePr>
          <p:cNvPr id="149" name="표 6"/>
          <p:cNvGraphicFramePr/>
          <p:nvPr>
            <p:extLst>
              <p:ext uri="{D42A27DB-BD31-4B8C-83A1-F6EECF244321}">
                <p14:modId xmlns:p14="http://schemas.microsoft.com/office/powerpoint/2010/main" val="3936432607"/>
              </p:ext>
            </p:extLst>
          </p:nvPr>
        </p:nvGraphicFramePr>
        <p:xfrm>
          <a:off x="116090" y="1232406"/>
          <a:ext cx="8817024" cy="2946051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1226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234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69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994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498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285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2611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786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1750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57339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77187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9137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78805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13072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Sample ID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PGD2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PGE2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(S)5-HETE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(S)15-HETE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(S)12-HETE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15-oxo-ETE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14,15-EET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11,12-EET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5,6-EET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11(12)-DHET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8(9)-DHET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8,9-EET</a:t>
                      </a:r>
                    </a:p>
                  </a:txBody>
                  <a:tcPr marL="5046" marR="5046" marT="5046" marB="5046" anchor="ctr" horzOverflow="overflow"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033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PDCH1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57.00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7700.00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21.80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171.80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302.00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11.82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4.06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706.00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2.84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40.40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27.80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033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PDCH2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221.40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7344.00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81.84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420.00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991.20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11.26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1.27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309.60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3.94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17.52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033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PDCH3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76.50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4050.00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44.70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161.70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378.00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16.38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8.67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321.00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48.90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37.50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033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PDCL1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61.56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820.80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52.02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56.70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80.46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3.64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7.13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313.20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0.25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7.20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14.83 </a:t>
                      </a:r>
                    </a:p>
                  </a:txBody>
                  <a:tcPr marL="5046" marR="5046" marT="5046" marB="5046" anchor="b" horzOverflow="overflow">
                    <a:lnT w="12700">
                      <a:solidFill>
                        <a:srgbClr val="000000"/>
                      </a:solidFill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033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PDCL1+miRH155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41.25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1770.00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89.40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77.40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114.60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18.24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9.75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1.05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287.10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1.71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20.70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49.50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033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PDCL2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29.90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1149.20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116.74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83.46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111.80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22.46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5.15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499.20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0.05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23.40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59.02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033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PDCL2_miRH155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22.99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1465.20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96.80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69.30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80.30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19.10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2.71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106.48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7.77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23.76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7033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PDCL3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58.24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698.60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24.22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32.62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35.70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2.13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2.45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2.51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13.80 </a:t>
                      </a:r>
                    </a:p>
                  </a:txBody>
                  <a:tcPr marL="5046" marR="5046" marT="5046" marB="5046" anchor="b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70331"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PDCL3+miRH155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17.33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807.00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155.70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121.20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211.80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23.13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8.16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0.00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2.45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>
                          <a:latin typeface="Arial"/>
                          <a:ea typeface="Arial"/>
                          <a:cs typeface="Arial"/>
                          <a:sym typeface="Arial"/>
                        </a:rPr>
                        <a:t>30.00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1300480">
                        <a:defRPr sz="1800"/>
                      </a:pPr>
                      <a:r>
                        <a:rPr sz="1000" b="1" dirty="0">
                          <a:latin typeface="Arial"/>
                          <a:ea typeface="Arial"/>
                          <a:cs typeface="Arial"/>
                          <a:sym typeface="Arial"/>
                        </a:rPr>
                        <a:t>12.54 </a:t>
                      </a:r>
                    </a:p>
                  </a:txBody>
                  <a:tcPr marL="5046" marR="5046" marT="5046" marB="5046" anchor="b" horzOverflow="overflow"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378415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직사각형 1"/>
          <p:cNvSpPr txBox="1"/>
          <p:nvPr/>
        </p:nvSpPr>
        <p:spPr>
          <a:xfrm>
            <a:off x="145780" y="72155"/>
            <a:ext cx="5869696" cy="4308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tIns="45719" rIns="45719" bIns="45719">
            <a:spAutoFit/>
          </a:bodyPr>
          <a:lstStyle>
            <a:lvl1pPr algn="l" defTabSz="650240">
              <a:defRPr sz="22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100" b="1" dirty="0"/>
              <a:t>Table </a:t>
            </a:r>
            <a:r>
              <a:rPr lang="en-US" sz="1100" b="1" dirty="0"/>
              <a:t>S</a:t>
            </a:r>
            <a:r>
              <a:rPr sz="1100" b="1" dirty="0"/>
              <a:t>8</a:t>
            </a:r>
            <a:r>
              <a:rPr lang="en-US" altLang="ko-KR" sz="1100" b="1" dirty="0"/>
              <a:t>. </a:t>
            </a:r>
            <a:r>
              <a:rPr lang="ko-KR" altLang="en-US" sz="1100" dirty="0" err="1"/>
              <a:t>List</a:t>
            </a:r>
            <a:r>
              <a:rPr lang="ko-KR" altLang="en-US" sz="1100" dirty="0"/>
              <a:t> of </a:t>
            </a:r>
            <a:r>
              <a:rPr lang="ko-KR" altLang="en-US" sz="1100" dirty="0" err="1"/>
              <a:t>primers</a:t>
            </a:r>
            <a:r>
              <a:rPr lang="ko-KR" altLang="en-US" sz="1100" dirty="0"/>
              <a:t> </a:t>
            </a:r>
            <a:r>
              <a:rPr lang="ko-KR" altLang="en-US" sz="1100" dirty="0" err="1"/>
              <a:t>used</a:t>
            </a:r>
            <a:r>
              <a:rPr lang="ko-KR" altLang="en-US" sz="1100" dirty="0"/>
              <a:t> </a:t>
            </a:r>
            <a:r>
              <a:rPr lang="ko-KR" altLang="en-US" sz="1100" dirty="0" err="1"/>
              <a:t>in</a:t>
            </a:r>
            <a:r>
              <a:rPr lang="ko-KR" altLang="en-US" sz="1100" dirty="0"/>
              <a:t> </a:t>
            </a:r>
            <a:r>
              <a:rPr lang="ko-KR" altLang="en-US" sz="1100" dirty="0" err="1"/>
              <a:t>this</a:t>
            </a:r>
            <a:r>
              <a:rPr lang="ko-KR" altLang="en-US" sz="1100" dirty="0"/>
              <a:t> </a:t>
            </a:r>
            <a:r>
              <a:rPr lang="ko-KR" altLang="en-US" sz="1100" dirty="0" err="1"/>
              <a:t>study</a:t>
            </a:r>
            <a:r>
              <a:rPr lang="ko-KR" altLang="en-US" sz="1100" dirty="0"/>
              <a:t>.</a:t>
            </a:r>
          </a:p>
          <a:p>
            <a:endParaRPr sz="1100" b="1" dirty="0"/>
          </a:p>
        </p:txBody>
      </p:sp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51527ED1-6A54-404F-A4E7-7DD7E5D281C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0250133"/>
              </p:ext>
            </p:extLst>
          </p:nvPr>
        </p:nvGraphicFramePr>
        <p:xfrm>
          <a:off x="1142638" y="420449"/>
          <a:ext cx="6432538" cy="6365394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439578">
                  <a:extLst>
                    <a:ext uri="{9D8B030D-6E8A-4147-A177-3AD203B41FA5}">
                      <a16:colId xmlns:a16="http://schemas.microsoft.com/office/drawing/2014/main" val="966355397"/>
                    </a:ext>
                  </a:extLst>
                </a:gridCol>
                <a:gridCol w="1415914">
                  <a:extLst>
                    <a:ext uri="{9D8B030D-6E8A-4147-A177-3AD203B41FA5}">
                      <a16:colId xmlns:a16="http://schemas.microsoft.com/office/drawing/2014/main" val="534420602"/>
                    </a:ext>
                  </a:extLst>
                </a:gridCol>
                <a:gridCol w="3577046">
                  <a:extLst>
                    <a:ext uri="{9D8B030D-6E8A-4147-A177-3AD203B41FA5}">
                      <a16:colId xmlns:a16="http://schemas.microsoft.com/office/drawing/2014/main" val="3277544450"/>
                    </a:ext>
                  </a:extLst>
                </a:gridCol>
              </a:tblGrid>
              <a:tr h="14313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Methods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Gene name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900" b="1" u="none" strike="noStrike" dirty="0">
                          <a:effectLst/>
                        </a:rPr>
                        <a:t>Primer sequences 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3670230"/>
                  </a:ext>
                </a:extLst>
              </a:tr>
              <a:tr h="1277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RT-PCR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Mouse Ptges1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5'-GCAACGACATGGAGACAATCTA-3'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557553069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Reverse primer 5'-TGTGAGGACAACGAGGAAATG-3'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664864908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Mouse Ptges2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Forward primer 5'-GCTCAATGACTCCTCTGTCATC -3'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197017661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Reverse primer 5'-GCCTTCATGGGTGGGTAATAA-3'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724827841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Mouse </a:t>
                      </a:r>
                      <a:r>
                        <a:rPr lang="en-US" sz="800" b="0" u="none" strike="noStrike" dirty="0" err="1">
                          <a:effectLst/>
                        </a:rPr>
                        <a:t>Ptgds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Forward primer 5'-TCCTGGACACTACACCTACA-3'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2073047983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5'-CTTGGTGCCTCTGCTGAATA-3'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800751636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Mouse 15-Pgdh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5'-GGAATCTTGAGGCAGGTGTAAA-3'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275904190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5'-TTTCTGGTCAGCCACATCAC-3'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3962953990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Human PTGES1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5'-GAACGACATGGAGACCATCTAC 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2330863112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Reverse primer 5'-ACGAGGAAGACCAGGAAGT-3'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732378197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Human PTGES2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5'-CTGGCGTCCTTTGACTACATT-3'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4142679752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5'-TCTTGAGTCGCTTGCTGATG-3'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993704833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Human PTGDS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5'-GAGACCGACTACGACCAGTA-3' 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244827570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5'-GGCGGTGAATTTCTCCTTTAAC-3' 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749197836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Human 15-PGDH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Forward primer 5'-AGGGAAATTCCTGTGCCATAA-3' 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35979683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5'-CTGAGCGTGTGAATCCAACTA-3'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433437095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Human KLF4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5'-CAACCTGGCGGACATCAA-3' 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470290822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5'-ATGTACACCGGGTCCAATTC-3'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3021141548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u="none" strike="noStrike">
                          <a:effectLst/>
                        </a:rPr>
                        <a:t>Mouse Rpl13a</a:t>
                      </a:r>
                      <a:endParaRPr lang="en-US" sz="8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5'-GAGGTCGGGTGGAAGTACCA-3'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943676010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8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5'-TGCATCTTGGCCTTTTCCTT-3'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830109396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u="none" strike="noStrike">
                          <a:effectLst/>
                        </a:rPr>
                        <a:t>Human RPL13a</a:t>
                      </a:r>
                      <a:endParaRPr lang="en-US" sz="8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5'-CGAAGATGGCGGAGGTGCAG-3'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2061510313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800" b="0" u="none" strike="noStrike">
                          <a:effectLst/>
                        </a:rPr>
                        <a:t>　</a:t>
                      </a:r>
                      <a:endParaRPr lang="ko-KR" altLang="en-US" sz="8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5'-GGTTTTGTGGGGCAGCATAC-3'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1396207"/>
                  </a:ext>
                </a:extLst>
              </a:tr>
              <a:tr h="12773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Reporter construction &amp; </a:t>
                      </a:r>
                      <a:r>
                        <a:rPr lang="en-US" sz="800" b="0" u="none" strike="noStrike" dirty="0" err="1">
                          <a:effectLst/>
                        </a:rPr>
                        <a:t>ChIP</a:t>
                      </a:r>
                      <a:r>
                        <a:rPr lang="en-US" sz="800" b="0" u="none" strike="noStrike" dirty="0">
                          <a:effectLst/>
                        </a:rPr>
                        <a:t>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Human PTGES1 promoter region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5'-ATGGTACCCACGTGCTGGTTCCCCATC-3'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37154187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5'-ATCTCGAGGTGCTGCAGAGCAGGAAG-3'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132725588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Human PTGES2 promoter region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5'-ATGGTACCGCCAAGGTCGCTCCAGCA-3'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3628668413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rtl="0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5'-ATCTCGAGGCTCTGCGTGGGTAGCAG-3'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705616192"/>
                  </a:ext>
                </a:extLst>
              </a:tr>
              <a:tr h="127739">
                <a:tc>
                  <a:txBody>
                    <a:bodyPr/>
                    <a:lstStyle/>
                    <a:p>
                      <a:pPr algn="ctr" rtl="0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Human PTGES1 cMYC Chip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5'-CCATTGTCCAGGCTGAGTG-3'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2284656880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rtl="0" fontAlgn="ctr"/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5'-TGGAGCATGTGGTGGTGt-3'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257408633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Human PTGES1 KLF4 Chip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5'-CGGAGACTCTCTGCTTCTTG-3'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2944174856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5'-AGCCTGCAGGGAAAGCAC-3'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3508117320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>
                          <a:effectLst/>
                        </a:rPr>
                        <a:t>Human PTGES2 cMYC Chip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Forward primer 5'-CTCCCTGGAAATCTCGGG-3'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2041766458"/>
                  </a:ext>
                </a:extLst>
              </a:tr>
              <a:tr h="183727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1100" b="0" u="none" strike="noStrike" dirty="0">
                          <a:effectLst/>
                        </a:rPr>
                        <a:t>　</a:t>
                      </a:r>
                      <a:endParaRPr lang="ko-KR" altLang="en-US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0" u="none" strike="noStrike">
                          <a:effectLst/>
                        </a:rPr>
                        <a:t>　</a:t>
                      </a:r>
                      <a:endParaRPr lang="ko-KR" alt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Reverse primer 5'-GCCTCATTGTCCGCTTCCT-3'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3364858"/>
                  </a:ext>
                </a:extLst>
              </a:tr>
              <a:tr h="127739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u="none" strike="noStrike" dirty="0">
                          <a:effectLst/>
                        </a:rPr>
                        <a:t>siRNA sequences</a:t>
                      </a:r>
                      <a:endParaRPr lang="en-US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u="none" strike="noStrike">
                          <a:effectLst/>
                        </a:rPr>
                        <a:t>Human siPTGES1</a:t>
                      </a:r>
                      <a:endParaRPr lang="en-US" sz="8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TGGATGCACTTCCTGGTCT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99322806"/>
                  </a:ext>
                </a:extLst>
              </a:tr>
              <a:tr h="12773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u="none" strike="noStrike">
                          <a:effectLst/>
                        </a:rPr>
                        <a:t>Human siPTGES2</a:t>
                      </a:r>
                      <a:endParaRPr lang="en-US" sz="8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GGAGAAAGCTCGCAACAACTA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1031395064"/>
                  </a:ext>
                </a:extLst>
              </a:tr>
              <a:tr h="127739">
                <a:tc>
                  <a:txBody>
                    <a:bodyPr/>
                    <a:lstStyle/>
                    <a:p>
                      <a:pPr algn="l" fontAlgn="b"/>
                      <a:endParaRPr lang="ko-KR" altLang="en-US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u="none" strike="noStrike" dirty="0">
                          <a:effectLst/>
                        </a:rPr>
                        <a:t>Human </a:t>
                      </a:r>
                      <a:r>
                        <a:rPr lang="en-US" sz="800" b="0" u="none" strike="noStrike" dirty="0" err="1">
                          <a:effectLst/>
                        </a:rPr>
                        <a:t>siPTGDS</a:t>
                      </a:r>
                      <a:endParaRPr lang="en-US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u="none" strike="noStrike" dirty="0">
                          <a:effectLst/>
                        </a:rPr>
                        <a:t>GGGCTTCACAGAGGATACCAT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ctr"/>
                </a:tc>
                <a:extLst>
                  <a:ext uri="{0D108BD9-81ED-4DB2-BD59-A6C34878D82A}">
                    <a16:rowId xmlns:a16="http://schemas.microsoft.com/office/drawing/2014/main" val="2473544956"/>
                  </a:ext>
                </a:extLst>
              </a:tr>
              <a:tr h="127739"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u="none" strike="noStrike" dirty="0">
                          <a:effectLst/>
                        </a:rPr>
                        <a:t>　</a:t>
                      </a:r>
                      <a:endParaRPr lang="ko-KR" altLang="en-US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u="none" strike="noStrike" dirty="0">
                          <a:effectLst/>
                        </a:rPr>
                        <a:t>Human siFOXO3a</a:t>
                      </a:r>
                      <a:endParaRPr lang="en-US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u="none" strike="noStrike" dirty="0">
                          <a:effectLst/>
                        </a:rPr>
                        <a:t>AAGGATAAGGGCGACAGCAA</a:t>
                      </a:r>
                      <a:endParaRPr lang="en-US" sz="8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506" marR="4506" marT="4506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61442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680272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7" name="차트 13"/>
          <p:cNvGraphicFramePr/>
          <p:nvPr>
            <p:extLst>
              <p:ext uri="{D42A27DB-BD31-4B8C-83A1-F6EECF244321}">
                <p14:modId xmlns:p14="http://schemas.microsoft.com/office/powerpoint/2010/main" val="2380768108"/>
              </p:ext>
            </p:extLst>
          </p:nvPr>
        </p:nvGraphicFramePr>
        <p:xfrm>
          <a:off x="854681" y="713842"/>
          <a:ext cx="2873827" cy="2382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8" name="차트 14"/>
          <p:cNvGraphicFramePr/>
          <p:nvPr>
            <p:extLst>
              <p:ext uri="{D42A27DB-BD31-4B8C-83A1-F6EECF244321}">
                <p14:modId xmlns:p14="http://schemas.microsoft.com/office/powerpoint/2010/main" val="2033592943"/>
              </p:ext>
            </p:extLst>
          </p:nvPr>
        </p:nvGraphicFramePr>
        <p:xfrm>
          <a:off x="4507771" y="780742"/>
          <a:ext cx="1683441" cy="2321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9" name="TextBox 1"/>
          <p:cNvSpPr txBox="1"/>
          <p:nvPr/>
        </p:nvSpPr>
        <p:spPr>
          <a:xfrm rot="16200000">
            <a:off x="-409164" y="1736651"/>
            <a:ext cx="2170991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 b="1">
                <a:latin typeface="Arial"/>
                <a:ea typeface="Arial"/>
                <a:cs typeface="Arial"/>
                <a:sym typeface="Arial"/>
              </a:defRPr>
            </a:pPr>
            <a:r>
              <a:rPr dirty="0"/>
              <a:t>Relative miR-155 expression</a:t>
            </a:r>
          </a:p>
        </p:txBody>
      </p:sp>
      <p:sp>
        <p:nvSpPr>
          <p:cNvPr id="120" name="TextBox 15"/>
          <p:cNvSpPr txBox="1"/>
          <p:nvPr/>
        </p:nvSpPr>
        <p:spPr>
          <a:xfrm rot="16200000">
            <a:off x="3299017" y="1809255"/>
            <a:ext cx="2170991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>
              <a:defRPr sz="1200" b="1">
                <a:latin typeface="Arial"/>
                <a:ea typeface="Arial"/>
                <a:cs typeface="Arial"/>
                <a:sym typeface="Arial"/>
              </a:defRPr>
            </a:pPr>
            <a:r>
              <a:t>Relative miR-155 expression</a:t>
            </a:r>
          </a:p>
        </p:txBody>
      </p:sp>
      <p:sp>
        <p:nvSpPr>
          <p:cNvPr id="121" name="직사각형 2"/>
          <p:cNvSpPr/>
          <p:nvPr/>
        </p:nvSpPr>
        <p:spPr>
          <a:xfrm>
            <a:off x="2836679" y="941368"/>
            <a:ext cx="110937" cy="104133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" name="TextBox 16"/>
          <p:cNvSpPr txBox="1"/>
          <p:nvPr/>
        </p:nvSpPr>
        <p:spPr>
          <a:xfrm>
            <a:off x="2928215" y="858523"/>
            <a:ext cx="555586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Control</a:t>
            </a:r>
          </a:p>
        </p:txBody>
      </p:sp>
      <p:sp>
        <p:nvSpPr>
          <p:cNvPr id="123" name="직사각형 17"/>
          <p:cNvSpPr/>
          <p:nvPr/>
        </p:nvSpPr>
        <p:spPr>
          <a:xfrm>
            <a:off x="2838248" y="1131475"/>
            <a:ext cx="110937" cy="104133"/>
          </a:xfrm>
          <a:prstGeom prst="rect">
            <a:avLst/>
          </a:prstGeom>
          <a:solidFill>
            <a:schemeClr val="accent2"/>
          </a:solidFill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4" name="TextBox 18"/>
          <p:cNvSpPr txBox="1"/>
          <p:nvPr/>
        </p:nvSpPr>
        <p:spPr>
          <a:xfrm>
            <a:off x="2937641" y="1050878"/>
            <a:ext cx="753528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miRZIP155</a:t>
            </a:r>
          </a:p>
        </p:txBody>
      </p:sp>
      <p:sp>
        <p:nvSpPr>
          <p:cNvPr id="125" name="직사각형 19"/>
          <p:cNvSpPr/>
          <p:nvPr/>
        </p:nvSpPr>
        <p:spPr>
          <a:xfrm>
            <a:off x="6127315" y="941368"/>
            <a:ext cx="110937" cy="104133"/>
          </a:xfrm>
          <a:prstGeom prst="rect">
            <a:avLst/>
          </a:prstGeom>
          <a:solidFill>
            <a:schemeClr val="accent1"/>
          </a:solidFill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" name="TextBox 20"/>
          <p:cNvSpPr txBox="1"/>
          <p:nvPr/>
        </p:nvSpPr>
        <p:spPr>
          <a:xfrm>
            <a:off x="6218850" y="858523"/>
            <a:ext cx="555586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Control</a:t>
            </a:r>
          </a:p>
        </p:txBody>
      </p:sp>
      <p:sp>
        <p:nvSpPr>
          <p:cNvPr id="127" name="직사각형 21"/>
          <p:cNvSpPr/>
          <p:nvPr/>
        </p:nvSpPr>
        <p:spPr>
          <a:xfrm>
            <a:off x="6128884" y="1131475"/>
            <a:ext cx="110937" cy="104133"/>
          </a:xfrm>
          <a:prstGeom prst="rect">
            <a:avLst/>
          </a:prstGeom>
          <a:solidFill>
            <a:srgbClr val="FFC000"/>
          </a:solidFill>
          <a:ln w="1905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8" name="TextBox 22"/>
          <p:cNvSpPr txBox="1"/>
          <p:nvPr/>
        </p:nvSpPr>
        <p:spPr>
          <a:xfrm>
            <a:off x="6228277" y="1050878"/>
            <a:ext cx="647674" cy="2269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0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miRH155</a:t>
            </a:r>
          </a:p>
        </p:txBody>
      </p:sp>
      <p:sp>
        <p:nvSpPr>
          <p:cNvPr id="129" name="직사각형 23"/>
          <p:cNvSpPr txBox="1"/>
          <p:nvPr/>
        </p:nvSpPr>
        <p:spPr>
          <a:xfrm>
            <a:off x="138763" y="12461"/>
            <a:ext cx="224562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ko-KR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S1</a:t>
            </a:r>
            <a:endParaRPr dirty="0"/>
          </a:p>
        </p:txBody>
      </p:sp>
      <p:sp>
        <p:nvSpPr>
          <p:cNvPr id="130" name="TextBox 24"/>
          <p:cNvSpPr txBox="1"/>
          <p:nvPr/>
        </p:nvSpPr>
        <p:spPr>
          <a:xfrm>
            <a:off x="345730" y="454598"/>
            <a:ext cx="23827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600" dirty="0"/>
              <a:t>a</a:t>
            </a:r>
            <a:endParaRPr sz="1600" dirty="0"/>
          </a:p>
        </p:txBody>
      </p:sp>
      <p:sp>
        <p:nvSpPr>
          <p:cNvPr id="131" name="TextBox 25"/>
          <p:cNvSpPr txBox="1"/>
          <p:nvPr/>
        </p:nvSpPr>
        <p:spPr>
          <a:xfrm>
            <a:off x="4005107" y="454598"/>
            <a:ext cx="238273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600" dirty="0"/>
              <a:t>b</a:t>
            </a:r>
            <a:endParaRPr sz="1600" dirty="0"/>
          </a:p>
        </p:txBody>
      </p:sp>
      <p:sp>
        <p:nvSpPr>
          <p:cNvPr id="17" name="TextBox 123">
            <a:extLst>
              <a:ext uri="{FF2B5EF4-FFF2-40B4-BE49-F238E27FC236}">
                <a16:creationId xmlns:a16="http://schemas.microsoft.com/office/drawing/2014/main" id="{EFF8DEF6-AC27-41F1-B2DF-402EB89828AB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516570" y="4358969"/>
            <a:ext cx="226696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ko-K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Relative </a:t>
            </a:r>
            <a:r>
              <a:rPr lang="en-US" altLang="ko-KR" sz="1200" b="1" i="1" dirty="0">
                <a:solidFill>
                  <a:srgbClr val="000000"/>
                </a:solidFill>
                <a:latin typeface="Arial" panose="020B0604020202020204" pitchFamily="34" charset="0"/>
              </a:rPr>
              <a:t>miR-155</a:t>
            </a:r>
            <a:r>
              <a:rPr lang="en-US" altLang="ko-KR" sz="1200" b="1" dirty="0">
                <a:solidFill>
                  <a:srgbClr val="000000"/>
                </a:solidFill>
                <a:latin typeface="Arial" panose="020B0604020202020204" pitchFamily="34" charset="0"/>
              </a:rPr>
              <a:t> expression</a:t>
            </a:r>
          </a:p>
        </p:txBody>
      </p:sp>
      <p:sp>
        <p:nvSpPr>
          <p:cNvPr id="20" name="TextBox 168">
            <a:extLst>
              <a:ext uri="{FF2B5EF4-FFF2-40B4-BE49-F238E27FC236}">
                <a16:creationId xmlns:a16="http://schemas.microsoft.com/office/drawing/2014/main" id="{7D4F0E56-6342-4D8C-9D74-C5F772AEA2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4403" y="4742234"/>
            <a:ext cx="593169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933" b="1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933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169">
            <a:extLst>
              <a:ext uri="{FF2B5EF4-FFF2-40B4-BE49-F238E27FC236}">
                <a16:creationId xmlns:a16="http://schemas.microsoft.com/office/drawing/2014/main" id="{74409E1B-BE25-46F4-96F1-4464080943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47572" y="4624285"/>
            <a:ext cx="593169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933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ko-KR" altLang="en-US" sz="933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170">
            <a:extLst>
              <a:ext uri="{FF2B5EF4-FFF2-40B4-BE49-F238E27FC236}">
                <a16:creationId xmlns:a16="http://schemas.microsoft.com/office/drawing/2014/main" id="{B112FB15-89C7-4345-847F-CD4689DE2D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99260" y="4716795"/>
            <a:ext cx="593170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933" b="1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933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78">
            <a:extLst>
              <a:ext uri="{FF2B5EF4-FFF2-40B4-BE49-F238E27FC236}">
                <a16:creationId xmlns:a16="http://schemas.microsoft.com/office/drawing/2014/main" id="{4AC0BA67-5BFC-40B9-8327-10C46ABD60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2692" y="3070798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16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24" name="그룹 205">
            <a:extLst>
              <a:ext uri="{FF2B5EF4-FFF2-40B4-BE49-F238E27FC236}">
                <a16:creationId xmlns:a16="http://schemas.microsoft.com/office/drawing/2014/main" id="{A36EA518-9233-4A2E-9DB6-E9B006CE8FFC}"/>
              </a:ext>
            </a:extLst>
          </p:cNvPr>
          <p:cNvGrpSpPr>
            <a:grpSpLocks/>
          </p:cNvGrpSpPr>
          <p:nvPr/>
        </p:nvGrpSpPr>
        <p:grpSpPr bwMode="auto">
          <a:xfrm>
            <a:off x="1447968" y="3305664"/>
            <a:ext cx="877100" cy="418131"/>
            <a:chOff x="3976443" y="544468"/>
            <a:chExt cx="664116" cy="383600"/>
          </a:xfrm>
        </p:grpSpPr>
        <p:sp>
          <p:nvSpPr>
            <p:cNvPr id="25" name="Text Box 18">
              <a:extLst>
                <a:ext uri="{FF2B5EF4-FFF2-40B4-BE49-F238E27FC236}">
                  <a16:creationId xmlns:a16="http://schemas.microsoft.com/office/drawing/2014/main" id="{75BFE9CD-177B-4537-9028-30C6E859EC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14521" y="544468"/>
              <a:ext cx="529438" cy="232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Control</a:t>
              </a:r>
            </a:p>
          </p:txBody>
        </p:sp>
        <p:sp>
          <p:nvSpPr>
            <p:cNvPr id="26" name="직사각형 25">
              <a:extLst>
                <a:ext uri="{FF2B5EF4-FFF2-40B4-BE49-F238E27FC236}">
                  <a16:creationId xmlns:a16="http://schemas.microsoft.com/office/drawing/2014/main" id="{BC252C27-B2BA-4413-A9CE-A887FA7CBD0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602350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1050" b="1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7" name="직사각형 26">
              <a:extLst>
                <a:ext uri="{FF2B5EF4-FFF2-40B4-BE49-F238E27FC236}">
                  <a16:creationId xmlns:a16="http://schemas.microsoft.com/office/drawing/2014/main" id="{9B2DF2AC-1A0F-48D5-B01D-7E94766A6A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754638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1050" b="1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8" name="Text Box 18">
              <a:extLst>
                <a:ext uri="{FF2B5EF4-FFF2-40B4-BE49-F238E27FC236}">
                  <a16:creationId xmlns:a16="http://schemas.microsoft.com/office/drawing/2014/main" id="{7AAF5F6A-EF65-48BD-88B7-E83EE2FEE5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34654" y="695121"/>
              <a:ext cx="605905" cy="232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1050" b="1" dirty="0">
                  <a:latin typeface="Arial" panose="020B0604020202020204" pitchFamily="34" charset="0"/>
                  <a:cs typeface="Arial" panose="020B0604020202020204" pitchFamily="34" charset="0"/>
                </a:rPr>
                <a:t> miRH155</a:t>
              </a:r>
            </a:p>
          </p:txBody>
        </p:sp>
      </p:grpSp>
      <p:graphicFrame>
        <p:nvGraphicFramePr>
          <p:cNvPr id="31" name="차트 30">
            <a:extLst>
              <a:ext uri="{FF2B5EF4-FFF2-40B4-BE49-F238E27FC236}">
                <a16:creationId xmlns:a16="http://schemas.microsoft.com/office/drawing/2014/main" id="{32EF6E4F-2BF7-4B72-AB4C-F8185C21842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8841510"/>
              </p:ext>
            </p:extLst>
          </p:nvPr>
        </p:nvGraphicFramePr>
        <p:xfrm>
          <a:off x="854681" y="3363985"/>
          <a:ext cx="3845361" cy="24519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직사각형 1">
            <a:extLst>
              <a:ext uri="{FF2B5EF4-FFF2-40B4-BE49-F238E27FC236}">
                <a16:creationId xmlns:a16="http://schemas.microsoft.com/office/drawing/2014/main" id="{94BE3CBC-C4B9-4A47-93DF-02018B92F8D2}"/>
              </a:ext>
            </a:extLst>
          </p:cNvPr>
          <p:cNvSpPr/>
          <p:nvPr/>
        </p:nvSpPr>
        <p:spPr>
          <a:xfrm>
            <a:off x="141790" y="5800898"/>
            <a:ext cx="8860420" cy="10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S1. </a:t>
            </a:r>
            <a:r>
              <a:rPr lang="en-US" altLang="ko-KR" sz="14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miR-155 expression measured in MDA-MB-436 or Hs-578T cells after knockdown (a) and in MCF7 or patient derived cells (PDCs) after overexpression (</a:t>
            </a:r>
            <a:r>
              <a:rPr lang="en-US" altLang="ko-KR" sz="1400" dirty="0" err="1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b,c</a:t>
            </a:r>
            <a:r>
              <a:rPr lang="en-US" altLang="ko-KR" sz="1400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). In C, grey bar shows basal level whereas yellow bar indicates overexpressed miR-155 level after lentiviral infection.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직사각형 23">
            <a:extLst>
              <a:ext uri="{FF2B5EF4-FFF2-40B4-BE49-F238E27FC236}">
                <a16:creationId xmlns:a16="http://schemas.microsoft.com/office/drawing/2014/main" id="{55850B55-A485-4FE0-9647-8D3CEF13B3B2}"/>
              </a:ext>
            </a:extLst>
          </p:cNvPr>
          <p:cNvSpPr txBox="1"/>
          <p:nvPr/>
        </p:nvSpPr>
        <p:spPr>
          <a:xfrm>
            <a:off x="106106" y="11928"/>
            <a:ext cx="224562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ko-KR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S2</a:t>
            </a:r>
            <a:endParaRPr dirty="0"/>
          </a:p>
        </p:txBody>
      </p:sp>
      <p:sp>
        <p:nvSpPr>
          <p:cNvPr id="18" name="TextBox 178">
            <a:extLst>
              <a:ext uri="{FF2B5EF4-FFF2-40B4-BE49-F238E27FC236}">
                <a16:creationId xmlns:a16="http://schemas.microsoft.com/office/drawing/2014/main" id="{31207701-DB64-435B-B32C-02B9E474FC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596" y="679793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16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9" name="TextBox 179">
            <a:extLst>
              <a:ext uri="{FF2B5EF4-FFF2-40B4-BE49-F238E27FC236}">
                <a16:creationId xmlns:a16="http://schemas.microsoft.com/office/drawing/2014/main" id="{F6FC31FE-41C6-42B9-BC32-6F98CE62C8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9343" y="679793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16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0" name="TextBox 84">
            <a:extLst>
              <a:ext uri="{FF2B5EF4-FFF2-40B4-BE49-F238E27FC236}">
                <a16:creationId xmlns:a16="http://schemas.microsoft.com/office/drawing/2014/main" id="{BEBD6F9A-F313-49D4-BBD7-160A8C98036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459485" y="2126135"/>
            <a:ext cx="2257123" cy="25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ko-KR" sz="1067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Relative PGE2 metabolite </a:t>
            </a:r>
            <a:r>
              <a:rPr lang="en-US" altLang="ko-KR" sz="1067" b="1" dirty="0">
                <a:latin typeface="Arial" panose="020B0604020202020204" pitchFamily="34" charset="0"/>
                <a:cs typeface="Arial" panose="020B0604020202020204" pitchFamily="34" charset="0"/>
              </a:rPr>
              <a:t>Level</a:t>
            </a:r>
            <a:endParaRPr lang="en-US" altLang="ko-KR" sz="1067" b="1" dirty="0"/>
          </a:p>
        </p:txBody>
      </p:sp>
      <p:sp>
        <p:nvSpPr>
          <p:cNvPr id="21" name="TextBox 85">
            <a:extLst>
              <a:ext uri="{FF2B5EF4-FFF2-40B4-BE49-F238E27FC236}">
                <a16:creationId xmlns:a16="http://schemas.microsoft.com/office/drawing/2014/main" id="{73124937-8BF9-4096-AB50-D99F1975DC2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049101" y="2126134"/>
            <a:ext cx="2279884" cy="25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ko-KR" sz="1067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Relative PGD2 metabolite </a:t>
            </a:r>
            <a:r>
              <a:rPr lang="en-US" altLang="ko-KR" sz="1067" b="1" dirty="0">
                <a:latin typeface="Arial" panose="020B0604020202020204" pitchFamily="34" charset="0"/>
                <a:cs typeface="Arial" panose="020B0604020202020204" pitchFamily="34" charset="0"/>
              </a:rPr>
              <a:t>Level </a:t>
            </a:r>
            <a:endParaRPr lang="en-US" altLang="ko-KR" sz="1067" b="1" dirty="0"/>
          </a:p>
        </p:txBody>
      </p:sp>
      <p:sp>
        <p:nvSpPr>
          <p:cNvPr id="22" name="왼쪽 중괄호 21">
            <a:extLst>
              <a:ext uri="{FF2B5EF4-FFF2-40B4-BE49-F238E27FC236}">
                <a16:creationId xmlns:a16="http://schemas.microsoft.com/office/drawing/2014/main" id="{1631245F-E3EE-4B10-BD56-57B41ABA9057}"/>
              </a:ext>
            </a:extLst>
          </p:cNvPr>
          <p:cNvSpPr/>
          <p:nvPr/>
        </p:nvSpPr>
        <p:spPr>
          <a:xfrm rot="5400000" flipV="1">
            <a:off x="1847284" y="810448"/>
            <a:ext cx="144195" cy="808961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endParaRPr lang="en-US" altLang="ko-KR" sz="1067">
              <a:ea typeface="굴림" panose="020B0600000101010101" pitchFamily="50" charset="-127"/>
            </a:endParaRPr>
          </a:p>
        </p:txBody>
      </p:sp>
      <p:graphicFrame>
        <p:nvGraphicFramePr>
          <p:cNvPr id="23" name="차트 22">
            <a:extLst>
              <a:ext uri="{FF2B5EF4-FFF2-40B4-BE49-F238E27FC236}">
                <a16:creationId xmlns:a16="http://schemas.microsoft.com/office/drawing/2014/main" id="{918CE1A6-C001-42F0-B270-A545F274B71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993421"/>
              </p:ext>
            </p:extLst>
          </p:nvPr>
        </p:nvGraphicFramePr>
        <p:xfrm>
          <a:off x="782501" y="1142829"/>
          <a:ext cx="1929141" cy="24610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차트 23">
            <a:extLst>
              <a:ext uri="{FF2B5EF4-FFF2-40B4-BE49-F238E27FC236}">
                <a16:creationId xmlns:a16="http://schemas.microsoft.com/office/drawing/2014/main" id="{C1AAF4DD-9409-4EE4-BFA2-C0ED3C4EAB2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918331"/>
              </p:ext>
            </p:extLst>
          </p:nvPr>
        </p:nvGraphicFramePr>
        <p:xfrm>
          <a:off x="3263180" y="1067254"/>
          <a:ext cx="2024712" cy="25626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TextBox 89">
            <a:extLst>
              <a:ext uri="{FF2B5EF4-FFF2-40B4-BE49-F238E27FC236}">
                <a16:creationId xmlns:a16="http://schemas.microsoft.com/office/drawing/2014/main" id="{7EAB5643-BE75-49DC-8F88-68C89A3627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2970" y="945187"/>
            <a:ext cx="3986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왼쪽 중괄호 25">
            <a:extLst>
              <a:ext uri="{FF2B5EF4-FFF2-40B4-BE49-F238E27FC236}">
                <a16:creationId xmlns:a16="http://schemas.microsoft.com/office/drawing/2014/main" id="{13EF1617-F5B5-45C4-9DFC-5E3C32C36865}"/>
              </a:ext>
            </a:extLst>
          </p:cNvPr>
          <p:cNvSpPr/>
          <p:nvPr/>
        </p:nvSpPr>
        <p:spPr>
          <a:xfrm rot="5400000" flipV="1">
            <a:off x="4398434" y="942889"/>
            <a:ext cx="111296" cy="799716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defRPr/>
            </a:pPr>
            <a:endParaRPr lang="en-US" altLang="ko-KR" sz="1067">
              <a:ea typeface="굴림" panose="020B0600000101010101" pitchFamily="50" charset="-127"/>
            </a:endParaRPr>
          </a:p>
        </p:txBody>
      </p:sp>
      <p:sp>
        <p:nvSpPr>
          <p:cNvPr id="27" name="TextBox 91">
            <a:extLst>
              <a:ext uri="{FF2B5EF4-FFF2-40B4-BE49-F238E27FC236}">
                <a16:creationId xmlns:a16="http://schemas.microsoft.com/office/drawing/2014/main" id="{CE470F90-E109-4E93-97ED-4DA828C75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3823" y="1059841"/>
            <a:ext cx="51011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ko-KR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9321A2E7-9BDD-4772-8BC5-8409FBB89A2D}"/>
              </a:ext>
            </a:extLst>
          </p:cNvPr>
          <p:cNvSpPr/>
          <p:nvPr/>
        </p:nvSpPr>
        <p:spPr>
          <a:xfrm>
            <a:off x="242855" y="3959204"/>
            <a:ext cx="8681226" cy="70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averaged level of PGE2(a) or PGD2(b) from three PDCLs with overexpressed miR-155 (miRH155, in yellow). </a:t>
            </a:r>
          </a:p>
        </p:txBody>
      </p:sp>
    </p:spTree>
    <p:extLst>
      <p:ext uri="{BB962C8B-B14F-4D97-AF65-F5344CB8AC3E}">
        <p14:creationId xmlns:p14="http://schemas.microsoft.com/office/powerpoint/2010/main" val="286960964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직사각형 23">
            <a:extLst>
              <a:ext uri="{FF2B5EF4-FFF2-40B4-BE49-F238E27FC236}">
                <a16:creationId xmlns:a16="http://schemas.microsoft.com/office/drawing/2014/main" id="{BA60EF45-08EA-47C2-AD38-68D4C01E0E93}"/>
              </a:ext>
            </a:extLst>
          </p:cNvPr>
          <p:cNvSpPr txBox="1"/>
          <p:nvPr/>
        </p:nvSpPr>
        <p:spPr>
          <a:xfrm>
            <a:off x="47136" y="-16683"/>
            <a:ext cx="2245622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ko-KR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S3</a:t>
            </a:r>
            <a:endParaRPr dirty="0"/>
          </a:p>
        </p:txBody>
      </p:sp>
      <p:sp>
        <p:nvSpPr>
          <p:cNvPr id="155" name="TextBox 123">
            <a:extLst>
              <a:ext uri="{FF2B5EF4-FFF2-40B4-BE49-F238E27FC236}">
                <a16:creationId xmlns:a16="http://schemas.microsoft.com/office/drawing/2014/main" id="{475CF788-371B-4FF2-B191-32B16B2C7F88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367034" y="1360823"/>
            <a:ext cx="1827744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ko-KR" sz="933" b="1" dirty="0">
                <a:solidFill>
                  <a:srgbClr val="000000"/>
                </a:solidFill>
                <a:latin typeface="Arial" panose="020B0604020202020204" pitchFamily="34" charset="0"/>
              </a:rPr>
              <a:t>Relative </a:t>
            </a:r>
            <a:r>
              <a:rPr lang="en-US" altLang="ko-KR" sz="933" b="1" i="1" dirty="0">
                <a:solidFill>
                  <a:srgbClr val="000000"/>
                </a:solidFill>
                <a:latin typeface="Arial" panose="020B0604020202020204" pitchFamily="34" charset="0"/>
              </a:rPr>
              <a:t>PTGES1</a:t>
            </a:r>
            <a:r>
              <a:rPr lang="en-US" altLang="ko-KR" sz="933" b="1" dirty="0">
                <a:solidFill>
                  <a:srgbClr val="000000"/>
                </a:solidFill>
                <a:latin typeface="Arial" panose="020B0604020202020204" pitchFamily="34" charset="0"/>
              </a:rPr>
              <a:t> expression</a:t>
            </a:r>
          </a:p>
        </p:txBody>
      </p:sp>
      <p:sp>
        <p:nvSpPr>
          <p:cNvPr id="174" name="TextBox 123">
            <a:extLst>
              <a:ext uri="{FF2B5EF4-FFF2-40B4-BE49-F238E27FC236}">
                <a16:creationId xmlns:a16="http://schemas.microsoft.com/office/drawing/2014/main" id="{434F8627-A0A2-4A71-81CF-8015CDB1447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466113" y="1476282"/>
            <a:ext cx="1827744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ko-KR" sz="933" b="1">
                <a:solidFill>
                  <a:srgbClr val="000000"/>
                </a:solidFill>
                <a:latin typeface="Arial" panose="020B0604020202020204" pitchFamily="34" charset="0"/>
              </a:rPr>
              <a:t>Relative </a:t>
            </a:r>
            <a:r>
              <a:rPr lang="en-US" altLang="ko-KR" sz="933" b="1" i="1">
                <a:solidFill>
                  <a:srgbClr val="000000"/>
                </a:solidFill>
                <a:latin typeface="Arial" panose="020B0604020202020204" pitchFamily="34" charset="0"/>
              </a:rPr>
              <a:t>PTGES2</a:t>
            </a:r>
            <a:r>
              <a:rPr lang="en-US" altLang="ko-KR" sz="933" b="1">
                <a:solidFill>
                  <a:srgbClr val="000000"/>
                </a:solidFill>
                <a:latin typeface="Arial" panose="020B0604020202020204" pitchFamily="34" charset="0"/>
              </a:rPr>
              <a:t> expression</a:t>
            </a:r>
          </a:p>
        </p:txBody>
      </p:sp>
      <p:sp>
        <p:nvSpPr>
          <p:cNvPr id="175" name="TextBox 123">
            <a:extLst>
              <a:ext uri="{FF2B5EF4-FFF2-40B4-BE49-F238E27FC236}">
                <a16:creationId xmlns:a16="http://schemas.microsoft.com/office/drawing/2014/main" id="{278A1263-D3AD-4A9E-8751-3CAC6BD67BCF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369935" y="4182121"/>
            <a:ext cx="1766830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ko-KR" sz="933" b="1" dirty="0">
                <a:solidFill>
                  <a:srgbClr val="000000"/>
                </a:solidFill>
                <a:latin typeface="Arial" panose="020B0604020202020204" pitchFamily="34" charset="0"/>
              </a:rPr>
              <a:t>Relative </a:t>
            </a:r>
            <a:r>
              <a:rPr lang="en-US" altLang="ko-KR" sz="933" b="1" i="1" dirty="0">
                <a:solidFill>
                  <a:srgbClr val="000000"/>
                </a:solidFill>
                <a:latin typeface="Arial" panose="020B0604020202020204" pitchFamily="34" charset="0"/>
              </a:rPr>
              <a:t>PTGDS </a:t>
            </a:r>
            <a:r>
              <a:rPr lang="en-US" altLang="ko-KR" sz="933" b="1" dirty="0">
                <a:solidFill>
                  <a:srgbClr val="000000"/>
                </a:solidFill>
                <a:latin typeface="Arial" panose="020B0604020202020204" pitchFamily="34" charset="0"/>
              </a:rPr>
              <a:t>expression</a:t>
            </a:r>
          </a:p>
        </p:txBody>
      </p:sp>
      <p:sp>
        <p:nvSpPr>
          <p:cNvPr id="181" name="TextBox 123">
            <a:extLst>
              <a:ext uri="{FF2B5EF4-FFF2-40B4-BE49-F238E27FC236}">
                <a16:creationId xmlns:a16="http://schemas.microsoft.com/office/drawing/2014/main" id="{1B344DAE-286D-4B5E-9865-90E416447776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2444296" y="4188549"/>
            <a:ext cx="1874231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ko-KR" sz="933" b="1" dirty="0">
                <a:solidFill>
                  <a:srgbClr val="000000"/>
                </a:solidFill>
                <a:latin typeface="Arial" panose="020B0604020202020204" pitchFamily="34" charset="0"/>
              </a:rPr>
              <a:t>Relative </a:t>
            </a:r>
            <a:r>
              <a:rPr lang="en-US" altLang="ko-KR" sz="933" b="1" i="1" dirty="0">
                <a:solidFill>
                  <a:srgbClr val="000000"/>
                </a:solidFill>
                <a:latin typeface="Arial" panose="020B0604020202020204" pitchFamily="34" charset="0"/>
              </a:rPr>
              <a:t>15-PGDH </a:t>
            </a:r>
            <a:r>
              <a:rPr lang="en-US" altLang="ko-KR" sz="933" b="1" dirty="0">
                <a:solidFill>
                  <a:srgbClr val="000000"/>
                </a:solidFill>
                <a:latin typeface="Arial" panose="020B0604020202020204" pitchFamily="34" charset="0"/>
              </a:rPr>
              <a:t>expression</a:t>
            </a:r>
          </a:p>
        </p:txBody>
      </p:sp>
      <p:sp>
        <p:nvSpPr>
          <p:cNvPr id="182" name="Text Box 4">
            <a:extLst>
              <a:ext uri="{FF2B5EF4-FFF2-40B4-BE49-F238E27FC236}">
                <a16:creationId xmlns:a16="http://schemas.microsoft.com/office/drawing/2014/main" id="{9C9BCF69-8F47-4415-B82D-6A8BA68862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490" y="2870736"/>
            <a:ext cx="954107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933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High miR-155</a:t>
            </a:r>
          </a:p>
        </p:txBody>
      </p:sp>
      <p:sp>
        <p:nvSpPr>
          <p:cNvPr id="183" name="왼쪽 중괄호 182">
            <a:extLst>
              <a:ext uri="{FF2B5EF4-FFF2-40B4-BE49-F238E27FC236}">
                <a16:creationId xmlns:a16="http://schemas.microsoft.com/office/drawing/2014/main" id="{441E87FD-4329-4633-AED8-0A7C0150D483}"/>
              </a:ext>
            </a:extLst>
          </p:cNvPr>
          <p:cNvSpPr/>
          <p:nvPr/>
        </p:nvSpPr>
        <p:spPr>
          <a:xfrm rot="16200000">
            <a:off x="1238741" y="2352152"/>
            <a:ext cx="59266" cy="910167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ko-KR" sz="933" dirty="0">
              <a:ea typeface="굴림" panose="020B0600000101010101" pitchFamily="50" charset="-127"/>
            </a:endParaRPr>
          </a:p>
        </p:txBody>
      </p:sp>
      <p:sp>
        <p:nvSpPr>
          <p:cNvPr id="184" name="Text Box 4">
            <a:extLst>
              <a:ext uri="{FF2B5EF4-FFF2-40B4-BE49-F238E27FC236}">
                <a16:creationId xmlns:a16="http://schemas.microsoft.com/office/drawing/2014/main" id="{B29BD0D3-795D-44DC-B09A-5CA68C41A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4257" y="2870736"/>
            <a:ext cx="926857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933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Low miR-155</a:t>
            </a:r>
          </a:p>
        </p:txBody>
      </p:sp>
      <p:sp>
        <p:nvSpPr>
          <p:cNvPr id="185" name="왼쪽 중괄호 184">
            <a:extLst>
              <a:ext uri="{FF2B5EF4-FFF2-40B4-BE49-F238E27FC236}">
                <a16:creationId xmlns:a16="http://schemas.microsoft.com/office/drawing/2014/main" id="{D458496D-6967-4130-93C4-A6CE773447A0}"/>
              </a:ext>
            </a:extLst>
          </p:cNvPr>
          <p:cNvSpPr/>
          <p:nvPr/>
        </p:nvSpPr>
        <p:spPr>
          <a:xfrm rot="16200000">
            <a:off x="2242041" y="2339452"/>
            <a:ext cx="61383" cy="912284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ko-KR" sz="933" b="1" dirty="0">
              <a:ea typeface="굴림" panose="020B0600000101010101" pitchFamily="50" charset="-127"/>
            </a:endParaRP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9E6914D5-886F-4642-8FAD-3B4062433CE3}"/>
              </a:ext>
            </a:extLst>
          </p:cNvPr>
          <p:cNvSpPr txBox="1"/>
          <p:nvPr/>
        </p:nvSpPr>
        <p:spPr>
          <a:xfrm>
            <a:off x="2300154" y="1477259"/>
            <a:ext cx="351367" cy="206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1">
              <a:defRPr/>
            </a:pPr>
            <a:r>
              <a:rPr lang="en-US" altLang="ko-KR" sz="739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73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B38F1DE7-C021-41FC-A5CB-A9A79929C840}"/>
              </a:ext>
            </a:extLst>
          </p:cNvPr>
          <p:cNvSpPr txBox="1"/>
          <p:nvPr/>
        </p:nvSpPr>
        <p:spPr>
          <a:xfrm>
            <a:off x="2654114" y="1612867"/>
            <a:ext cx="351367" cy="206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1">
              <a:defRPr/>
            </a:pPr>
            <a:r>
              <a:rPr lang="en-US" altLang="ko-KR" sz="739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73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48211C73-843C-437F-A77E-EE6E8F50EF8E}"/>
              </a:ext>
            </a:extLst>
          </p:cNvPr>
          <p:cNvSpPr txBox="1"/>
          <p:nvPr/>
        </p:nvSpPr>
        <p:spPr>
          <a:xfrm>
            <a:off x="1951507" y="1470309"/>
            <a:ext cx="353483" cy="206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1">
              <a:defRPr/>
            </a:pPr>
            <a:r>
              <a:rPr lang="en-US" altLang="ko-KR" sz="739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73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1" name="TextBox 190">
            <a:extLst>
              <a:ext uri="{FF2B5EF4-FFF2-40B4-BE49-F238E27FC236}">
                <a16:creationId xmlns:a16="http://schemas.microsoft.com/office/drawing/2014/main" id="{7FC8108D-F143-4699-A562-393AC92D5C00}"/>
              </a:ext>
            </a:extLst>
          </p:cNvPr>
          <p:cNvSpPr txBox="1"/>
          <p:nvPr/>
        </p:nvSpPr>
        <p:spPr>
          <a:xfrm>
            <a:off x="5304899" y="1238951"/>
            <a:ext cx="353483" cy="206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1">
              <a:defRPr/>
            </a:pPr>
            <a:r>
              <a:rPr lang="en-US" altLang="ko-KR" sz="739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73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2" name="TextBox 191">
            <a:extLst>
              <a:ext uri="{FF2B5EF4-FFF2-40B4-BE49-F238E27FC236}">
                <a16:creationId xmlns:a16="http://schemas.microsoft.com/office/drawing/2014/main" id="{D92C8B8D-1F9F-4937-BBBC-122AF8AD951F}"/>
              </a:ext>
            </a:extLst>
          </p:cNvPr>
          <p:cNvSpPr txBox="1"/>
          <p:nvPr/>
        </p:nvSpPr>
        <p:spPr>
          <a:xfrm>
            <a:off x="4991156" y="906648"/>
            <a:ext cx="353484" cy="206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1">
              <a:defRPr/>
            </a:pPr>
            <a:r>
              <a:rPr lang="en-US" altLang="ko-KR" sz="739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73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" name="TextBox 130">
            <a:extLst>
              <a:ext uri="{FF2B5EF4-FFF2-40B4-BE49-F238E27FC236}">
                <a16:creationId xmlns:a16="http://schemas.microsoft.com/office/drawing/2014/main" id="{58120984-EE6C-415D-8D0F-6DB911ED99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11224" y="3693477"/>
            <a:ext cx="518583" cy="20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762" b="1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ko-KR" altLang="en-US" sz="762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6" name="TextBox 131">
            <a:extLst>
              <a:ext uri="{FF2B5EF4-FFF2-40B4-BE49-F238E27FC236}">
                <a16:creationId xmlns:a16="http://schemas.microsoft.com/office/drawing/2014/main" id="{BBB713CD-9934-4A60-BAF3-971F8F00BB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39707" y="4401844"/>
            <a:ext cx="301708" cy="20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762" b="1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762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8" name="TextBox 132">
            <a:extLst>
              <a:ext uri="{FF2B5EF4-FFF2-40B4-BE49-F238E27FC236}">
                <a16:creationId xmlns:a16="http://schemas.microsoft.com/office/drawing/2014/main" id="{79D5AD5F-D5CF-40F2-A736-C7A3E3FB06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68847" y="3941670"/>
            <a:ext cx="516466" cy="209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762" b="1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762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9" name="TextBox 137">
            <a:extLst>
              <a:ext uri="{FF2B5EF4-FFF2-40B4-BE49-F238E27FC236}">
                <a16:creationId xmlns:a16="http://schemas.microsoft.com/office/drawing/2014/main" id="{8967AD96-5F2C-44A8-A08E-EFA73A12AC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6744" y="3724265"/>
            <a:ext cx="520700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933" b="1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933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0" name="TextBox 138">
            <a:extLst>
              <a:ext uri="{FF2B5EF4-FFF2-40B4-BE49-F238E27FC236}">
                <a16:creationId xmlns:a16="http://schemas.microsoft.com/office/drawing/2014/main" id="{263A6F06-AFF2-4E54-A0E8-E03E777B67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9371" y="3764557"/>
            <a:ext cx="518584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933" b="1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933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 Box 4">
            <a:extLst>
              <a:ext uri="{FF2B5EF4-FFF2-40B4-BE49-F238E27FC236}">
                <a16:creationId xmlns:a16="http://schemas.microsoft.com/office/drawing/2014/main" id="{E07DF3A8-7598-47B9-97E3-DFCCBEB9BE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64440" y="2862136"/>
            <a:ext cx="954107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933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High miR-155</a:t>
            </a:r>
          </a:p>
        </p:txBody>
      </p:sp>
      <p:sp>
        <p:nvSpPr>
          <p:cNvPr id="202" name="왼쪽 중괄호 201">
            <a:extLst>
              <a:ext uri="{FF2B5EF4-FFF2-40B4-BE49-F238E27FC236}">
                <a16:creationId xmlns:a16="http://schemas.microsoft.com/office/drawing/2014/main" id="{6E885F77-4691-467D-B70C-A62FD7A14161}"/>
              </a:ext>
            </a:extLst>
          </p:cNvPr>
          <p:cNvSpPr/>
          <p:nvPr/>
        </p:nvSpPr>
        <p:spPr>
          <a:xfrm rot="16200000">
            <a:off x="4140691" y="2343553"/>
            <a:ext cx="59266" cy="910167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ko-KR" sz="933" dirty="0">
              <a:ea typeface="굴림" panose="020B0600000101010101" pitchFamily="50" charset="-127"/>
            </a:endParaRPr>
          </a:p>
        </p:txBody>
      </p:sp>
      <p:sp>
        <p:nvSpPr>
          <p:cNvPr id="203" name="Text Box 4">
            <a:extLst>
              <a:ext uri="{FF2B5EF4-FFF2-40B4-BE49-F238E27FC236}">
                <a16:creationId xmlns:a16="http://schemas.microsoft.com/office/drawing/2014/main" id="{3D1AD6DC-BEB1-4131-A5F8-13FB3930BD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78323" y="2862136"/>
            <a:ext cx="926857" cy="235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933" b="1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Low miR-155</a:t>
            </a:r>
          </a:p>
        </p:txBody>
      </p:sp>
      <p:sp>
        <p:nvSpPr>
          <p:cNvPr id="204" name="왼쪽 중괄호 203">
            <a:extLst>
              <a:ext uri="{FF2B5EF4-FFF2-40B4-BE49-F238E27FC236}">
                <a16:creationId xmlns:a16="http://schemas.microsoft.com/office/drawing/2014/main" id="{F7C78BB4-9856-4CAD-ACFD-6D971B6FF2A0}"/>
              </a:ext>
            </a:extLst>
          </p:cNvPr>
          <p:cNvSpPr/>
          <p:nvPr/>
        </p:nvSpPr>
        <p:spPr>
          <a:xfrm rot="16200000">
            <a:off x="5143990" y="2330853"/>
            <a:ext cx="61383" cy="912283"/>
          </a:xfrm>
          <a:prstGeom prst="leftBrac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ko-KR" sz="933" b="1" dirty="0">
              <a:ea typeface="굴림" panose="020B0600000101010101" pitchFamily="50" charset="-127"/>
            </a:endParaRPr>
          </a:p>
        </p:txBody>
      </p:sp>
      <p:sp>
        <p:nvSpPr>
          <p:cNvPr id="205" name="TextBox 195">
            <a:extLst>
              <a:ext uri="{FF2B5EF4-FFF2-40B4-BE49-F238E27FC236}">
                <a16:creationId xmlns:a16="http://schemas.microsoft.com/office/drawing/2014/main" id="{1B93EA8F-FF9B-43F0-843D-D54A10BD0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3013" y="324069"/>
            <a:ext cx="23071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16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6" name="TextBox 196">
            <a:extLst>
              <a:ext uri="{FF2B5EF4-FFF2-40B4-BE49-F238E27FC236}">
                <a16:creationId xmlns:a16="http://schemas.microsoft.com/office/drawing/2014/main" id="{4DCFF514-F006-4275-A417-63FF3F0129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95538" y="329842"/>
            <a:ext cx="3097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16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07" name="TextBox 198">
            <a:extLst>
              <a:ext uri="{FF2B5EF4-FFF2-40B4-BE49-F238E27FC236}">
                <a16:creationId xmlns:a16="http://schemas.microsoft.com/office/drawing/2014/main" id="{912A6057-380D-4BC2-AE2A-CE16E0832D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647" y="3089399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16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0" name="TextBox 199">
            <a:extLst>
              <a:ext uri="{FF2B5EF4-FFF2-40B4-BE49-F238E27FC236}">
                <a16:creationId xmlns:a16="http://schemas.microsoft.com/office/drawing/2014/main" id="{05A997E3-08F9-408D-9D46-4D6A2CD43B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76650" y="3089399"/>
            <a:ext cx="2116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16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211" name="그룹 205">
            <a:extLst>
              <a:ext uri="{FF2B5EF4-FFF2-40B4-BE49-F238E27FC236}">
                <a16:creationId xmlns:a16="http://schemas.microsoft.com/office/drawing/2014/main" id="{D9FFA9E0-7012-4630-BC1C-D203498164EF}"/>
              </a:ext>
            </a:extLst>
          </p:cNvPr>
          <p:cNvGrpSpPr>
            <a:grpSpLocks/>
          </p:cNvGrpSpPr>
          <p:nvPr/>
        </p:nvGrpSpPr>
        <p:grpSpPr bwMode="auto">
          <a:xfrm>
            <a:off x="999130" y="3279092"/>
            <a:ext cx="754293" cy="392461"/>
            <a:chOff x="3976443" y="544468"/>
            <a:chExt cx="664116" cy="377646"/>
          </a:xfrm>
        </p:grpSpPr>
        <p:sp>
          <p:nvSpPr>
            <p:cNvPr id="212" name="Text Box 18">
              <a:extLst>
                <a:ext uri="{FF2B5EF4-FFF2-40B4-BE49-F238E27FC236}">
                  <a16:creationId xmlns:a16="http://schemas.microsoft.com/office/drawing/2014/main" id="{E293E4EF-ABEA-41A1-8CF6-6332A198E8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8770" y="544468"/>
              <a:ext cx="535189" cy="226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933" dirty="0">
                  <a:latin typeface="Arial" panose="020B0604020202020204" pitchFamily="34" charset="0"/>
                  <a:cs typeface="Arial" panose="020B0604020202020204" pitchFamily="34" charset="0"/>
                </a:rPr>
                <a:t> Control</a:t>
              </a:r>
            </a:p>
          </p:txBody>
        </p:sp>
        <p:sp>
          <p:nvSpPr>
            <p:cNvPr id="213" name="직사각형 212">
              <a:extLst>
                <a:ext uri="{FF2B5EF4-FFF2-40B4-BE49-F238E27FC236}">
                  <a16:creationId xmlns:a16="http://schemas.microsoft.com/office/drawing/2014/main" id="{69F7B220-2C42-4819-824A-C6707562A76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602350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933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14" name="직사각형 213">
              <a:extLst>
                <a:ext uri="{FF2B5EF4-FFF2-40B4-BE49-F238E27FC236}">
                  <a16:creationId xmlns:a16="http://schemas.microsoft.com/office/drawing/2014/main" id="{57063198-17D8-41DA-B53B-099AE32F09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754638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933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15" name="Text Box 18">
              <a:extLst>
                <a:ext uri="{FF2B5EF4-FFF2-40B4-BE49-F238E27FC236}">
                  <a16:creationId xmlns:a16="http://schemas.microsoft.com/office/drawing/2014/main" id="{879151BF-E8C4-4FFB-BCF1-EDBA1D19BB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6575" y="695121"/>
              <a:ext cx="633984" cy="226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933" dirty="0">
                  <a:latin typeface="Arial" panose="020B0604020202020204" pitchFamily="34" charset="0"/>
                  <a:cs typeface="Arial" panose="020B0604020202020204" pitchFamily="34" charset="0"/>
                </a:rPr>
                <a:t> miRH155</a:t>
              </a:r>
            </a:p>
          </p:txBody>
        </p:sp>
      </p:grpSp>
      <p:sp>
        <p:nvSpPr>
          <p:cNvPr id="216" name="TextBox 197">
            <a:extLst>
              <a:ext uri="{FF2B5EF4-FFF2-40B4-BE49-F238E27FC236}">
                <a16:creationId xmlns:a16="http://schemas.microsoft.com/office/drawing/2014/main" id="{38B099B3-A4D2-43F8-BD16-0748A174E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99772" y="854047"/>
            <a:ext cx="2984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en-US" altLang="ko-KR" sz="1600" b="1" dirty="0">
                <a:latin typeface="Arial" panose="020B0604020202020204" pitchFamily="34" charset="0"/>
                <a:ea typeface="굴림" panose="020B0600000101010101" pitchFamily="50" charset="-127"/>
                <a:cs typeface="Arial" panose="020B0604020202020204" pitchFamily="34" charset="0"/>
              </a:rPr>
              <a:t>e</a:t>
            </a:r>
          </a:p>
        </p:txBody>
      </p:sp>
      <p:sp>
        <p:nvSpPr>
          <p:cNvPr id="217" name="TextBox 216">
            <a:extLst>
              <a:ext uri="{FF2B5EF4-FFF2-40B4-BE49-F238E27FC236}">
                <a16:creationId xmlns:a16="http://schemas.microsoft.com/office/drawing/2014/main" id="{F43D26E2-1ED0-4972-AC06-7CD3A9240206}"/>
              </a:ext>
            </a:extLst>
          </p:cNvPr>
          <p:cNvSpPr txBox="1"/>
          <p:nvPr/>
        </p:nvSpPr>
        <p:spPr>
          <a:xfrm>
            <a:off x="5650149" y="1394408"/>
            <a:ext cx="353483" cy="20608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hangingPunct="1">
              <a:defRPr/>
            </a:pPr>
            <a:r>
              <a:rPr lang="en-US" altLang="ko-KR" sz="739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  <a:endParaRPr lang="ko-KR" altLang="en-US" sz="739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9" name="그룹 205">
            <a:extLst>
              <a:ext uri="{FF2B5EF4-FFF2-40B4-BE49-F238E27FC236}">
                <a16:creationId xmlns:a16="http://schemas.microsoft.com/office/drawing/2014/main" id="{1D7B0B4B-9557-499A-8E0F-3A22A0B4892D}"/>
              </a:ext>
            </a:extLst>
          </p:cNvPr>
          <p:cNvGrpSpPr>
            <a:grpSpLocks/>
          </p:cNvGrpSpPr>
          <p:nvPr/>
        </p:nvGrpSpPr>
        <p:grpSpPr bwMode="auto">
          <a:xfrm>
            <a:off x="3871115" y="3279092"/>
            <a:ext cx="754293" cy="392461"/>
            <a:chOff x="3976443" y="544468"/>
            <a:chExt cx="664116" cy="377646"/>
          </a:xfrm>
        </p:grpSpPr>
        <p:sp>
          <p:nvSpPr>
            <p:cNvPr id="220" name="Text Box 18">
              <a:extLst>
                <a:ext uri="{FF2B5EF4-FFF2-40B4-BE49-F238E27FC236}">
                  <a16:creationId xmlns:a16="http://schemas.microsoft.com/office/drawing/2014/main" id="{A0CB34E4-43BC-494E-9113-EE4F15F84F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8770" y="544468"/>
              <a:ext cx="535189" cy="226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933" dirty="0">
                  <a:latin typeface="Arial" panose="020B0604020202020204" pitchFamily="34" charset="0"/>
                  <a:cs typeface="Arial" panose="020B0604020202020204" pitchFamily="34" charset="0"/>
                </a:rPr>
                <a:t> Control</a:t>
              </a:r>
            </a:p>
          </p:txBody>
        </p:sp>
        <p:sp>
          <p:nvSpPr>
            <p:cNvPr id="221" name="직사각형 220">
              <a:extLst>
                <a:ext uri="{FF2B5EF4-FFF2-40B4-BE49-F238E27FC236}">
                  <a16:creationId xmlns:a16="http://schemas.microsoft.com/office/drawing/2014/main" id="{F03CF83A-D4CA-4B85-9C93-D358F545F5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602350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933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22" name="직사각형 221">
              <a:extLst>
                <a:ext uri="{FF2B5EF4-FFF2-40B4-BE49-F238E27FC236}">
                  <a16:creationId xmlns:a16="http://schemas.microsoft.com/office/drawing/2014/main" id="{2F5583E1-5915-463E-A4A7-774DD63D0CD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754638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933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23" name="Text Box 18">
              <a:extLst>
                <a:ext uri="{FF2B5EF4-FFF2-40B4-BE49-F238E27FC236}">
                  <a16:creationId xmlns:a16="http://schemas.microsoft.com/office/drawing/2014/main" id="{4A217E12-287D-4935-8E1D-7AE0E10A67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6575" y="695121"/>
              <a:ext cx="633984" cy="226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933" dirty="0">
                  <a:latin typeface="Arial" panose="020B0604020202020204" pitchFamily="34" charset="0"/>
                  <a:cs typeface="Arial" panose="020B0604020202020204" pitchFamily="34" charset="0"/>
                </a:rPr>
                <a:t> miRH155</a:t>
              </a:r>
            </a:p>
          </p:txBody>
        </p:sp>
      </p:grpSp>
      <p:grpSp>
        <p:nvGrpSpPr>
          <p:cNvPr id="224" name="그룹 205">
            <a:extLst>
              <a:ext uri="{FF2B5EF4-FFF2-40B4-BE49-F238E27FC236}">
                <a16:creationId xmlns:a16="http://schemas.microsoft.com/office/drawing/2014/main" id="{EBFE8288-2548-4D62-8553-BD9526748238}"/>
              </a:ext>
            </a:extLst>
          </p:cNvPr>
          <p:cNvGrpSpPr>
            <a:grpSpLocks/>
          </p:cNvGrpSpPr>
          <p:nvPr/>
        </p:nvGrpSpPr>
        <p:grpSpPr bwMode="auto">
          <a:xfrm>
            <a:off x="999130" y="504747"/>
            <a:ext cx="754293" cy="392461"/>
            <a:chOff x="3976443" y="544468"/>
            <a:chExt cx="664116" cy="377646"/>
          </a:xfrm>
        </p:grpSpPr>
        <p:sp>
          <p:nvSpPr>
            <p:cNvPr id="225" name="Text Box 18">
              <a:extLst>
                <a:ext uri="{FF2B5EF4-FFF2-40B4-BE49-F238E27FC236}">
                  <a16:creationId xmlns:a16="http://schemas.microsoft.com/office/drawing/2014/main" id="{4CE825BB-F87F-4707-B3E8-56ECE300D0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8770" y="544468"/>
              <a:ext cx="535189" cy="226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933" dirty="0">
                  <a:latin typeface="Arial" panose="020B0604020202020204" pitchFamily="34" charset="0"/>
                  <a:cs typeface="Arial" panose="020B0604020202020204" pitchFamily="34" charset="0"/>
                </a:rPr>
                <a:t> Control</a:t>
              </a:r>
            </a:p>
          </p:txBody>
        </p:sp>
        <p:sp>
          <p:nvSpPr>
            <p:cNvPr id="226" name="직사각형 225">
              <a:extLst>
                <a:ext uri="{FF2B5EF4-FFF2-40B4-BE49-F238E27FC236}">
                  <a16:creationId xmlns:a16="http://schemas.microsoft.com/office/drawing/2014/main" id="{9F5C0AF3-A9CF-4F6F-8AD8-150958562E7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602350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933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27" name="직사각형 226">
              <a:extLst>
                <a:ext uri="{FF2B5EF4-FFF2-40B4-BE49-F238E27FC236}">
                  <a16:creationId xmlns:a16="http://schemas.microsoft.com/office/drawing/2014/main" id="{9559C2D1-F46F-4815-8D87-E882F33830C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754638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933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28" name="Text Box 18">
              <a:extLst>
                <a:ext uri="{FF2B5EF4-FFF2-40B4-BE49-F238E27FC236}">
                  <a16:creationId xmlns:a16="http://schemas.microsoft.com/office/drawing/2014/main" id="{438A5D8F-DE33-4F8F-BE58-556B86F198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6575" y="695121"/>
              <a:ext cx="633984" cy="226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933" dirty="0">
                  <a:latin typeface="Arial" panose="020B0604020202020204" pitchFamily="34" charset="0"/>
                  <a:cs typeface="Arial" panose="020B0604020202020204" pitchFamily="34" charset="0"/>
                </a:rPr>
                <a:t> miRH155</a:t>
              </a:r>
            </a:p>
          </p:txBody>
        </p:sp>
      </p:grpSp>
      <p:grpSp>
        <p:nvGrpSpPr>
          <p:cNvPr id="229" name="그룹 205">
            <a:extLst>
              <a:ext uri="{FF2B5EF4-FFF2-40B4-BE49-F238E27FC236}">
                <a16:creationId xmlns:a16="http://schemas.microsoft.com/office/drawing/2014/main" id="{B039E8FD-3C89-4666-A9E8-584AC1540D2E}"/>
              </a:ext>
            </a:extLst>
          </p:cNvPr>
          <p:cNvGrpSpPr>
            <a:grpSpLocks/>
          </p:cNvGrpSpPr>
          <p:nvPr/>
        </p:nvGrpSpPr>
        <p:grpSpPr bwMode="auto">
          <a:xfrm>
            <a:off x="3918369" y="477372"/>
            <a:ext cx="754293" cy="392461"/>
            <a:chOff x="3976443" y="544468"/>
            <a:chExt cx="664116" cy="377646"/>
          </a:xfrm>
        </p:grpSpPr>
        <p:sp>
          <p:nvSpPr>
            <p:cNvPr id="230" name="Text Box 18">
              <a:extLst>
                <a:ext uri="{FF2B5EF4-FFF2-40B4-BE49-F238E27FC236}">
                  <a16:creationId xmlns:a16="http://schemas.microsoft.com/office/drawing/2014/main" id="{7503A093-8129-48F2-93C3-2C1240576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8770" y="544468"/>
              <a:ext cx="535189" cy="226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933" dirty="0">
                  <a:latin typeface="Arial" panose="020B0604020202020204" pitchFamily="34" charset="0"/>
                  <a:cs typeface="Arial" panose="020B0604020202020204" pitchFamily="34" charset="0"/>
                </a:rPr>
                <a:t> Control</a:t>
              </a:r>
            </a:p>
          </p:txBody>
        </p:sp>
        <p:sp>
          <p:nvSpPr>
            <p:cNvPr id="231" name="직사각형 230">
              <a:extLst>
                <a:ext uri="{FF2B5EF4-FFF2-40B4-BE49-F238E27FC236}">
                  <a16:creationId xmlns:a16="http://schemas.microsoft.com/office/drawing/2014/main" id="{A90D7140-112F-46A0-9A2B-2B47B8F0E9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602350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chemeClr val="tx2"/>
                </a:gs>
                <a:gs pos="100000">
                  <a:schemeClr val="tx2">
                    <a:tint val="44500"/>
                    <a:satMod val="160000"/>
                  </a:schemeClr>
                </a:gs>
                <a:gs pos="100000">
                  <a:schemeClr val="tx2">
                    <a:tint val="23500"/>
                    <a:satMod val="160000"/>
                  </a:scheme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933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32" name="직사각형 231">
              <a:extLst>
                <a:ext uri="{FF2B5EF4-FFF2-40B4-BE49-F238E27FC236}">
                  <a16:creationId xmlns:a16="http://schemas.microsoft.com/office/drawing/2014/main" id="{7CFE33B2-03BF-476B-86ED-5B6506CDFBA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76443" y="754638"/>
              <a:ext cx="102499" cy="74488"/>
            </a:xfrm>
            <a:prstGeom prst="rect">
              <a:avLst/>
            </a:prstGeom>
            <a:gradFill flip="none" rotWithShape="1">
              <a:gsLst>
                <a:gs pos="0">
                  <a:srgbClr val="FFC000"/>
                </a:gs>
                <a:gs pos="100000">
                  <a:srgbClr val="FFC000">
                    <a:tint val="44500"/>
                    <a:satMod val="160000"/>
                  </a:srgbClr>
                </a:gs>
                <a:gs pos="100000">
                  <a:srgbClr val="FFC000">
                    <a:tint val="23500"/>
                    <a:satMod val="160000"/>
                  </a:srgbClr>
                </a:gs>
              </a:gsLst>
              <a:lin ang="5400000" scaled="1"/>
              <a:tileRect/>
            </a:gradFill>
            <a:ln w="9525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defRPr/>
              </a:pPr>
              <a:endParaRPr lang="en-US" altLang="ko-KR" sz="933" dirty="0">
                <a:solidFill>
                  <a:srgbClr val="FFFFFF"/>
                </a:solidFill>
                <a:ea typeface="굴림" panose="020B0600000101010101" pitchFamily="50" charset="-127"/>
              </a:endParaRPr>
            </a:p>
          </p:txBody>
        </p:sp>
        <p:sp>
          <p:nvSpPr>
            <p:cNvPr id="233" name="Text Box 18">
              <a:extLst>
                <a:ext uri="{FF2B5EF4-FFF2-40B4-BE49-F238E27FC236}">
                  <a16:creationId xmlns:a16="http://schemas.microsoft.com/office/drawing/2014/main" id="{703824B2-DB49-40AE-894A-1262A2C7A0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06575" y="695121"/>
              <a:ext cx="633984" cy="2269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/>
              <a:r>
                <a:rPr lang="en-US" altLang="ko-KR" sz="933" dirty="0">
                  <a:latin typeface="Arial" panose="020B0604020202020204" pitchFamily="34" charset="0"/>
                  <a:cs typeface="Arial" panose="020B0604020202020204" pitchFamily="34" charset="0"/>
                </a:rPr>
                <a:t> miRH155</a:t>
              </a:r>
            </a:p>
          </p:txBody>
        </p:sp>
      </p:grpSp>
      <p:sp>
        <p:nvSpPr>
          <p:cNvPr id="234" name="Text Box 18">
            <a:extLst>
              <a:ext uri="{FF2B5EF4-FFF2-40B4-BE49-F238E27FC236}">
                <a16:creationId xmlns:a16="http://schemas.microsoft.com/office/drawing/2014/main" id="{F6D2F6E8-16A0-4295-A287-FA0D71CF8344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437745" y="1302573"/>
            <a:ext cx="7142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800" b="1" dirty="0">
                <a:latin typeface="Arial" pitchFamily="34" charset="0"/>
                <a:cs typeface="Arial" pitchFamily="34" charset="0"/>
              </a:rPr>
              <a:t>PDCH1</a:t>
            </a:r>
          </a:p>
        </p:txBody>
      </p:sp>
      <p:sp>
        <p:nvSpPr>
          <p:cNvPr id="235" name="Text Box 18">
            <a:extLst>
              <a:ext uri="{FF2B5EF4-FFF2-40B4-BE49-F238E27FC236}">
                <a16:creationId xmlns:a16="http://schemas.microsoft.com/office/drawing/2014/main" id="{C81CEFAE-D3F6-4A80-BD9C-7F553849541D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630828" y="1302573"/>
            <a:ext cx="7142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800" b="1" dirty="0">
                <a:latin typeface="Arial" pitchFamily="34" charset="0"/>
                <a:cs typeface="Arial" pitchFamily="34" charset="0"/>
              </a:rPr>
              <a:t>PDCH2</a:t>
            </a:r>
          </a:p>
        </p:txBody>
      </p:sp>
      <p:sp>
        <p:nvSpPr>
          <p:cNvPr id="236" name="Text Box 18">
            <a:extLst>
              <a:ext uri="{FF2B5EF4-FFF2-40B4-BE49-F238E27FC236}">
                <a16:creationId xmlns:a16="http://schemas.microsoft.com/office/drawing/2014/main" id="{F2DED927-5F4C-4EC7-B4DE-133CFEC8E389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6828633" y="1292556"/>
            <a:ext cx="71429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800" b="1" dirty="0">
                <a:latin typeface="Arial" pitchFamily="34" charset="0"/>
                <a:cs typeface="Arial" pitchFamily="34" charset="0"/>
              </a:rPr>
              <a:t>PDCH3</a:t>
            </a:r>
          </a:p>
        </p:txBody>
      </p:sp>
      <p:pic>
        <p:nvPicPr>
          <p:cNvPr id="237" name="그림 236">
            <a:extLst>
              <a:ext uri="{FF2B5EF4-FFF2-40B4-BE49-F238E27FC236}">
                <a16:creationId xmlns:a16="http://schemas.microsoft.com/office/drawing/2014/main" id="{BE5C716F-F0ED-4A31-BE91-A4D77BA6A3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4893" y="1547610"/>
            <a:ext cx="1822449" cy="3090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8" name="그림 237">
            <a:extLst>
              <a:ext uri="{FF2B5EF4-FFF2-40B4-BE49-F238E27FC236}">
                <a16:creationId xmlns:a16="http://schemas.microsoft.com/office/drawing/2014/main" id="{024840EA-9395-44DE-989C-EA391A1B7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6382" y="1904311"/>
            <a:ext cx="1822449" cy="3090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39" name="그림 238">
            <a:extLst>
              <a:ext uri="{FF2B5EF4-FFF2-40B4-BE49-F238E27FC236}">
                <a16:creationId xmlns:a16="http://schemas.microsoft.com/office/drawing/2014/main" id="{0EAFBB09-BCFA-4D1F-8BB1-9117AD7047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3513" y="2264555"/>
            <a:ext cx="1822449" cy="3090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0" name="그림 239">
            <a:extLst>
              <a:ext uri="{FF2B5EF4-FFF2-40B4-BE49-F238E27FC236}">
                <a16:creationId xmlns:a16="http://schemas.microsoft.com/office/drawing/2014/main" id="{287D0BB5-2ED7-442D-990F-BFC79CBAAD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63513" y="2627787"/>
            <a:ext cx="1822449" cy="3090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1" name="그림 240">
            <a:extLst>
              <a:ext uri="{FF2B5EF4-FFF2-40B4-BE49-F238E27FC236}">
                <a16:creationId xmlns:a16="http://schemas.microsoft.com/office/drawing/2014/main" id="{F353EAF3-E642-4D9D-949C-0C730A1CC6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3513" y="2987326"/>
            <a:ext cx="1822449" cy="31262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2" name="그림 241">
            <a:extLst>
              <a:ext uri="{FF2B5EF4-FFF2-40B4-BE49-F238E27FC236}">
                <a16:creationId xmlns:a16="http://schemas.microsoft.com/office/drawing/2014/main" id="{BC45FFD8-4578-47D3-9309-78C0C85935A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63511" y="3356806"/>
            <a:ext cx="1822449" cy="30907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3" name="그림 242">
            <a:extLst>
              <a:ext uri="{FF2B5EF4-FFF2-40B4-BE49-F238E27FC236}">
                <a16:creationId xmlns:a16="http://schemas.microsoft.com/office/drawing/2014/main" id="{59A61C4F-FFA2-4FE5-98A8-F055AEB3445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63510" y="3723085"/>
            <a:ext cx="1822449" cy="31262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44" name="Text Box 4">
            <a:extLst>
              <a:ext uri="{FF2B5EF4-FFF2-40B4-BE49-F238E27FC236}">
                <a16:creationId xmlns:a16="http://schemas.microsoft.com/office/drawing/2014/main" id="{1BF1EF37-B62C-4882-BF3F-B003ACCB7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4355" y="1560831"/>
            <a:ext cx="588635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COX1</a:t>
            </a:r>
          </a:p>
        </p:txBody>
      </p:sp>
      <p:sp>
        <p:nvSpPr>
          <p:cNvPr id="245" name="Text Box 4">
            <a:extLst>
              <a:ext uri="{FF2B5EF4-FFF2-40B4-BE49-F238E27FC236}">
                <a16:creationId xmlns:a16="http://schemas.microsoft.com/office/drawing/2014/main" id="{8446F23D-2A50-4E44-8484-09E7E21FE3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74355" y="1924641"/>
            <a:ext cx="588635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COX2</a:t>
            </a:r>
          </a:p>
        </p:txBody>
      </p:sp>
      <p:sp>
        <p:nvSpPr>
          <p:cNvPr id="246" name="Text Box 4">
            <a:extLst>
              <a:ext uri="{FF2B5EF4-FFF2-40B4-BE49-F238E27FC236}">
                <a16:creationId xmlns:a16="http://schemas.microsoft.com/office/drawing/2014/main" id="{244E86DA-A356-4AF7-821B-BC2B38C958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41468" y="2272205"/>
            <a:ext cx="743295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PTGES1</a:t>
            </a:r>
          </a:p>
        </p:txBody>
      </p:sp>
      <p:sp>
        <p:nvSpPr>
          <p:cNvPr id="247" name="Text Box 4">
            <a:extLst>
              <a:ext uri="{FF2B5EF4-FFF2-40B4-BE49-F238E27FC236}">
                <a16:creationId xmlns:a16="http://schemas.microsoft.com/office/drawing/2014/main" id="{2D653FFF-379A-4656-9308-FD7A727837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211" y="2665685"/>
            <a:ext cx="743295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PTGES2</a:t>
            </a:r>
          </a:p>
        </p:txBody>
      </p:sp>
      <p:sp>
        <p:nvSpPr>
          <p:cNvPr id="248" name="Text Box 4">
            <a:extLst>
              <a:ext uri="{FF2B5EF4-FFF2-40B4-BE49-F238E27FC236}">
                <a16:creationId xmlns:a16="http://schemas.microsoft.com/office/drawing/2014/main" id="{121E25FE-EBD6-42C7-8FAA-5EEB0F788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4519" y="3026826"/>
            <a:ext cx="743295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PTGDS</a:t>
            </a:r>
          </a:p>
        </p:txBody>
      </p:sp>
      <p:sp>
        <p:nvSpPr>
          <p:cNvPr id="249" name="Text Box 4">
            <a:extLst>
              <a:ext uri="{FF2B5EF4-FFF2-40B4-BE49-F238E27FC236}">
                <a16:creationId xmlns:a16="http://schemas.microsoft.com/office/drawing/2014/main" id="{3F2A5B04-A9B9-466D-9A03-7A49CF769A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9393" y="3380155"/>
            <a:ext cx="783105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15-PGDH</a:t>
            </a:r>
          </a:p>
        </p:txBody>
      </p:sp>
      <p:sp>
        <p:nvSpPr>
          <p:cNvPr id="250" name="Text Box 4">
            <a:extLst>
              <a:ext uri="{FF2B5EF4-FFF2-40B4-BE49-F238E27FC236}">
                <a16:creationId xmlns:a16="http://schemas.microsoft.com/office/drawing/2014/main" id="{66772D03-0084-4FDF-84E8-F0D1E5E7AF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20973" y="3755442"/>
            <a:ext cx="743295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Symbol" panose="05050102010706020507" pitchFamily="18" charset="2"/>
                <a:cs typeface="Arial" pitchFamily="34" charset="0"/>
              </a:rPr>
              <a:t>b</a:t>
            </a:r>
            <a:r>
              <a:rPr lang="en-US" sz="933" b="1" dirty="0">
                <a:latin typeface="Arial" pitchFamily="34" charset="0"/>
                <a:cs typeface="Arial" pitchFamily="34" charset="0"/>
              </a:rPr>
              <a:t>-ACTIN</a:t>
            </a:r>
          </a:p>
        </p:txBody>
      </p:sp>
      <p:grpSp>
        <p:nvGrpSpPr>
          <p:cNvPr id="251" name="그룹 250">
            <a:extLst>
              <a:ext uri="{FF2B5EF4-FFF2-40B4-BE49-F238E27FC236}">
                <a16:creationId xmlns:a16="http://schemas.microsoft.com/office/drawing/2014/main" id="{6916C951-7C66-4970-826F-C5874E80C8F3}"/>
              </a:ext>
            </a:extLst>
          </p:cNvPr>
          <p:cNvGrpSpPr/>
          <p:nvPr/>
        </p:nvGrpSpPr>
        <p:grpSpPr>
          <a:xfrm>
            <a:off x="7226213" y="1124472"/>
            <a:ext cx="623696" cy="498930"/>
            <a:chOff x="5598919" y="2793773"/>
            <a:chExt cx="467772" cy="374198"/>
          </a:xfrm>
        </p:grpSpPr>
        <p:sp>
          <p:nvSpPr>
            <p:cNvPr id="252" name="Text Box 4">
              <a:extLst>
                <a:ext uri="{FF2B5EF4-FFF2-40B4-BE49-F238E27FC236}">
                  <a16:creationId xmlns:a16="http://schemas.microsoft.com/office/drawing/2014/main" id="{E7116B71-BF30-4356-B600-29EB11ACA7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98919" y="2793773"/>
              <a:ext cx="467772" cy="161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800" b="1" dirty="0">
                  <a:latin typeface="Arial" pitchFamily="34" charset="0"/>
                  <a:cs typeface="Arial" pitchFamily="34" charset="0"/>
                </a:rPr>
                <a:t>PDCL1</a:t>
              </a:r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46E738A1-1B57-4B7F-9E43-C0DAA3A67FE9}"/>
                </a:ext>
              </a:extLst>
            </p:cNvPr>
            <p:cNvSpPr txBox="1"/>
            <p:nvPr/>
          </p:nvSpPr>
          <p:spPr>
            <a:xfrm>
              <a:off x="5759243" y="2924017"/>
              <a:ext cx="231782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333" dirty="0"/>
                <a:t>+</a:t>
              </a:r>
              <a:endParaRPr lang="ko-KR" altLang="en-US" sz="1333" dirty="0"/>
            </a:p>
          </p:txBody>
        </p:sp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BBA971FC-3F6A-4503-B33A-B0EE97809FED}"/>
                </a:ext>
              </a:extLst>
            </p:cNvPr>
            <p:cNvSpPr txBox="1"/>
            <p:nvPr/>
          </p:nvSpPr>
          <p:spPr>
            <a:xfrm>
              <a:off x="5630327" y="2883374"/>
              <a:ext cx="202837" cy="284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866" dirty="0"/>
                <a:t>-</a:t>
              </a:r>
              <a:endParaRPr lang="ko-KR" altLang="en-US" sz="1866" dirty="0"/>
            </a:p>
          </p:txBody>
        </p:sp>
        <p:cxnSp>
          <p:nvCxnSpPr>
            <p:cNvPr id="255" name="직선 연결선 254">
              <a:extLst>
                <a:ext uri="{FF2B5EF4-FFF2-40B4-BE49-F238E27FC236}">
                  <a16:creationId xmlns:a16="http://schemas.microsoft.com/office/drawing/2014/main" id="{7905F574-9EF9-4C29-880A-35E3FE103B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0959" y="2957287"/>
              <a:ext cx="216000" cy="20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6" name="그룹 255">
            <a:extLst>
              <a:ext uri="{FF2B5EF4-FFF2-40B4-BE49-F238E27FC236}">
                <a16:creationId xmlns:a16="http://schemas.microsoft.com/office/drawing/2014/main" id="{FAA089CA-D62D-45E4-B199-C6B52A040327}"/>
              </a:ext>
            </a:extLst>
          </p:cNvPr>
          <p:cNvGrpSpPr/>
          <p:nvPr/>
        </p:nvGrpSpPr>
        <p:grpSpPr>
          <a:xfrm>
            <a:off x="7617406" y="1119887"/>
            <a:ext cx="623696" cy="506067"/>
            <a:chOff x="5617046" y="2788420"/>
            <a:chExt cx="467772" cy="379551"/>
          </a:xfrm>
        </p:grpSpPr>
        <p:sp>
          <p:nvSpPr>
            <p:cNvPr id="257" name="Text Box 4">
              <a:extLst>
                <a:ext uri="{FF2B5EF4-FFF2-40B4-BE49-F238E27FC236}">
                  <a16:creationId xmlns:a16="http://schemas.microsoft.com/office/drawing/2014/main" id="{BCD80033-03A6-4C6D-AA8B-05C3C5837E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17046" y="2788420"/>
              <a:ext cx="467772" cy="161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800" b="1" dirty="0">
                  <a:latin typeface="Arial" pitchFamily="34" charset="0"/>
                  <a:cs typeface="Arial" pitchFamily="34" charset="0"/>
                </a:rPr>
                <a:t>PDCL2</a:t>
              </a:r>
            </a:p>
          </p:txBody>
        </p:sp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98E8664F-E21C-46D2-BB04-95EBD81A80B2}"/>
                </a:ext>
              </a:extLst>
            </p:cNvPr>
            <p:cNvSpPr txBox="1"/>
            <p:nvPr/>
          </p:nvSpPr>
          <p:spPr>
            <a:xfrm>
              <a:off x="5769961" y="2924017"/>
              <a:ext cx="231782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333" dirty="0"/>
                <a:t>+</a:t>
              </a:r>
              <a:endParaRPr lang="ko-KR" altLang="en-US" sz="1333" dirty="0"/>
            </a:p>
          </p:txBody>
        </p:sp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CB94BB91-1A0E-43AC-8016-E0682733CB57}"/>
                </a:ext>
              </a:extLst>
            </p:cNvPr>
            <p:cNvSpPr txBox="1"/>
            <p:nvPr/>
          </p:nvSpPr>
          <p:spPr>
            <a:xfrm>
              <a:off x="5641045" y="2883374"/>
              <a:ext cx="202837" cy="284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866" dirty="0"/>
                <a:t>-</a:t>
              </a:r>
              <a:endParaRPr lang="ko-KR" altLang="en-US" sz="1866" dirty="0"/>
            </a:p>
          </p:txBody>
        </p:sp>
        <p:cxnSp>
          <p:nvCxnSpPr>
            <p:cNvPr id="260" name="직선 연결선 259">
              <a:extLst>
                <a:ext uri="{FF2B5EF4-FFF2-40B4-BE49-F238E27FC236}">
                  <a16:creationId xmlns:a16="http://schemas.microsoft.com/office/drawing/2014/main" id="{170B0365-F90C-432A-926E-455A3C80E8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0959" y="2957287"/>
              <a:ext cx="216000" cy="20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1" name="그룹 260">
            <a:extLst>
              <a:ext uri="{FF2B5EF4-FFF2-40B4-BE49-F238E27FC236}">
                <a16:creationId xmlns:a16="http://schemas.microsoft.com/office/drawing/2014/main" id="{5F844CC6-3C36-4EFE-A7D8-FBD7669E5545}"/>
              </a:ext>
            </a:extLst>
          </p:cNvPr>
          <p:cNvGrpSpPr/>
          <p:nvPr/>
        </p:nvGrpSpPr>
        <p:grpSpPr>
          <a:xfrm>
            <a:off x="7996382" y="1112128"/>
            <a:ext cx="623696" cy="508658"/>
            <a:chOff x="5623547" y="2786477"/>
            <a:chExt cx="467772" cy="381494"/>
          </a:xfrm>
        </p:grpSpPr>
        <p:sp>
          <p:nvSpPr>
            <p:cNvPr id="262" name="Text Box 4">
              <a:extLst>
                <a:ext uri="{FF2B5EF4-FFF2-40B4-BE49-F238E27FC236}">
                  <a16:creationId xmlns:a16="http://schemas.microsoft.com/office/drawing/2014/main" id="{49836E9D-AEEA-4DEF-A8C3-6142FA9DDD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23547" y="2786477"/>
              <a:ext cx="467772" cy="161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800" b="1" dirty="0">
                  <a:latin typeface="Arial" pitchFamily="34" charset="0"/>
                  <a:cs typeface="Arial" pitchFamily="34" charset="0"/>
                </a:rPr>
                <a:t>PDCL3</a:t>
              </a:r>
            </a:p>
          </p:txBody>
        </p:sp>
        <p:sp>
          <p:nvSpPr>
            <p:cNvPr id="263" name="TextBox 262">
              <a:extLst>
                <a:ext uri="{FF2B5EF4-FFF2-40B4-BE49-F238E27FC236}">
                  <a16:creationId xmlns:a16="http://schemas.microsoft.com/office/drawing/2014/main" id="{11F87A6A-BDC6-4394-B8D0-1CC6DC12E780}"/>
                </a:ext>
              </a:extLst>
            </p:cNvPr>
            <p:cNvSpPr txBox="1"/>
            <p:nvPr/>
          </p:nvSpPr>
          <p:spPr>
            <a:xfrm>
              <a:off x="5802118" y="2924017"/>
              <a:ext cx="231782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333" dirty="0"/>
                <a:t>+</a:t>
              </a:r>
              <a:endParaRPr lang="ko-KR" altLang="en-US" sz="1333" dirty="0"/>
            </a:p>
          </p:txBody>
        </p:sp>
        <p:sp>
          <p:nvSpPr>
            <p:cNvPr id="264" name="TextBox 263">
              <a:extLst>
                <a:ext uri="{FF2B5EF4-FFF2-40B4-BE49-F238E27FC236}">
                  <a16:creationId xmlns:a16="http://schemas.microsoft.com/office/drawing/2014/main" id="{36A3570A-7C00-4711-96BF-96D8B7C16B4E}"/>
                </a:ext>
              </a:extLst>
            </p:cNvPr>
            <p:cNvSpPr txBox="1"/>
            <p:nvPr/>
          </p:nvSpPr>
          <p:spPr>
            <a:xfrm>
              <a:off x="5651764" y="2883374"/>
              <a:ext cx="202837" cy="284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866" dirty="0"/>
                <a:t>-</a:t>
              </a:r>
              <a:endParaRPr lang="ko-KR" altLang="en-US" sz="1866" dirty="0"/>
            </a:p>
          </p:txBody>
        </p:sp>
        <p:cxnSp>
          <p:nvCxnSpPr>
            <p:cNvPr id="265" name="직선 연결선 264">
              <a:extLst>
                <a:ext uri="{FF2B5EF4-FFF2-40B4-BE49-F238E27FC236}">
                  <a16:creationId xmlns:a16="http://schemas.microsoft.com/office/drawing/2014/main" id="{BA627A55-01A0-4592-8C67-C7AC47B225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97388" y="2957287"/>
              <a:ext cx="216000" cy="20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6" name="Text Box 4">
            <a:extLst>
              <a:ext uri="{FF2B5EF4-FFF2-40B4-BE49-F238E27FC236}">
                <a16:creationId xmlns:a16="http://schemas.microsoft.com/office/drawing/2014/main" id="{E7041A57-71B5-47D5-A45C-78373542D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40319" y="3992866"/>
            <a:ext cx="58116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800" b="1" dirty="0">
                <a:latin typeface="Arial" pitchFamily="34" charset="0"/>
                <a:cs typeface="Arial" pitchFamily="34" charset="0"/>
              </a:rPr>
              <a:t>(kDa)</a:t>
            </a:r>
          </a:p>
        </p:txBody>
      </p:sp>
      <p:cxnSp>
        <p:nvCxnSpPr>
          <p:cNvPr id="267" name="직선 연결선 266">
            <a:extLst>
              <a:ext uri="{FF2B5EF4-FFF2-40B4-BE49-F238E27FC236}">
                <a16:creationId xmlns:a16="http://schemas.microsoft.com/office/drawing/2014/main" id="{A6F0B847-5411-45CF-BCFF-DE285D99D011}"/>
              </a:ext>
            </a:extLst>
          </p:cNvPr>
          <p:cNvCxnSpPr>
            <a:cxnSpLocks/>
          </p:cNvCxnSpPr>
          <p:nvPr/>
        </p:nvCxnSpPr>
        <p:spPr>
          <a:xfrm>
            <a:off x="8498101" y="2059830"/>
            <a:ext cx="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직선 연결선 267">
            <a:extLst>
              <a:ext uri="{FF2B5EF4-FFF2-40B4-BE49-F238E27FC236}">
                <a16:creationId xmlns:a16="http://schemas.microsoft.com/office/drawing/2014/main" id="{201097DF-9BC2-4B6C-BCA2-97649773BCB6}"/>
              </a:ext>
            </a:extLst>
          </p:cNvPr>
          <p:cNvCxnSpPr>
            <a:cxnSpLocks/>
          </p:cNvCxnSpPr>
          <p:nvPr/>
        </p:nvCxnSpPr>
        <p:spPr>
          <a:xfrm>
            <a:off x="8497125" y="2382520"/>
            <a:ext cx="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직선 연결선 268">
            <a:extLst>
              <a:ext uri="{FF2B5EF4-FFF2-40B4-BE49-F238E27FC236}">
                <a16:creationId xmlns:a16="http://schemas.microsoft.com/office/drawing/2014/main" id="{B8EDF3B9-B3C4-4623-AAA0-92F117B0C801}"/>
              </a:ext>
            </a:extLst>
          </p:cNvPr>
          <p:cNvCxnSpPr>
            <a:cxnSpLocks/>
          </p:cNvCxnSpPr>
          <p:nvPr/>
        </p:nvCxnSpPr>
        <p:spPr>
          <a:xfrm>
            <a:off x="8491475" y="2774103"/>
            <a:ext cx="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직선 연결선 269">
            <a:extLst>
              <a:ext uri="{FF2B5EF4-FFF2-40B4-BE49-F238E27FC236}">
                <a16:creationId xmlns:a16="http://schemas.microsoft.com/office/drawing/2014/main" id="{DAA2C2AD-D336-4EFB-A34E-D7AA9B78E2CB}"/>
              </a:ext>
            </a:extLst>
          </p:cNvPr>
          <p:cNvCxnSpPr>
            <a:cxnSpLocks/>
          </p:cNvCxnSpPr>
          <p:nvPr/>
        </p:nvCxnSpPr>
        <p:spPr>
          <a:xfrm>
            <a:off x="8487378" y="3148136"/>
            <a:ext cx="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직선 연결선 270">
            <a:extLst>
              <a:ext uri="{FF2B5EF4-FFF2-40B4-BE49-F238E27FC236}">
                <a16:creationId xmlns:a16="http://schemas.microsoft.com/office/drawing/2014/main" id="{50E5B49B-A7D3-4663-BC48-38DD40616690}"/>
              </a:ext>
            </a:extLst>
          </p:cNvPr>
          <p:cNvCxnSpPr>
            <a:cxnSpLocks/>
          </p:cNvCxnSpPr>
          <p:nvPr/>
        </p:nvCxnSpPr>
        <p:spPr>
          <a:xfrm>
            <a:off x="8498288" y="3462235"/>
            <a:ext cx="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직선 연결선 271">
            <a:extLst>
              <a:ext uri="{FF2B5EF4-FFF2-40B4-BE49-F238E27FC236}">
                <a16:creationId xmlns:a16="http://schemas.microsoft.com/office/drawing/2014/main" id="{27C6663E-9F50-49C5-892E-BD616F0687D4}"/>
              </a:ext>
            </a:extLst>
          </p:cNvPr>
          <p:cNvCxnSpPr>
            <a:cxnSpLocks/>
          </p:cNvCxnSpPr>
          <p:nvPr/>
        </p:nvCxnSpPr>
        <p:spPr>
          <a:xfrm>
            <a:off x="8498288" y="3903496"/>
            <a:ext cx="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 Box 4">
            <a:extLst>
              <a:ext uri="{FF2B5EF4-FFF2-40B4-BE49-F238E27FC236}">
                <a16:creationId xmlns:a16="http://schemas.microsoft.com/office/drawing/2014/main" id="{9E6D73C4-F738-4CC9-815C-71774F448F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8587" y="1615360"/>
            <a:ext cx="648556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70 kDa</a:t>
            </a:r>
          </a:p>
        </p:txBody>
      </p:sp>
      <p:sp>
        <p:nvSpPr>
          <p:cNvPr id="274" name="Text Box 4">
            <a:extLst>
              <a:ext uri="{FF2B5EF4-FFF2-40B4-BE49-F238E27FC236}">
                <a16:creationId xmlns:a16="http://schemas.microsoft.com/office/drawing/2014/main" id="{765421BF-6409-4281-B888-1FEE8FD8F5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8737" y="1932860"/>
            <a:ext cx="648556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74 kDa</a:t>
            </a:r>
          </a:p>
        </p:txBody>
      </p:sp>
      <p:sp>
        <p:nvSpPr>
          <p:cNvPr id="275" name="Text Box 4">
            <a:extLst>
              <a:ext uri="{FF2B5EF4-FFF2-40B4-BE49-F238E27FC236}">
                <a16:creationId xmlns:a16="http://schemas.microsoft.com/office/drawing/2014/main" id="{B69370E2-65CD-421C-A7C6-0FC8C958DC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99114" y="2250380"/>
            <a:ext cx="648556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17 kDa</a:t>
            </a:r>
          </a:p>
        </p:txBody>
      </p:sp>
      <p:sp>
        <p:nvSpPr>
          <p:cNvPr id="276" name="Text Box 4">
            <a:extLst>
              <a:ext uri="{FF2B5EF4-FFF2-40B4-BE49-F238E27FC236}">
                <a16:creationId xmlns:a16="http://schemas.microsoft.com/office/drawing/2014/main" id="{5E9199CA-31AA-4287-8BF7-9DEDDB8A90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8737" y="2634577"/>
            <a:ext cx="648556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32 kDa</a:t>
            </a:r>
          </a:p>
        </p:txBody>
      </p:sp>
      <p:sp>
        <p:nvSpPr>
          <p:cNvPr id="277" name="Text Box 4">
            <a:extLst>
              <a:ext uri="{FF2B5EF4-FFF2-40B4-BE49-F238E27FC236}">
                <a16:creationId xmlns:a16="http://schemas.microsoft.com/office/drawing/2014/main" id="{8C6CEE3F-6CE0-4114-8F4E-D2408BE99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4639" y="3007503"/>
            <a:ext cx="648556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26 kDa</a:t>
            </a:r>
          </a:p>
        </p:txBody>
      </p:sp>
      <p:sp>
        <p:nvSpPr>
          <p:cNvPr id="278" name="Text Box 4">
            <a:extLst>
              <a:ext uri="{FF2B5EF4-FFF2-40B4-BE49-F238E27FC236}">
                <a16:creationId xmlns:a16="http://schemas.microsoft.com/office/drawing/2014/main" id="{87B69535-5171-474E-B175-0BF800A822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8737" y="3335194"/>
            <a:ext cx="648556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34 kDa</a:t>
            </a:r>
          </a:p>
        </p:txBody>
      </p:sp>
      <p:sp>
        <p:nvSpPr>
          <p:cNvPr id="279" name="Text Box 4">
            <a:extLst>
              <a:ext uri="{FF2B5EF4-FFF2-40B4-BE49-F238E27FC236}">
                <a16:creationId xmlns:a16="http://schemas.microsoft.com/office/drawing/2014/main" id="{5CD066FB-5546-446F-9540-B002716837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8737" y="3767168"/>
            <a:ext cx="648556" cy="2358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33" b="1" dirty="0">
                <a:latin typeface="Arial" pitchFamily="34" charset="0"/>
                <a:cs typeface="Arial" pitchFamily="34" charset="0"/>
              </a:rPr>
              <a:t>42 kDa</a:t>
            </a:r>
          </a:p>
        </p:txBody>
      </p:sp>
      <p:cxnSp>
        <p:nvCxnSpPr>
          <p:cNvPr id="280" name="직선 연결선 279">
            <a:extLst>
              <a:ext uri="{FF2B5EF4-FFF2-40B4-BE49-F238E27FC236}">
                <a16:creationId xmlns:a16="http://schemas.microsoft.com/office/drawing/2014/main" id="{C4C3D5BC-B834-4284-948A-4BEED3AB06F6}"/>
              </a:ext>
            </a:extLst>
          </p:cNvPr>
          <p:cNvCxnSpPr>
            <a:cxnSpLocks/>
          </p:cNvCxnSpPr>
          <p:nvPr/>
        </p:nvCxnSpPr>
        <p:spPr>
          <a:xfrm>
            <a:off x="8497706" y="1735513"/>
            <a:ext cx="48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2" name="차트 281">
            <a:extLst>
              <a:ext uri="{FF2B5EF4-FFF2-40B4-BE49-F238E27FC236}">
                <a16:creationId xmlns:a16="http://schemas.microsoft.com/office/drawing/2014/main" id="{C7823785-9B4C-45E0-86AB-EEA0383034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9856095"/>
              </p:ext>
            </p:extLst>
          </p:nvPr>
        </p:nvGraphicFramePr>
        <p:xfrm>
          <a:off x="597899" y="538764"/>
          <a:ext cx="2583429" cy="231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283" name="차트 282">
            <a:extLst>
              <a:ext uri="{FF2B5EF4-FFF2-40B4-BE49-F238E27FC236}">
                <a16:creationId xmlns:a16="http://schemas.microsoft.com/office/drawing/2014/main" id="{572F5842-9224-4CFA-9DDC-204C5CD45F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4565338"/>
              </p:ext>
            </p:extLst>
          </p:nvPr>
        </p:nvGraphicFramePr>
        <p:xfrm>
          <a:off x="3496019" y="631070"/>
          <a:ext cx="2554593" cy="2207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284" name="차트 283">
            <a:extLst>
              <a:ext uri="{FF2B5EF4-FFF2-40B4-BE49-F238E27FC236}">
                <a16:creationId xmlns:a16="http://schemas.microsoft.com/office/drawing/2014/main" id="{97501BE4-7C98-4010-B944-4441A6B653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7756916"/>
              </p:ext>
            </p:extLst>
          </p:nvPr>
        </p:nvGraphicFramePr>
        <p:xfrm>
          <a:off x="455970" y="3329742"/>
          <a:ext cx="2583429" cy="22891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285" name="차트 284">
            <a:extLst>
              <a:ext uri="{FF2B5EF4-FFF2-40B4-BE49-F238E27FC236}">
                <a16:creationId xmlns:a16="http://schemas.microsoft.com/office/drawing/2014/main" id="{7E45ED3C-B585-4B21-91B0-8D4BA265B7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1553510"/>
              </p:ext>
            </p:extLst>
          </p:nvPr>
        </p:nvGraphicFramePr>
        <p:xfrm>
          <a:off x="3459615" y="3320084"/>
          <a:ext cx="2590997" cy="2232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sp>
        <p:nvSpPr>
          <p:cNvPr id="286" name="Text Box 4">
            <a:extLst>
              <a:ext uri="{FF2B5EF4-FFF2-40B4-BE49-F238E27FC236}">
                <a16:creationId xmlns:a16="http://schemas.microsoft.com/office/drawing/2014/main" id="{AD978690-155F-484D-AF20-6931982431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5386" y="1324729"/>
            <a:ext cx="725235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900" b="1" dirty="0">
                <a:latin typeface="Arial" pitchFamily="34" charset="0"/>
                <a:cs typeface="Arial" pitchFamily="34" charset="0"/>
              </a:rPr>
              <a:t>miRH155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87A66E70-DE3B-4270-8EC7-FABB5AB3429F}"/>
              </a:ext>
            </a:extLst>
          </p:cNvPr>
          <p:cNvSpPr/>
          <p:nvPr/>
        </p:nvSpPr>
        <p:spPr>
          <a:xfrm>
            <a:off x="86379" y="5487443"/>
            <a:ext cx="9024242" cy="13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a-d. Relative RNA expression of </a:t>
            </a:r>
            <a:r>
              <a:rPr lang="en-US" altLang="ko-K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Ptges1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(a), </a:t>
            </a:r>
            <a:r>
              <a:rPr lang="en-US" altLang="ko-K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Ptges2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(b), </a:t>
            </a:r>
            <a:r>
              <a:rPr lang="en-US" altLang="ko-KR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Ptgds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 and </a:t>
            </a:r>
            <a:r>
              <a:rPr lang="en-US" altLang="ko-KR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15-Pgdh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 in PDCH, PDCL, and PDCL with lentiviral miR-155 expression (miRH155). </a:t>
            </a:r>
            <a:endParaRPr lang="ko-KR" altLang="ko-K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Western blot analysis of key metabolic enzymes for PGE2/PGD2 production in three PDCH, PDCL, and PDCL with miR-155 expression (marked as +). </a:t>
            </a:r>
            <a:endParaRPr lang="ko-KR" altLang="ko-K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" name="그림 2" descr="그림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16" y="3505452"/>
            <a:ext cx="8847691" cy="1512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그림 3" descr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16" y="1490494"/>
            <a:ext cx="8866784" cy="1700171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extBox 4"/>
          <p:cNvSpPr txBox="1"/>
          <p:nvPr/>
        </p:nvSpPr>
        <p:spPr>
          <a:xfrm>
            <a:off x="126836" y="1029300"/>
            <a:ext cx="22057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a</a:t>
            </a:r>
            <a:endParaRPr dirty="0"/>
          </a:p>
        </p:txBody>
      </p:sp>
      <p:sp>
        <p:nvSpPr>
          <p:cNvPr id="140" name="TextBox 5"/>
          <p:cNvSpPr txBox="1"/>
          <p:nvPr/>
        </p:nvSpPr>
        <p:spPr>
          <a:xfrm>
            <a:off x="126837" y="3044259"/>
            <a:ext cx="200132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b</a:t>
            </a:r>
            <a:endParaRPr dirty="0"/>
          </a:p>
        </p:txBody>
      </p:sp>
      <p:sp>
        <p:nvSpPr>
          <p:cNvPr id="141" name="직사각형 6"/>
          <p:cNvSpPr txBox="1"/>
          <p:nvPr/>
        </p:nvSpPr>
        <p:spPr>
          <a:xfrm>
            <a:off x="62563" y="42686"/>
            <a:ext cx="2252374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ko-KR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S4</a:t>
            </a:r>
            <a:endParaRPr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EAD5D61-B171-4E32-8DFF-074718237A85}"/>
              </a:ext>
            </a:extLst>
          </p:cNvPr>
          <p:cNvSpPr/>
          <p:nvPr/>
        </p:nvSpPr>
        <p:spPr>
          <a:xfrm>
            <a:off x="256357" y="5220079"/>
            <a:ext cx="8743477" cy="70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S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miRNA binding prediction for PTGES UTR (a) or PTGES2 UTR (b). The images were taken from the 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TargetScanHuman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7.1 webtool. (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http://www.targetscan.org/vert_71/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그림 9" descr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925" y="487293"/>
            <a:ext cx="3902605" cy="53335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그림 11" descr="그림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108" y="531640"/>
            <a:ext cx="2883005" cy="5333559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직사각형 12"/>
          <p:cNvSpPr/>
          <p:nvPr/>
        </p:nvSpPr>
        <p:spPr>
          <a:xfrm>
            <a:off x="3690582" y="2374506"/>
            <a:ext cx="444013" cy="58054"/>
          </a:xfrm>
          <a:prstGeom prst="rect">
            <a:avLst/>
          </a:prstGeom>
          <a:ln w="22225">
            <a:solidFill>
              <a:srgbClr val="FF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6" name="직사각형 14"/>
          <p:cNvSpPr/>
          <p:nvPr/>
        </p:nvSpPr>
        <p:spPr>
          <a:xfrm>
            <a:off x="3246569" y="2487304"/>
            <a:ext cx="444013" cy="58054"/>
          </a:xfrm>
          <a:prstGeom prst="rect">
            <a:avLst/>
          </a:prstGeom>
          <a:ln w="22225">
            <a:solidFill>
              <a:srgbClr val="FF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7" name="직사각형 15"/>
          <p:cNvSpPr/>
          <p:nvPr/>
        </p:nvSpPr>
        <p:spPr>
          <a:xfrm>
            <a:off x="7884381" y="3310421"/>
            <a:ext cx="444013" cy="52754"/>
          </a:xfrm>
          <a:prstGeom prst="rect">
            <a:avLst/>
          </a:prstGeom>
          <a:ln w="22225">
            <a:solidFill>
              <a:srgbClr val="FF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8" name="직사각형 16"/>
          <p:cNvSpPr/>
          <p:nvPr/>
        </p:nvSpPr>
        <p:spPr>
          <a:xfrm>
            <a:off x="6953053" y="2048396"/>
            <a:ext cx="444013" cy="52753"/>
          </a:xfrm>
          <a:prstGeom prst="rect">
            <a:avLst/>
          </a:prstGeom>
          <a:ln w="22225">
            <a:solidFill>
              <a:srgbClr val="FF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9" name="TextBox 17"/>
          <p:cNvSpPr txBox="1"/>
          <p:nvPr/>
        </p:nvSpPr>
        <p:spPr>
          <a:xfrm>
            <a:off x="368447" y="323758"/>
            <a:ext cx="199733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a</a:t>
            </a:r>
            <a:endParaRPr dirty="0"/>
          </a:p>
        </p:txBody>
      </p:sp>
      <p:sp>
        <p:nvSpPr>
          <p:cNvPr id="150" name="TextBox 18"/>
          <p:cNvSpPr txBox="1"/>
          <p:nvPr/>
        </p:nvSpPr>
        <p:spPr>
          <a:xfrm>
            <a:off x="5335292" y="323758"/>
            <a:ext cx="200131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b</a:t>
            </a:r>
            <a:endParaRPr dirty="0"/>
          </a:p>
        </p:txBody>
      </p:sp>
      <p:sp>
        <p:nvSpPr>
          <p:cNvPr id="151" name="직사각형 19"/>
          <p:cNvSpPr txBox="1"/>
          <p:nvPr/>
        </p:nvSpPr>
        <p:spPr>
          <a:xfrm>
            <a:off x="43556" y="32529"/>
            <a:ext cx="2329254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ko-KR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S5</a:t>
            </a:r>
            <a:endParaRPr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CE09BA3C-0214-4BF7-A775-2ABD4A6AA8AC}"/>
              </a:ext>
            </a:extLst>
          </p:cNvPr>
          <p:cNvSpPr/>
          <p:nvPr/>
        </p:nvSpPr>
        <p:spPr>
          <a:xfrm>
            <a:off x="144379" y="5834835"/>
            <a:ext cx="8807116" cy="10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S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Transcription factor binding prediction on the PTGES(a) or PTGES2(b) promoter. The cMYC binding predictions were marked with red boxes. The images were obtained from the UCSC genome browser (</a:t>
            </a:r>
            <a:r>
              <a:rPr lang="en-US" altLang="ko-KR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https://genome.ucsc.edu/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>
            <a:extLst>
              <a:ext uri="{FF2B5EF4-FFF2-40B4-BE49-F238E27FC236}">
                <a16:creationId xmlns:a16="http://schemas.microsoft.com/office/drawing/2014/main" id="{4718C3D9-0CF7-42F5-B168-C52E6A206A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588" y="1423239"/>
            <a:ext cx="8147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900" b="1" dirty="0">
                <a:latin typeface="Arial" pitchFamily="34" charset="0"/>
                <a:cs typeface="Arial" pitchFamily="34" charset="0"/>
              </a:rPr>
              <a:t>Foxo3a siRNA</a:t>
            </a:r>
          </a:p>
        </p:txBody>
      </p:sp>
      <p:sp>
        <p:nvSpPr>
          <p:cNvPr id="3" name="Text Box 4">
            <a:extLst>
              <a:ext uri="{FF2B5EF4-FFF2-40B4-BE49-F238E27FC236}">
                <a16:creationId xmlns:a16="http://schemas.microsoft.com/office/drawing/2014/main" id="{A0B1E201-318E-4D3D-B5AE-32FA82D71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975" y="3120210"/>
            <a:ext cx="1217082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Symbol" panose="05050102010706020507" pitchFamily="18" charset="2"/>
                <a:cs typeface="Arial" pitchFamily="34" charset="0"/>
              </a:rPr>
              <a:t>b</a:t>
            </a:r>
            <a:r>
              <a:rPr lang="en-US" sz="1050" b="1" dirty="0">
                <a:latin typeface="Arial" pitchFamily="34" charset="0"/>
                <a:cs typeface="Arial" pitchFamily="34" charset="0"/>
              </a:rPr>
              <a:t>-ACTIN</a:t>
            </a:r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37EE774A-A463-4B65-8760-A4B2497EB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5975" y="2279626"/>
            <a:ext cx="7095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Arial" pitchFamily="34" charset="0"/>
                <a:cs typeface="Arial" pitchFamily="34" charset="0"/>
              </a:rPr>
              <a:t>PTGES1</a:t>
            </a:r>
          </a:p>
        </p:txBody>
      </p:sp>
      <p:sp>
        <p:nvSpPr>
          <p:cNvPr id="5" name="Text Box 4">
            <a:extLst>
              <a:ext uri="{FF2B5EF4-FFF2-40B4-BE49-F238E27FC236}">
                <a16:creationId xmlns:a16="http://schemas.microsoft.com/office/drawing/2014/main" id="{F31BED95-3658-458F-A982-37D1501A6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90" y="1869966"/>
            <a:ext cx="7095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Arial" pitchFamily="34" charset="0"/>
                <a:cs typeface="Arial" pitchFamily="34" charset="0"/>
              </a:rPr>
              <a:t>PTGES2</a:t>
            </a:r>
          </a:p>
        </p:txBody>
      </p:sp>
      <p:sp>
        <p:nvSpPr>
          <p:cNvPr id="6" name="Text Box 4">
            <a:extLst>
              <a:ext uri="{FF2B5EF4-FFF2-40B4-BE49-F238E27FC236}">
                <a16:creationId xmlns:a16="http://schemas.microsoft.com/office/drawing/2014/main" id="{685F0988-25BF-4EB4-9869-6582DF9AFB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6290" y="2695940"/>
            <a:ext cx="7095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Arial" pitchFamily="34" charset="0"/>
                <a:cs typeface="Arial" pitchFamily="34" charset="0"/>
              </a:rPr>
              <a:t>FOXO3a</a:t>
            </a:r>
          </a:p>
        </p:txBody>
      </p:sp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77C92A63-C6EA-42EC-A3D7-951285C4BE0C}"/>
              </a:ext>
            </a:extLst>
          </p:cNvPr>
          <p:cNvCxnSpPr>
            <a:cxnSpLocks/>
          </p:cNvCxnSpPr>
          <p:nvPr/>
        </p:nvCxnSpPr>
        <p:spPr>
          <a:xfrm>
            <a:off x="1251106" y="1506825"/>
            <a:ext cx="4749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4D69411C-2A15-4F15-BE43-DF8A435DF82C}"/>
              </a:ext>
            </a:extLst>
          </p:cNvPr>
          <p:cNvCxnSpPr>
            <a:cxnSpLocks/>
          </p:cNvCxnSpPr>
          <p:nvPr/>
        </p:nvCxnSpPr>
        <p:spPr>
          <a:xfrm>
            <a:off x="1801146" y="1506825"/>
            <a:ext cx="4749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Box 4">
            <a:extLst>
              <a:ext uri="{FF2B5EF4-FFF2-40B4-BE49-F238E27FC236}">
                <a16:creationId xmlns:a16="http://schemas.microsoft.com/office/drawing/2014/main" id="{E16AF605-0BE6-4508-AA23-E76583441E35}"/>
              </a:ext>
            </a:extLst>
          </p:cNvPr>
          <p:cNvSpPr txBox="1">
            <a:spLocks noChangeArrowheads="1"/>
          </p:cNvSpPr>
          <p:nvPr/>
        </p:nvSpPr>
        <p:spPr bwMode="auto">
          <a:xfrm rot="19030485">
            <a:off x="1277428" y="996376"/>
            <a:ext cx="100833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00" b="1" dirty="0">
                <a:latin typeface="Arial" pitchFamily="34" charset="0"/>
                <a:cs typeface="Arial" pitchFamily="34" charset="0"/>
              </a:rPr>
              <a:t>MDA-MB-231</a:t>
            </a:r>
          </a:p>
        </p:txBody>
      </p:sp>
      <p:sp>
        <p:nvSpPr>
          <p:cNvPr id="10" name="Text Box 4">
            <a:extLst>
              <a:ext uri="{FF2B5EF4-FFF2-40B4-BE49-F238E27FC236}">
                <a16:creationId xmlns:a16="http://schemas.microsoft.com/office/drawing/2014/main" id="{182E4ADE-29A3-4A85-B1B3-AD751FABAF45}"/>
              </a:ext>
            </a:extLst>
          </p:cNvPr>
          <p:cNvSpPr txBox="1">
            <a:spLocks noChangeArrowheads="1"/>
          </p:cNvSpPr>
          <p:nvPr/>
        </p:nvSpPr>
        <p:spPr bwMode="auto">
          <a:xfrm rot="19030485">
            <a:off x="1843928" y="998293"/>
            <a:ext cx="100833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00" b="1" dirty="0">
                <a:latin typeface="Arial" pitchFamily="34" charset="0"/>
                <a:cs typeface="Arial" pitchFamily="34" charset="0"/>
              </a:rPr>
              <a:t>MDA-MB-436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985B1F6-108E-4651-BCE4-31C830B2741E}"/>
              </a:ext>
            </a:extLst>
          </p:cNvPr>
          <p:cNvSpPr txBox="1"/>
          <p:nvPr/>
        </p:nvSpPr>
        <p:spPr>
          <a:xfrm>
            <a:off x="1229052" y="1424764"/>
            <a:ext cx="34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-</a:t>
            </a:r>
            <a:endParaRPr lang="ko-KR" altLang="en-US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CEEC2F-C860-4BCF-9BDA-00284C894E98}"/>
              </a:ext>
            </a:extLst>
          </p:cNvPr>
          <p:cNvSpPr txBox="1"/>
          <p:nvPr/>
        </p:nvSpPr>
        <p:spPr>
          <a:xfrm>
            <a:off x="1451106" y="1461041"/>
            <a:ext cx="3575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100" dirty="0"/>
              <a:t>+</a:t>
            </a:r>
            <a:endParaRPr lang="ko-KR" altLang="en-US" sz="21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3C2999-700B-4E82-9A6A-527687367B0C}"/>
              </a:ext>
            </a:extLst>
          </p:cNvPr>
          <p:cNvSpPr txBox="1"/>
          <p:nvPr/>
        </p:nvSpPr>
        <p:spPr>
          <a:xfrm>
            <a:off x="1713083" y="1436000"/>
            <a:ext cx="34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-</a:t>
            </a:r>
            <a:endParaRPr lang="ko-KR" altLang="en-US" sz="2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2D28F58-EE32-4E9B-AA93-2762DA47A219}"/>
              </a:ext>
            </a:extLst>
          </p:cNvPr>
          <p:cNvSpPr txBox="1"/>
          <p:nvPr/>
        </p:nvSpPr>
        <p:spPr>
          <a:xfrm>
            <a:off x="1946274" y="1480250"/>
            <a:ext cx="3575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100" dirty="0"/>
              <a:t>+</a:t>
            </a:r>
            <a:endParaRPr lang="ko-KR" altLang="en-US" sz="2100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73347F1B-C4E6-4CE7-A5B7-0C4F1B12D9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5207" y="1839617"/>
            <a:ext cx="1028789" cy="32921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9AA54248-CAD0-48C1-A801-AB47768D9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5607" y="2228449"/>
            <a:ext cx="1024217" cy="352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그림 16">
            <a:extLst>
              <a:ext uri="{FF2B5EF4-FFF2-40B4-BE49-F238E27FC236}">
                <a16:creationId xmlns:a16="http://schemas.microsoft.com/office/drawing/2014/main" id="{A7D6E298-1CD7-4E02-889E-19A1E12F76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1035" y="2644874"/>
            <a:ext cx="1033361" cy="3475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그림 17">
            <a:extLst>
              <a:ext uri="{FF2B5EF4-FFF2-40B4-BE49-F238E27FC236}">
                <a16:creationId xmlns:a16="http://schemas.microsoft.com/office/drawing/2014/main" id="{60FF7AE8-ECBE-48FD-8B7D-4A34436DD7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03320" y="3069480"/>
            <a:ext cx="1028789" cy="34750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9" name="직선 연결선 18">
            <a:extLst>
              <a:ext uri="{FF2B5EF4-FFF2-40B4-BE49-F238E27FC236}">
                <a16:creationId xmlns:a16="http://schemas.microsoft.com/office/drawing/2014/main" id="{EAFFA10A-F2A3-4DCA-89CF-90AD84665A17}"/>
              </a:ext>
            </a:extLst>
          </p:cNvPr>
          <p:cNvCxnSpPr>
            <a:cxnSpLocks/>
          </p:cNvCxnSpPr>
          <p:nvPr/>
        </p:nvCxnSpPr>
        <p:spPr>
          <a:xfrm>
            <a:off x="2232869" y="2407950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 Box 4">
            <a:extLst>
              <a:ext uri="{FF2B5EF4-FFF2-40B4-BE49-F238E27FC236}">
                <a16:creationId xmlns:a16="http://schemas.microsoft.com/office/drawing/2014/main" id="{2746FF5E-F2EB-4757-8F66-0BF951251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5370" y="2301966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17 kDa</a:t>
            </a:r>
          </a:p>
        </p:txBody>
      </p:sp>
      <p:cxnSp>
        <p:nvCxnSpPr>
          <p:cNvPr id="21" name="직선 연결선 20">
            <a:extLst>
              <a:ext uri="{FF2B5EF4-FFF2-40B4-BE49-F238E27FC236}">
                <a16:creationId xmlns:a16="http://schemas.microsoft.com/office/drawing/2014/main" id="{10AE0B25-3432-448F-910C-0F3D48E8B074}"/>
              </a:ext>
            </a:extLst>
          </p:cNvPr>
          <p:cNvCxnSpPr>
            <a:cxnSpLocks/>
          </p:cNvCxnSpPr>
          <p:nvPr/>
        </p:nvCxnSpPr>
        <p:spPr>
          <a:xfrm>
            <a:off x="2231168" y="1997525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Box 4">
            <a:extLst>
              <a:ext uri="{FF2B5EF4-FFF2-40B4-BE49-F238E27FC236}">
                <a16:creationId xmlns:a16="http://schemas.microsoft.com/office/drawing/2014/main" id="{A2E2E827-D1B2-4991-B201-612456D8B6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3670" y="1891541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32 kDa</a:t>
            </a:r>
          </a:p>
        </p:txBody>
      </p:sp>
      <p:cxnSp>
        <p:nvCxnSpPr>
          <p:cNvPr id="23" name="직선 연결선 22">
            <a:extLst>
              <a:ext uri="{FF2B5EF4-FFF2-40B4-BE49-F238E27FC236}">
                <a16:creationId xmlns:a16="http://schemas.microsoft.com/office/drawing/2014/main" id="{43E788D8-951A-4D3D-BE1A-FF6D7AA51226}"/>
              </a:ext>
            </a:extLst>
          </p:cNvPr>
          <p:cNvCxnSpPr>
            <a:cxnSpLocks/>
          </p:cNvCxnSpPr>
          <p:nvPr/>
        </p:nvCxnSpPr>
        <p:spPr>
          <a:xfrm>
            <a:off x="2231079" y="3225950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Box 4">
            <a:extLst>
              <a:ext uri="{FF2B5EF4-FFF2-40B4-BE49-F238E27FC236}">
                <a16:creationId xmlns:a16="http://schemas.microsoft.com/office/drawing/2014/main" id="{C0E7F7F0-9DD2-4964-A49D-F77DA4C20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3581" y="3119966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42 kDa</a:t>
            </a:r>
          </a:p>
        </p:txBody>
      </p: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ABECE373-7FAD-4971-A7C7-B287FF84426F}"/>
              </a:ext>
            </a:extLst>
          </p:cNvPr>
          <p:cNvCxnSpPr>
            <a:cxnSpLocks/>
          </p:cNvCxnSpPr>
          <p:nvPr/>
        </p:nvCxnSpPr>
        <p:spPr>
          <a:xfrm>
            <a:off x="2229379" y="2787532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 Box 4">
            <a:extLst>
              <a:ext uri="{FF2B5EF4-FFF2-40B4-BE49-F238E27FC236}">
                <a16:creationId xmlns:a16="http://schemas.microsoft.com/office/drawing/2014/main" id="{A1CB2FD8-EDC3-4329-95A4-3D38BC762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1880" y="2681548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75 kDa</a:t>
            </a:r>
          </a:p>
        </p:txBody>
      </p:sp>
      <p:sp>
        <p:nvSpPr>
          <p:cNvPr id="27" name="직사각형 19">
            <a:extLst>
              <a:ext uri="{FF2B5EF4-FFF2-40B4-BE49-F238E27FC236}">
                <a16:creationId xmlns:a16="http://schemas.microsoft.com/office/drawing/2014/main" id="{3DE794B6-B0FC-4712-BEB5-4B028DD48622}"/>
              </a:ext>
            </a:extLst>
          </p:cNvPr>
          <p:cNvSpPr txBox="1"/>
          <p:nvPr/>
        </p:nvSpPr>
        <p:spPr>
          <a:xfrm>
            <a:off x="43556" y="32529"/>
            <a:ext cx="2329254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ko-KR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S6</a:t>
            </a:r>
            <a:endParaRPr dirty="0"/>
          </a:p>
        </p:txBody>
      </p:sp>
      <p:sp>
        <p:nvSpPr>
          <p:cNvPr id="28" name="TextBox 17">
            <a:extLst>
              <a:ext uri="{FF2B5EF4-FFF2-40B4-BE49-F238E27FC236}">
                <a16:creationId xmlns:a16="http://schemas.microsoft.com/office/drawing/2014/main" id="{F8EB0178-1331-4389-879D-438CF0BEFDF4}"/>
              </a:ext>
            </a:extLst>
          </p:cNvPr>
          <p:cNvSpPr txBox="1"/>
          <p:nvPr/>
        </p:nvSpPr>
        <p:spPr>
          <a:xfrm>
            <a:off x="403027" y="527742"/>
            <a:ext cx="199733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a</a:t>
            </a:r>
            <a:endParaRPr dirty="0"/>
          </a:p>
        </p:txBody>
      </p:sp>
      <p:sp>
        <p:nvSpPr>
          <p:cNvPr id="29" name="TextBox 18">
            <a:extLst>
              <a:ext uri="{FF2B5EF4-FFF2-40B4-BE49-F238E27FC236}">
                <a16:creationId xmlns:a16="http://schemas.microsoft.com/office/drawing/2014/main" id="{76C7FF32-82B2-4E17-B6A0-8A0FEBFFA472}"/>
              </a:ext>
            </a:extLst>
          </p:cNvPr>
          <p:cNvSpPr txBox="1"/>
          <p:nvPr/>
        </p:nvSpPr>
        <p:spPr>
          <a:xfrm>
            <a:off x="3235332" y="528004"/>
            <a:ext cx="200131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b</a:t>
            </a:r>
            <a:endParaRPr dirty="0"/>
          </a:p>
        </p:txBody>
      </p:sp>
      <p:sp>
        <p:nvSpPr>
          <p:cNvPr id="30" name="Text Box 18">
            <a:extLst>
              <a:ext uri="{FF2B5EF4-FFF2-40B4-BE49-F238E27FC236}">
                <a16:creationId xmlns:a16="http://schemas.microsoft.com/office/drawing/2014/main" id="{A683321B-39A8-439B-84AA-F584F4B12A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15639" y="1548988"/>
            <a:ext cx="81472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900" b="1" dirty="0">
                <a:latin typeface="Arial" pitchFamily="34" charset="0"/>
                <a:cs typeface="Arial" pitchFamily="34" charset="0"/>
              </a:rPr>
              <a:t>PTGDS siRNA</a:t>
            </a:r>
          </a:p>
        </p:txBody>
      </p:sp>
      <p:sp>
        <p:nvSpPr>
          <p:cNvPr id="31" name="Text Box 4">
            <a:extLst>
              <a:ext uri="{FF2B5EF4-FFF2-40B4-BE49-F238E27FC236}">
                <a16:creationId xmlns:a16="http://schemas.microsoft.com/office/drawing/2014/main" id="{636F27A9-4E1E-4275-9F83-C555CE4969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1654" y="2701735"/>
            <a:ext cx="85856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Arial" pitchFamily="34" charset="0"/>
                <a:cs typeface="Arial" pitchFamily="34" charset="0"/>
              </a:rPr>
              <a:t>PTGDS</a:t>
            </a:r>
          </a:p>
        </p:txBody>
      </p:sp>
      <p:sp>
        <p:nvSpPr>
          <p:cNvPr id="32" name="Text Box 4">
            <a:extLst>
              <a:ext uri="{FF2B5EF4-FFF2-40B4-BE49-F238E27FC236}">
                <a16:creationId xmlns:a16="http://schemas.microsoft.com/office/drawing/2014/main" id="{8F2C9463-5BA1-4D25-823D-4553E5A414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29085" y="3088303"/>
            <a:ext cx="1217082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Symbol" panose="05050102010706020507" pitchFamily="18" charset="2"/>
                <a:cs typeface="Arial" pitchFamily="34" charset="0"/>
              </a:rPr>
              <a:t>b</a:t>
            </a:r>
            <a:r>
              <a:rPr lang="en-US" sz="1050" b="1" dirty="0">
                <a:latin typeface="Arial" pitchFamily="34" charset="0"/>
                <a:cs typeface="Arial" pitchFamily="34" charset="0"/>
              </a:rPr>
              <a:t>-ACTIN</a:t>
            </a:r>
          </a:p>
        </p:txBody>
      </p:sp>
      <p:cxnSp>
        <p:nvCxnSpPr>
          <p:cNvPr id="33" name="직선 연결선 32">
            <a:extLst>
              <a:ext uri="{FF2B5EF4-FFF2-40B4-BE49-F238E27FC236}">
                <a16:creationId xmlns:a16="http://schemas.microsoft.com/office/drawing/2014/main" id="{4CE05BB8-CA87-445E-8728-5209A155AB6D}"/>
              </a:ext>
            </a:extLst>
          </p:cNvPr>
          <p:cNvCxnSpPr>
            <a:cxnSpLocks/>
          </p:cNvCxnSpPr>
          <p:nvPr/>
        </p:nvCxnSpPr>
        <p:spPr>
          <a:xfrm>
            <a:off x="4147865" y="1548988"/>
            <a:ext cx="4749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>
            <a:extLst>
              <a:ext uri="{FF2B5EF4-FFF2-40B4-BE49-F238E27FC236}">
                <a16:creationId xmlns:a16="http://schemas.microsoft.com/office/drawing/2014/main" id="{242BA585-AF1F-4A38-87CB-902F0A217D68}"/>
              </a:ext>
            </a:extLst>
          </p:cNvPr>
          <p:cNvCxnSpPr>
            <a:cxnSpLocks/>
          </p:cNvCxnSpPr>
          <p:nvPr/>
        </p:nvCxnSpPr>
        <p:spPr>
          <a:xfrm>
            <a:off x="4732896" y="1548988"/>
            <a:ext cx="4749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 Box 4">
            <a:extLst>
              <a:ext uri="{FF2B5EF4-FFF2-40B4-BE49-F238E27FC236}">
                <a16:creationId xmlns:a16="http://schemas.microsoft.com/office/drawing/2014/main" id="{D9144DAC-0B63-44A8-9E2D-A8459A515503}"/>
              </a:ext>
            </a:extLst>
          </p:cNvPr>
          <p:cNvSpPr txBox="1">
            <a:spLocks noChangeArrowheads="1"/>
          </p:cNvSpPr>
          <p:nvPr/>
        </p:nvSpPr>
        <p:spPr bwMode="auto">
          <a:xfrm rot="19030485">
            <a:off x="4180616" y="1060175"/>
            <a:ext cx="100833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00" b="1" dirty="0">
                <a:latin typeface="Arial" pitchFamily="34" charset="0"/>
                <a:cs typeface="Arial" pitchFamily="34" charset="0"/>
              </a:rPr>
              <a:t>MDA-MB-231</a:t>
            </a:r>
          </a:p>
        </p:txBody>
      </p:sp>
      <p:sp>
        <p:nvSpPr>
          <p:cNvPr id="36" name="Text Box 4">
            <a:extLst>
              <a:ext uri="{FF2B5EF4-FFF2-40B4-BE49-F238E27FC236}">
                <a16:creationId xmlns:a16="http://schemas.microsoft.com/office/drawing/2014/main" id="{F7521CFD-B316-485C-AB76-0D950A2B441E}"/>
              </a:ext>
            </a:extLst>
          </p:cNvPr>
          <p:cNvSpPr txBox="1">
            <a:spLocks noChangeArrowheads="1"/>
          </p:cNvSpPr>
          <p:nvPr/>
        </p:nvSpPr>
        <p:spPr bwMode="auto">
          <a:xfrm rot="19030485">
            <a:off x="4753557" y="1044996"/>
            <a:ext cx="100833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00" b="1" dirty="0">
                <a:latin typeface="Arial" pitchFamily="34" charset="0"/>
                <a:cs typeface="Arial" pitchFamily="34" charset="0"/>
              </a:rPr>
              <a:t>MDA-MB-436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1800502-AFC0-4EF3-A251-BD6D7B501F8E}"/>
              </a:ext>
            </a:extLst>
          </p:cNvPr>
          <p:cNvSpPr txBox="1"/>
          <p:nvPr/>
        </p:nvSpPr>
        <p:spPr>
          <a:xfrm>
            <a:off x="4125811" y="1466928"/>
            <a:ext cx="34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-</a:t>
            </a:r>
            <a:endParaRPr lang="ko-KR" altLang="en-US" sz="24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974A76D-F5E1-4ABE-ADCB-2B7BED2CC8B0}"/>
              </a:ext>
            </a:extLst>
          </p:cNvPr>
          <p:cNvSpPr txBox="1"/>
          <p:nvPr/>
        </p:nvSpPr>
        <p:spPr>
          <a:xfrm>
            <a:off x="4347865" y="1503205"/>
            <a:ext cx="3575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100" dirty="0"/>
              <a:t>+</a:t>
            </a:r>
            <a:endParaRPr lang="ko-KR" altLang="en-US" sz="21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8ACF438-E4B0-40E6-BC8D-DF7E11C85F75}"/>
              </a:ext>
            </a:extLst>
          </p:cNvPr>
          <p:cNvSpPr txBox="1"/>
          <p:nvPr/>
        </p:nvSpPr>
        <p:spPr>
          <a:xfrm>
            <a:off x="4680821" y="1480122"/>
            <a:ext cx="34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-</a:t>
            </a:r>
            <a:endParaRPr lang="ko-KR" altLang="en-US" sz="24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9CBCF3-D368-4060-8220-5485FAD955EB}"/>
              </a:ext>
            </a:extLst>
          </p:cNvPr>
          <p:cNvSpPr txBox="1"/>
          <p:nvPr/>
        </p:nvSpPr>
        <p:spPr>
          <a:xfrm>
            <a:off x="4967728" y="1508071"/>
            <a:ext cx="3575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100" dirty="0"/>
              <a:t>+</a:t>
            </a:r>
            <a:endParaRPr lang="ko-KR" altLang="en-US" sz="2100" dirty="0"/>
          </a:p>
        </p:txBody>
      </p:sp>
      <p:sp>
        <p:nvSpPr>
          <p:cNvPr id="41" name="Text Box 4">
            <a:extLst>
              <a:ext uri="{FF2B5EF4-FFF2-40B4-BE49-F238E27FC236}">
                <a16:creationId xmlns:a16="http://schemas.microsoft.com/office/drawing/2014/main" id="{A9D8F463-95B1-4F5C-A41E-469581102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0076" y="2329696"/>
            <a:ext cx="7095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Arial" pitchFamily="34" charset="0"/>
                <a:cs typeface="Arial" pitchFamily="34" charset="0"/>
              </a:rPr>
              <a:t>PTGES1</a:t>
            </a:r>
          </a:p>
        </p:txBody>
      </p:sp>
      <p:sp>
        <p:nvSpPr>
          <p:cNvPr id="42" name="Text Box 4">
            <a:extLst>
              <a:ext uri="{FF2B5EF4-FFF2-40B4-BE49-F238E27FC236}">
                <a16:creationId xmlns:a16="http://schemas.microsoft.com/office/drawing/2014/main" id="{0E3B8A17-C28C-44B7-A9A2-ABCDC82DA3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7524" y="1928082"/>
            <a:ext cx="7095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Arial" pitchFamily="34" charset="0"/>
                <a:cs typeface="Arial" pitchFamily="34" charset="0"/>
              </a:rPr>
              <a:t>PTGES2</a:t>
            </a:r>
          </a:p>
        </p:txBody>
      </p:sp>
      <p:sp>
        <p:nvSpPr>
          <p:cNvPr id="43" name="Text Box 18">
            <a:extLst>
              <a:ext uri="{FF2B5EF4-FFF2-40B4-BE49-F238E27FC236}">
                <a16:creationId xmlns:a16="http://schemas.microsoft.com/office/drawing/2014/main" id="{92DD1DE7-B0B9-46A0-B970-914FD1F5A2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60677" y="1499833"/>
            <a:ext cx="103461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900" b="1" dirty="0">
                <a:latin typeface="Arial" pitchFamily="34" charset="0"/>
                <a:cs typeface="Arial" pitchFamily="34" charset="0"/>
              </a:rPr>
              <a:t>PTGDS over-expression</a:t>
            </a:r>
          </a:p>
        </p:txBody>
      </p:sp>
      <p:cxnSp>
        <p:nvCxnSpPr>
          <p:cNvPr id="44" name="직선 연결선 43">
            <a:extLst>
              <a:ext uri="{FF2B5EF4-FFF2-40B4-BE49-F238E27FC236}">
                <a16:creationId xmlns:a16="http://schemas.microsoft.com/office/drawing/2014/main" id="{71E38836-9401-45E3-96D5-4B8CBD0DF28E}"/>
              </a:ext>
            </a:extLst>
          </p:cNvPr>
          <p:cNvCxnSpPr>
            <a:cxnSpLocks/>
          </p:cNvCxnSpPr>
          <p:nvPr/>
        </p:nvCxnSpPr>
        <p:spPr>
          <a:xfrm>
            <a:off x="6985821" y="1516585"/>
            <a:ext cx="4749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직선 연결선 44">
            <a:extLst>
              <a:ext uri="{FF2B5EF4-FFF2-40B4-BE49-F238E27FC236}">
                <a16:creationId xmlns:a16="http://schemas.microsoft.com/office/drawing/2014/main" id="{DC4D5D07-1B2B-4FF3-B451-53F8BC1F917F}"/>
              </a:ext>
            </a:extLst>
          </p:cNvPr>
          <p:cNvCxnSpPr>
            <a:cxnSpLocks/>
          </p:cNvCxnSpPr>
          <p:nvPr/>
        </p:nvCxnSpPr>
        <p:spPr>
          <a:xfrm>
            <a:off x="7535860" y="1516585"/>
            <a:ext cx="47492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4">
            <a:extLst>
              <a:ext uri="{FF2B5EF4-FFF2-40B4-BE49-F238E27FC236}">
                <a16:creationId xmlns:a16="http://schemas.microsoft.com/office/drawing/2014/main" id="{0E5E9EB6-7F7F-4E39-939F-E4C8423323AA}"/>
              </a:ext>
            </a:extLst>
          </p:cNvPr>
          <p:cNvSpPr txBox="1">
            <a:spLocks noChangeArrowheads="1"/>
          </p:cNvSpPr>
          <p:nvPr/>
        </p:nvSpPr>
        <p:spPr bwMode="auto">
          <a:xfrm rot="19030485">
            <a:off x="7012142" y="1006137"/>
            <a:ext cx="100833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00" b="1" dirty="0">
                <a:latin typeface="Arial" pitchFamily="34" charset="0"/>
                <a:cs typeface="Arial" pitchFamily="34" charset="0"/>
              </a:rPr>
              <a:t>MDA-MB-231</a:t>
            </a:r>
          </a:p>
        </p:txBody>
      </p:sp>
      <p:sp>
        <p:nvSpPr>
          <p:cNvPr id="47" name="Text Box 4">
            <a:extLst>
              <a:ext uri="{FF2B5EF4-FFF2-40B4-BE49-F238E27FC236}">
                <a16:creationId xmlns:a16="http://schemas.microsoft.com/office/drawing/2014/main" id="{FA48903B-B809-40EE-A32F-B8EA9620E776}"/>
              </a:ext>
            </a:extLst>
          </p:cNvPr>
          <p:cNvSpPr txBox="1">
            <a:spLocks noChangeArrowheads="1"/>
          </p:cNvSpPr>
          <p:nvPr/>
        </p:nvSpPr>
        <p:spPr bwMode="auto">
          <a:xfrm rot="19030485">
            <a:off x="7578643" y="1008054"/>
            <a:ext cx="100833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00" b="1" dirty="0">
                <a:latin typeface="Arial" pitchFamily="34" charset="0"/>
                <a:cs typeface="Arial" pitchFamily="34" charset="0"/>
              </a:rPr>
              <a:t>MDA-MB-436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25DE0F4-29F2-462C-BE8C-61BA82D43622}"/>
              </a:ext>
            </a:extLst>
          </p:cNvPr>
          <p:cNvSpPr txBox="1"/>
          <p:nvPr/>
        </p:nvSpPr>
        <p:spPr>
          <a:xfrm>
            <a:off x="6963767" y="1434525"/>
            <a:ext cx="34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-</a:t>
            </a:r>
            <a:endParaRPr lang="ko-KR" altLang="en-US" sz="2400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AABBA0A-EFAF-452B-9030-E61939A47C72}"/>
              </a:ext>
            </a:extLst>
          </p:cNvPr>
          <p:cNvSpPr txBox="1"/>
          <p:nvPr/>
        </p:nvSpPr>
        <p:spPr>
          <a:xfrm>
            <a:off x="7185821" y="1470802"/>
            <a:ext cx="3575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100" dirty="0"/>
              <a:t>+</a:t>
            </a:r>
            <a:endParaRPr lang="ko-KR" altLang="en-US" sz="21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1430F6F-CD0B-4E93-A7BC-20BC42ED812F}"/>
              </a:ext>
            </a:extLst>
          </p:cNvPr>
          <p:cNvSpPr txBox="1"/>
          <p:nvPr/>
        </p:nvSpPr>
        <p:spPr>
          <a:xfrm>
            <a:off x="7447797" y="1445761"/>
            <a:ext cx="3488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/>
              <a:t>-</a:t>
            </a:r>
            <a:endParaRPr lang="ko-KR" altLang="en-US" sz="2400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62CC2D4-0D22-4D91-9428-688622DEA445}"/>
              </a:ext>
            </a:extLst>
          </p:cNvPr>
          <p:cNvSpPr txBox="1"/>
          <p:nvPr/>
        </p:nvSpPr>
        <p:spPr>
          <a:xfrm>
            <a:off x="7680988" y="1490010"/>
            <a:ext cx="3575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100" dirty="0"/>
              <a:t>+</a:t>
            </a:r>
            <a:endParaRPr lang="ko-KR" altLang="en-US" sz="2100" dirty="0"/>
          </a:p>
        </p:txBody>
      </p:sp>
      <p:sp>
        <p:nvSpPr>
          <p:cNvPr id="52" name="Text Box 4">
            <a:extLst>
              <a:ext uri="{FF2B5EF4-FFF2-40B4-BE49-F238E27FC236}">
                <a16:creationId xmlns:a16="http://schemas.microsoft.com/office/drawing/2014/main" id="{E9B9608F-51EF-41FF-A3EF-BFCE03FEF3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71122" y="2682138"/>
            <a:ext cx="858568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Arial" pitchFamily="34" charset="0"/>
                <a:cs typeface="Arial" pitchFamily="34" charset="0"/>
              </a:rPr>
              <a:t>PTGDS</a:t>
            </a:r>
          </a:p>
        </p:txBody>
      </p:sp>
      <p:sp>
        <p:nvSpPr>
          <p:cNvPr id="53" name="Text Box 4">
            <a:extLst>
              <a:ext uri="{FF2B5EF4-FFF2-40B4-BE49-F238E27FC236}">
                <a16:creationId xmlns:a16="http://schemas.microsoft.com/office/drawing/2014/main" id="{8C4C837C-FD6A-45E0-AE9C-A70458D9F3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8639" y="3078064"/>
            <a:ext cx="1217082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Symbol" panose="05050102010706020507" pitchFamily="18" charset="2"/>
                <a:cs typeface="Arial" pitchFamily="34" charset="0"/>
              </a:rPr>
              <a:t>b</a:t>
            </a:r>
            <a:r>
              <a:rPr lang="en-US" sz="1050" b="1" dirty="0">
                <a:latin typeface="Arial" pitchFamily="34" charset="0"/>
                <a:cs typeface="Arial" pitchFamily="34" charset="0"/>
              </a:rPr>
              <a:t>-ACTIN</a:t>
            </a:r>
          </a:p>
        </p:txBody>
      </p:sp>
      <p:sp>
        <p:nvSpPr>
          <p:cNvPr id="54" name="Text Box 4">
            <a:extLst>
              <a:ext uri="{FF2B5EF4-FFF2-40B4-BE49-F238E27FC236}">
                <a16:creationId xmlns:a16="http://schemas.microsoft.com/office/drawing/2014/main" id="{703E964E-9647-410C-B137-16E541221B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55361" y="2287351"/>
            <a:ext cx="7095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Arial" pitchFamily="34" charset="0"/>
                <a:cs typeface="Arial" pitchFamily="34" charset="0"/>
              </a:rPr>
              <a:t>PTGES1</a:t>
            </a:r>
          </a:p>
        </p:txBody>
      </p:sp>
      <p:sp>
        <p:nvSpPr>
          <p:cNvPr id="55" name="Text Box 4">
            <a:extLst>
              <a:ext uri="{FF2B5EF4-FFF2-40B4-BE49-F238E27FC236}">
                <a16:creationId xmlns:a16="http://schemas.microsoft.com/office/drawing/2014/main" id="{2A01D72F-B95C-4910-B7C9-5AED22FDC8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66466" y="1898041"/>
            <a:ext cx="709559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1050" b="1" dirty="0">
                <a:latin typeface="Arial" pitchFamily="34" charset="0"/>
                <a:cs typeface="Arial" pitchFamily="34" charset="0"/>
              </a:rPr>
              <a:t>PTGES2</a:t>
            </a:r>
          </a:p>
        </p:txBody>
      </p:sp>
      <p:pic>
        <p:nvPicPr>
          <p:cNvPr id="56" name="그림 55">
            <a:extLst>
              <a:ext uri="{FF2B5EF4-FFF2-40B4-BE49-F238E27FC236}">
                <a16:creationId xmlns:a16="http://schemas.microsoft.com/office/drawing/2014/main" id="{22056C69-EAA3-458C-A11B-D46615CC8E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8877" y="1880237"/>
            <a:ext cx="1042506" cy="3383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7" name="그림 56">
            <a:extLst>
              <a:ext uri="{FF2B5EF4-FFF2-40B4-BE49-F238E27FC236}">
                <a16:creationId xmlns:a16="http://schemas.microsoft.com/office/drawing/2014/main" id="{883E2EEA-2270-4476-9C06-F86041CC3F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3271" y="2295560"/>
            <a:ext cx="1047079" cy="3200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8" name="그림 57">
            <a:extLst>
              <a:ext uri="{FF2B5EF4-FFF2-40B4-BE49-F238E27FC236}">
                <a16:creationId xmlns:a16="http://schemas.microsoft.com/office/drawing/2014/main" id="{8AD9AA5C-8CDD-4310-A24B-BEAE9462033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47864" y="2672840"/>
            <a:ext cx="1037934" cy="3200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9" name="그림 58">
            <a:extLst>
              <a:ext uri="{FF2B5EF4-FFF2-40B4-BE49-F238E27FC236}">
                <a16:creationId xmlns:a16="http://schemas.microsoft.com/office/drawing/2014/main" id="{ACEF62D7-1CFC-4EAA-8667-0C3AE8FF16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7890" y="3056031"/>
            <a:ext cx="1047079" cy="32464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0" name="그림 59">
            <a:extLst>
              <a:ext uri="{FF2B5EF4-FFF2-40B4-BE49-F238E27FC236}">
                <a16:creationId xmlns:a16="http://schemas.microsoft.com/office/drawing/2014/main" id="{150434D8-AC68-4344-8172-06E3145133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48631" y="3076925"/>
            <a:ext cx="1024217" cy="3520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1" name="그림 60">
            <a:extLst>
              <a:ext uri="{FF2B5EF4-FFF2-40B4-BE49-F238E27FC236}">
                <a16:creationId xmlns:a16="http://schemas.microsoft.com/office/drawing/2014/main" id="{7FFE854F-E53D-469B-82CE-04E55CCD29F5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44060" y="2668638"/>
            <a:ext cx="1033361" cy="3429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2" name="그림 61">
            <a:extLst>
              <a:ext uri="{FF2B5EF4-FFF2-40B4-BE49-F238E27FC236}">
                <a16:creationId xmlns:a16="http://schemas.microsoft.com/office/drawing/2014/main" id="{FA82ECC6-B901-4164-9435-48090DD54E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44059" y="2273128"/>
            <a:ext cx="1033361" cy="3383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3" name="그림 62">
            <a:extLst>
              <a:ext uri="{FF2B5EF4-FFF2-40B4-BE49-F238E27FC236}">
                <a16:creationId xmlns:a16="http://schemas.microsoft.com/office/drawing/2014/main" id="{CF971275-4542-4EA0-BC43-686BCF7D199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935464" y="1870629"/>
            <a:ext cx="1033361" cy="34293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4" name="직선 연결선 63">
            <a:extLst>
              <a:ext uri="{FF2B5EF4-FFF2-40B4-BE49-F238E27FC236}">
                <a16:creationId xmlns:a16="http://schemas.microsoft.com/office/drawing/2014/main" id="{6825ECB1-8EFD-4282-AC27-B97CF191EE86}"/>
              </a:ext>
            </a:extLst>
          </p:cNvPr>
          <p:cNvCxnSpPr>
            <a:cxnSpLocks/>
          </p:cNvCxnSpPr>
          <p:nvPr/>
        </p:nvCxnSpPr>
        <p:spPr>
          <a:xfrm>
            <a:off x="5207488" y="2450320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 Box 4">
            <a:extLst>
              <a:ext uri="{FF2B5EF4-FFF2-40B4-BE49-F238E27FC236}">
                <a16:creationId xmlns:a16="http://schemas.microsoft.com/office/drawing/2014/main" id="{D18A7FFA-2173-4E23-9D14-BCA63F322D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9989" y="2344336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17 kDa</a:t>
            </a:r>
          </a:p>
        </p:txBody>
      </p:sp>
      <p:cxnSp>
        <p:nvCxnSpPr>
          <p:cNvPr id="66" name="직선 연결선 65">
            <a:extLst>
              <a:ext uri="{FF2B5EF4-FFF2-40B4-BE49-F238E27FC236}">
                <a16:creationId xmlns:a16="http://schemas.microsoft.com/office/drawing/2014/main" id="{F2FDA3B0-2EC1-4B27-8D54-1D610A86DACA}"/>
              </a:ext>
            </a:extLst>
          </p:cNvPr>
          <p:cNvCxnSpPr>
            <a:cxnSpLocks/>
          </p:cNvCxnSpPr>
          <p:nvPr/>
        </p:nvCxnSpPr>
        <p:spPr>
          <a:xfrm>
            <a:off x="5205788" y="2039895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Box 4">
            <a:extLst>
              <a:ext uri="{FF2B5EF4-FFF2-40B4-BE49-F238E27FC236}">
                <a16:creationId xmlns:a16="http://schemas.microsoft.com/office/drawing/2014/main" id="{1BAD28BE-180E-46B2-961F-8426ED1176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8289" y="1933911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32 kDa</a:t>
            </a:r>
          </a:p>
        </p:txBody>
      </p:sp>
      <p:cxnSp>
        <p:nvCxnSpPr>
          <p:cNvPr id="68" name="직선 연결선 67">
            <a:extLst>
              <a:ext uri="{FF2B5EF4-FFF2-40B4-BE49-F238E27FC236}">
                <a16:creationId xmlns:a16="http://schemas.microsoft.com/office/drawing/2014/main" id="{7BDDD792-FBF0-485B-AC01-58816D503757}"/>
              </a:ext>
            </a:extLst>
          </p:cNvPr>
          <p:cNvCxnSpPr>
            <a:cxnSpLocks/>
          </p:cNvCxnSpPr>
          <p:nvPr/>
        </p:nvCxnSpPr>
        <p:spPr>
          <a:xfrm>
            <a:off x="5198700" y="3212335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 Box 4">
            <a:extLst>
              <a:ext uri="{FF2B5EF4-FFF2-40B4-BE49-F238E27FC236}">
                <a16:creationId xmlns:a16="http://schemas.microsoft.com/office/drawing/2014/main" id="{B348C4A3-F885-452B-B551-946EB6B31C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31202" y="3106351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42 kDa</a:t>
            </a:r>
          </a:p>
        </p:txBody>
      </p:sp>
      <p:cxnSp>
        <p:nvCxnSpPr>
          <p:cNvPr id="70" name="직선 연결선 69">
            <a:extLst>
              <a:ext uri="{FF2B5EF4-FFF2-40B4-BE49-F238E27FC236}">
                <a16:creationId xmlns:a16="http://schemas.microsoft.com/office/drawing/2014/main" id="{1F57244E-AA91-4763-80B5-ECC193F64E8C}"/>
              </a:ext>
            </a:extLst>
          </p:cNvPr>
          <p:cNvCxnSpPr>
            <a:cxnSpLocks/>
          </p:cNvCxnSpPr>
          <p:nvPr/>
        </p:nvCxnSpPr>
        <p:spPr>
          <a:xfrm>
            <a:off x="5197000" y="2829902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 Box 4">
            <a:extLst>
              <a:ext uri="{FF2B5EF4-FFF2-40B4-BE49-F238E27FC236}">
                <a16:creationId xmlns:a16="http://schemas.microsoft.com/office/drawing/2014/main" id="{40412C51-E54C-4BBD-BEBC-25F65BF8D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29501" y="2723918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26 kDa</a:t>
            </a:r>
          </a:p>
        </p:txBody>
      </p:sp>
      <p:cxnSp>
        <p:nvCxnSpPr>
          <p:cNvPr id="72" name="직선 연결선 71">
            <a:extLst>
              <a:ext uri="{FF2B5EF4-FFF2-40B4-BE49-F238E27FC236}">
                <a16:creationId xmlns:a16="http://schemas.microsoft.com/office/drawing/2014/main" id="{67C5AF6F-6F14-4B85-8583-614B0B485EEB}"/>
              </a:ext>
            </a:extLst>
          </p:cNvPr>
          <p:cNvCxnSpPr>
            <a:cxnSpLocks/>
          </p:cNvCxnSpPr>
          <p:nvPr/>
        </p:nvCxnSpPr>
        <p:spPr>
          <a:xfrm>
            <a:off x="7984573" y="2458617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 Box 4">
            <a:extLst>
              <a:ext uri="{FF2B5EF4-FFF2-40B4-BE49-F238E27FC236}">
                <a16:creationId xmlns:a16="http://schemas.microsoft.com/office/drawing/2014/main" id="{AB800BE1-3A77-49F8-A752-9F5ED6EF0D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7074" y="2352633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17 kDa</a:t>
            </a:r>
          </a:p>
        </p:txBody>
      </p:sp>
      <p:cxnSp>
        <p:nvCxnSpPr>
          <p:cNvPr id="74" name="직선 연결선 73">
            <a:extLst>
              <a:ext uri="{FF2B5EF4-FFF2-40B4-BE49-F238E27FC236}">
                <a16:creationId xmlns:a16="http://schemas.microsoft.com/office/drawing/2014/main" id="{09009B74-CD76-4612-8C44-7003AACCDA4C}"/>
              </a:ext>
            </a:extLst>
          </p:cNvPr>
          <p:cNvCxnSpPr>
            <a:cxnSpLocks/>
          </p:cNvCxnSpPr>
          <p:nvPr/>
        </p:nvCxnSpPr>
        <p:spPr>
          <a:xfrm>
            <a:off x="7982873" y="2048191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 Box 4">
            <a:extLst>
              <a:ext uri="{FF2B5EF4-FFF2-40B4-BE49-F238E27FC236}">
                <a16:creationId xmlns:a16="http://schemas.microsoft.com/office/drawing/2014/main" id="{C32289D9-3E87-464D-83D0-16EE4D5041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15374" y="1942207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32 kDa</a:t>
            </a:r>
          </a:p>
        </p:txBody>
      </p:sp>
      <p:cxnSp>
        <p:nvCxnSpPr>
          <p:cNvPr id="76" name="직선 연결선 75">
            <a:extLst>
              <a:ext uri="{FF2B5EF4-FFF2-40B4-BE49-F238E27FC236}">
                <a16:creationId xmlns:a16="http://schemas.microsoft.com/office/drawing/2014/main" id="{D63BFD86-B0D2-481F-9B39-75E511D9EFEA}"/>
              </a:ext>
            </a:extLst>
          </p:cNvPr>
          <p:cNvCxnSpPr>
            <a:cxnSpLocks/>
          </p:cNvCxnSpPr>
          <p:nvPr/>
        </p:nvCxnSpPr>
        <p:spPr>
          <a:xfrm>
            <a:off x="7975785" y="3248624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 Box 4">
            <a:extLst>
              <a:ext uri="{FF2B5EF4-FFF2-40B4-BE49-F238E27FC236}">
                <a16:creationId xmlns:a16="http://schemas.microsoft.com/office/drawing/2014/main" id="{8426E119-56F5-4EB4-9981-F240387F2E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8287" y="3142640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42 kDa</a:t>
            </a:r>
          </a:p>
        </p:txBody>
      </p:sp>
      <p:cxnSp>
        <p:nvCxnSpPr>
          <p:cNvPr id="78" name="직선 연결선 77">
            <a:extLst>
              <a:ext uri="{FF2B5EF4-FFF2-40B4-BE49-F238E27FC236}">
                <a16:creationId xmlns:a16="http://schemas.microsoft.com/office/drawing/2014/main" id="{1600E393-407B-4A1D-A970-CE031F47F42B}"/>
              </a:ext>
            </a:extLst>
          </p:cNvPr>
          <p:cNvCxnSpPr>
            <a:cxnSpLocks/>
          </p:cNvCxnSpPr>
          <p:nvPr/>
        </p:nvCxnSpPr>
        <p:spPr>
          <a:xfrm>
            <a:off x="7974085" y="2838199"/>
            <a:ext cx="5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 Box 4">
            <a:extLst>
              <a:ext uri="{FF2B5EF4-FFF2-40B4-BE49-F238E27FC236}">
                <a16:creationId xmlns:a16="http://schemas.microsoft.com/office/drawing/2014/main" id="{E7856ED3-2EBB-4998-B05F-A06823F9E0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6586" y="2732215"/>
            <a:ext cx="702602" cy="2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sz="1011" b="1" dirty="0">
                <a:latin typeface="Arial" pitchFamily="34" charset="0"/>
                <a:cs typeface="Arial" pitchFamily="34" charset="0"/>
              </a:rPr>
              <a:t>26 kDa</a:t>
            </a:r>
          </a:p>
        </p:txBody>
      </p:sp>
      <p:sp>
        <p:nvSpPr>
          <p:cNvPr id="80" name="TextBox 18">
            <a:extLst>
              <a:ext uri="{FF2B5EF4-FFF2-40B4-BE49-F238E27FC236}">
                <a16:creationId xmlns:a16="http://schemas.microsoft.com/office/drawing/2014/main" id="{FB44C01E-FDCA-43F2-A415-79C32A428C43}"/>
              </a:ext>
            </a:extLst>
          </p:cNvPr>
          <p:cNvSpPr txBox="1"/>
          <p:nvPr/>
        </p:nvSpPr>
        <p:spPr>
          <a:xfrm>
            <a:off x="6137344" y="528004"/>
            <a:ext cx="200131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c</a:t>
            </a:r>
            <a:endParaRPr dirty="0"/>
          </a:p>
        </p:txBody>
      </p:sp>
      <p:sp>
        <p:nvSpPr>
          <p:cNvPr id="81" name="직사각형 80">
            <a:extLst>
              <a:ext uri="{FF2B5EF4-FFF2-40B4-BE49-F238E27FC236}">
                <a16:creationId xmlns:a16="http://schemas.microsoft.com/office/drawing/2014/main" id="{55754FCC-8439-47D4-9349-64FC8ABDA5BB}"/>
              </a:ext>
            </a:extLst>
          </p:cNvPr>
          <p:cNvSpPr/>
          <p:nvPr/>
        </p:nvSpPr>
        <p:spPr>
          <a:xfrm>
            <a:off x="123099" y="5065430"/>
            <a:ext cx="8807116" cy="16694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S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a.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Foxo3a does not affect the PTGES1/2 expression in TNBC cells. Foxo3a expression was suppressed by siRNA and the expression of Foxo3a and PTGES1/2 were examined by western blot. Actin was used as a loading control. 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 and c.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PTGDS affects PTGES1/2 expression. Two TNBC cells were underwent siRNA-mediated knockdown (b) or plasmid-driven overexpression (c) for PTGDS. The expression of PTGDS and PTGES1/2 were accessed by western blot. Actin was used as a loading control.</a:t>
            </a:r>
          </a:p>
        </p:txBody>
      </p:sp>
    </p:spTree>
    <p:extLst>
      <p:ext uri="{BB962C8B-B14F-4D97-AF65-F5344CB8AC3E}">
        <p14:creationId xmlns:p14="http://schemas.microsoft.com/office/powerpoint/2010/main" val="411488055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래픽 6">
            <a:extLst>
              <a:ext uri="{FF2B5EF4-FFF2-40B4-BE49-F238E27FC236}">
                <a16:creationId xmlns:a16="http://schemas.microsoft.com/office/drawing/2014/main" id="{80F67EE9-7306-44FA-B1F1-28A385DA7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08747" y="1238575"/>
            <a:ext cx="4484635" cy="3169142"/>
          </a:xfrm>
          <a:prstGeom prst="rect">
            <a:avLst/>
          </a:prstGeom>
        </p:spPr>
      </p:pic>
      <p:pic>
        <p:nvPicPr>
          <p:cNvPr id="9" name="그래픽 8">
            <a:extLst>
              <a:ext uri="{FF2B5EF4-FFF2-40B4-BE49-F238E27FC236}">
                <a16:creationId xmlns:a16="http://schemas.microsoft.com/office/drawing/2014/main" id="{04E18472-532C-46B9-95CC-07A74469AF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5436" y="1238575"/>
            <a:ext cx="4484635" cy="3169142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5FEE48E1-4DFB-4D6A-9BF1-4DE098FE89EE}"/>
              </a:ext>
            </a:extLst>
          </p:cNvPr>
          <p:cNvSpPr/>
          <p:nvPr/>
        </p:nvSpPr>
        <p:spPr>
          <a:xfrm>
            <a:off x="1225466" y="646923"/>
            <a:ext cx="1967948" cy="8947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/>
              <a:t>MIR-155 vs COX-1 (PTGS1)</a:t>
            </a:r>
          </a:p>
          <a:p>
            <a:pPr algn="ctr">
              <a:lnSpc>
                <a:spcPct val="150000"/>
              </a:lnSpc>
            </a:pPr>
            <a:r>
              <a:rPr lang="en-US" altLang="ko-KR" sz="1200" dirty="0"/>
              <a:t>Spearman: 0.09 (p = 0.113)</a:t>
            </a:r>
          </a:p>
          <a:p>
            <a:pPr algn="ctr">
              <a:lnSpc>
                <a:spcPct val="150000"/>
              </a:lnSpc>
            </a:pPr>
            <a:r>
              <a:rPr lang="en-US" altLang="ko-KR" sz="1200" dirty="0"/>
              <a:t>Pearson: 0.06 (p = 0.314)</a:t>
            </a:r>
            <a:endParaRPr lang="ko-KR" altLang="en-US" sz="1200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94F174EC-CEA5-49AE-9E00-EC2213798912}"/>
              </a:ext>
            </a:extLst>
          </p:cNvPr>
          <p:cNvSpPr/>
          <p:nvPr/>
        </p:nvSpPr>
        <p:spPr>
          <a:xfrm>
            <a:off x="5295567" y="611038"/>
            <a:ext cx="1967949" cy="8947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ko-KR" sz="1200" dirty="0"/>
              <a:t>MIR-155 vs COX-2 (PTGS2)</a:t>
            </a:r>
          </a:p>
          <a:p>
            <a:pPr algn="ctr">
              <a:lnSpc>
                <a:spcPct val="150000"/>
              </a:lnSpc>
            </a:pPr>
            <a:r>
              <a:rPr lang="en-US" altLang="ko-KR" sz="1200" dirty="0"/>
              <a:t>Spearman: 0.15 (p = 0.0105)</a:t>
            </a:r>
          </a:p>
          <a:p>
            <a:pPr algn="ctr">
              <a:lnSpc>
                <a:spcPct val="150000"/>
              </a:lnSpc>
            </a:pPr>
            <a:r>
              <a:rPr lang="en-US" altLang="ko-KR" sz="1200" dirty="0"/>
              <a:t>Pearson: 0.13 (p = 0.0237)</a:t>
            </a:r>
            <a:endParaRPr lang="ko-KR" altLang="en-US" sz="1200" dirty="0"/>
          </a:p>
        </p:txBody>
      </p:sp>
      <p:sp>
        <p:nvSpPr>
          <p:cNvPr id="16" name="직사각형 15">
            <a:extLst>
              <a:ext uri="{FF2B5EF4-FFF2-40B4-BE49-F238E27FC236}">
                <a16:creationId xmlns:a16="http://schemas.microsoft.com/office/drawing/2014/main" id="{4B86BDD7-CCED-4515-8D99-96E85DFB5616}"/>
              </a:ext>
            </a:extLst>
          </p:cNvPr>
          <p:cNvSpPr/>
          <p:nvPr/>
        </p:nvSpPr>
        <p:spPr>
          <a:xfrm>
            <a:off x="3408100" y="1598476"/>
            <a:ext cx="1280160" cy="219709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36CBCEAC-672F-4FB2-B7BB-191418A8DBC7}"/>
              </a:ext>
            </a:extLst>
          </p:cNvPr>
          <p:cNvSpPr/>
          <p:nvPr/>
        </p:nvSpPr>
        <p:spPr>
          <a:xfrm>
            <a:off x="7863840" y="1475550"/>
            <a:ext cx="1280160" cy="219709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ko-KR" alt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D3CCDBA-C3C8-4114-B9B3-AB857212183E}"/>
              </a:ext>
            </a:extLst>
          </p:cNvPr>
          <p:cNvSpPr txBox="1"/>
          <p:nvPr/>
        </p:nvSpPr>
        <p:spPr>
          <a:xfrm>
            <a:off x="445034" y="499576"/>
            <a:ext cx="199733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a</a:t>
            </a:r>
            <a:endParaRPr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5BAC941-01D7-4190-B759-E910A8660527}"/>
              </a:ext>
            </a:extLst>
          </p:cNvPr>
          <p:cNvSpPr txBox="1"/>
          <p:nvPr/>
        </p:nvSpPr>
        <p:spPr>
          <a:xfrm>
            <a:off x="4572000" y="524536"/>
            <a:ext cx="200131" cy="3231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dirty="0"/>
              <a:t>b</a:t>
            </a:r>
            <a:endParaRPr dirty="0"/>
          </a:p>
        </p:txBody>
      </p:sp>
      <p:sp>
        <p:nvSpPr>
          <p:cNvPr id="20" name="직사각형 19">
            <a:extLst>
              <a:ext uri="{FF2B5EF4-FFF2-40B4-BE49-F238E27FC236}">
                <a16:creationId xmlns:a16="http://schemas.microsoft.com/office/drawing/2014/main" id="{47646CD0-BD09-41EA-A4CC-29AE1FD87325}"/>
              </a:ext>
            </a:extLst>
          </p:cNvPr>
          <p:cNvSpPr/>
          <p:nvPr/>
        </p:nvSpPr>
        <p:spPr>
          <a:xfrm>
            <a:off x="117824" y="4909524"/>
            <a:ext cx="8975558" cy="700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S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correlation analysis among miR-155, COX-1(PTGS1, S6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COX-2(PTGS2, S6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mRNA/ miRNA expression data (n=300, from TCGA) of breast tumor were analyzed in 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cBioportal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https://www.cbioportal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.org/).</a:t>
            </a:r>
          </a:p>
        </p:txBody>
      </p:sp>
      <p:sp>
        <p:nvSpPr>
          <p:cNvPr id="21" name="직사각형 19">
            <a:extLst>
              <a:ext uri="{FF2B5EF4-FFF2-40B4-BE49-F238E27FC236}">
                <a16:creationId xmlns:a16="http://schemas.microsoft.com/office/drawing/2014/main" id="{D95B7B4B-B9A2-4A28-B590-D1A0DC4B4DD7}"/>
              </a:ext>
            </a:extLst>
          </p:cNvPr>
          <p:cNvSpPr txBox="1"/>
          <p:nvPr/>
        </p:nvSpPr>
        <p:spPr>
          <a:xfrm>
            <a:off x="43556" y="32529"/>
            <a:ext cx="2329254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sz="16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altLang="ko-KR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S7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3262189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그래픽 22">
            <a:extLst>
              <a:ext uri="{FF2B5EF4-FFF2-40B4-BE49-F238E27FC236}">
                <a16:creationId xmlns:a16="http://schemas.microsoft.com/office/drawing/2014/main" id="{D30B6F10-50A0-4E0A-862B-AE600804ED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71191" y="498702"/>
            <a:ext cx="3539196" cy="2778924"/>
          </a:xfrm>
          <a:prstGeom prst="rect">
            <a:avLst/>
          </a:prstGeom>
        </p:spPr>
      </p:pic>
      <p:graphicFrame>
        <p:nvGraphicFramePr>
          <p:cNvPr id="4" name="표 3">
            <a:extLst>
              <a:ext uri="{FF2B5EF4-FFF2-40B4-BE49-F238E27FC236}">
                <a16:creationId xmlns:a16="http://schemas.microsoft.com/office/drawing/2014/main" id="{A48F7E77-6A29-47C2-8EA0-9FBF254053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3799773"/>
              </p:ext>
            </p:extLst>
          </p:nvPr>
        </p:nvGraphicFramePr>
        <p:xfrm>
          <a:off x="3161702" y="748292"/>
          <a:ext cx="4764446" cy="1939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81469">
                  <a:extLst>
                    <a:ext uri="{9D8B030D-6E8A-4147-A177-3AD203B41FA5}">
                      <a16:colId xmlns:a16="http://schemas.microsoft.com/office/drawing/2014/main" val="738873270"/>
                    </a:ext>
                  </a:extLst>
                </a:gridCol>
                <a:gridCol w="898901">
                  <a:extLst>
                    <a:ext uri="{9D8B030D-6E8A-4147-A177-3AD203B41FA5}">
                      <a16:colId xmlns:a16="http://schemas.microsoft.com/office/drawing/2014/main" val="2705168012"/>
                    </a:ext>
                  </a:extLst>
                </a:gridCol>
                <a:gridCol w="826518">
                  <a:extLst>
                    <a:ext uri="{9D8B030D-6E8A-4147-A177-3AD203B41FA5}">
                      <a16:colId xmlns:a16="http://schemas.microsoft.com/office/drawing/2014/main" val="2407805172"/>
                    </a:ext>
                  </a:extLst>
                </a:gridCol>
                <a:gridCol w="959835">
                  <a:extLst>
                    <a:ext uri="{9D8B030D-6E8A-4147-A177-3AD203B41FA5}">
                      <a16:colId xmlns:a16="http://schemas.microsoft.com/office/drawing/2014/main" val="1435824969"/>
                    </a:ext>
                  </a:extLst>
                </a:gridCol>
                <a:gridCol w="997723">
                  <a:extLst>
                    <a:ext uri="{9D8B030D-6E8A-4147-A177-3AD203B41FA5}">
                      <a16:colId xmlns:a16="http://schemas.microsoft.com/office/drawing/2014/main" val="2362938436"/>
                    </a:ext>
                  </a:extLst>
                </a:gridCol>
              </a:tblGrid>
              <a:tr h="3065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Correlated Gene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Cytoband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Spearman's Correlation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p-Value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u="none" strike="noStrike" dirty="0">
                          <a:effectLst/>
                        </a:rPr>
                        <a:t>q-Value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80073922"/>
                  </a:ext>
                </a:extLst>
              </a:tr>
              <a:tr h="1438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DUSP1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5q35.1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4.0292E-147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7.3613E-143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56454895"/>
                  </a:ext>
                </a:extLst>
              </a:tr>
              <a:tr h="1438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FOS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14q24.3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0.54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6.7306E-143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6.1484E-139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03545433"/>
                  </a:ext>
                </a:extLst>
              </a:tr>
              <a:tr h="1438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ZFP36L1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14q24.1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0.53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1.1761E-137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7.1625E-134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3531594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MORF4L1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15q25.1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0.51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6.1244E-129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2.7973E-125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0117474"/>
                  </a:ext>
                </a:extLst>
              </a:tr>
              <a:tr h="1438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CTSO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4q32.1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1.356E-122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4.9547E-119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59365412"/>
                  </a:ext>
                </a:extLst>
              </a:tr>
              <a:tr h="1438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ZFP36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19q13.2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2.5617E-122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7.8002E-119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53569601"/>
                  </a:ext>
                </a:extLst>
              </a:tr>
              <a:tr h="1438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YAP1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11q22.1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1.0812E-121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2.822E-118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526931492"/>
                  </a:ext>
                </a:extLst>
              </a:tr>
              <a:tr h="14384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EGR1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5q31.2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>
                          <a:effectLst/>
                        </a:rPr>
                        <a:t>0.50</a:t>
                      </a:r>
                      <a:endParaRPr lang="en-US" altLang="ko-KR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7.6142E-120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1.7389E-116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64781460"/>
                  </a:ext>
                </a:extLst>
              </a:tr>
              <a:tr h="15038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NFE2L2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2q31.2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1100" u="none" strike="noStrike" dirty="0">
                          <a:effectLst/>
                        </a:rPr>
                        <a:t>0.50</a:t>
                      </a:r>
                      <a:endParaRPr lang="en-US" altLang="ko-KR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5.2213E-119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 dirty="0">
                          <a:effectLst/>
                        </a:rPr>
                        <a:t>1.0599E-115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65288613"/>
                  </a:ext>
                </a:extLst>
              </a:tr>
            </a:tbl>
          </a:graphicData>
        </a:graphic>
      </p:graphicFrame>
      <p:sp>
        <p:nvSpPr>
          <p:cNvPr id="5" name="직사각형 4">
            <a:extLst>
              <a:ext uri="{FF2B5EF4-FFF2-40B4-BE49-F238E27FC236}">
                <a16:creationId xmlns:a16="http://schemas.microsoft.com/office/drawing/2014/main" id="{49576F64-58E7-48E1-81B6-D5B0E08D5841}"/>
              </a:ext>
            </a:extLst>
          </p:cNvPr>
          <p:cNvSpPr/>
          <p:nvPr/>
        </p:nvSpPr>
        <p:spPr>
          <a:xfrm>
            <a:off x="0" y="32049"/>
            <a:ext cx="233808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altLang="ko-KR" sz="1600" b="1" dirty="0">
                <a:latin typeface="Times New Roman" panose="020206030504050203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Figure S8</a:t>
            </a:r>
            <a:endParaRPr lang="en-US" sz="1600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09FFA827-7CF7-4945-9E4A-1C1A5A04F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138" y="3645294"/>
            <a:ext cx="6966111" cy="1769172"/>
          </a:xfrm>
          <a:prstGeom prst="rect">
            <a:avLst/>
          </a:prstGeom>
        </p:spPr>
      </p:pic>
      <p:sp>
        <p:nvSpPr>
          <p:cNvPr id="9" name="TextBox 1">
            <a:extLst>
              <a:ext uri="{FF2B5EF4-FFF2-40B4-BE49-F238E27FC236}">
                <a16:creationId xmlns:a16="http://schemas.microsoft.com/office/drawing/2014/main" id="{F5F0FBD0-0F1E-492C-8149-5EB81548C96D}"/>
              </a:ext>
            </a:extLst>
          </p:cNvPr>
          <p:cNvSpPr txBox="1"/>
          <p:nvPr/>
        </p:nvSpPr>
        <p:spPr>
          <a:xfrm>
            <a:off x="245761" y="398774"/>
            <a:ext cx="20614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600" dirty="0"/>
              <a:t>a</a:t>
            </a:r>
            <a:endParaRPr sz="1600" dirty="0"/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36C610BD-D59D-4DE6-A271-D12D0F16EB1A}"/>
              </a:ext>
            </a:extLst>
          </p:cNvPr>
          <p:cNvSpPr txBox="1"/>
          <p:nvPr/>
        </p:nvSpPr>
        <p:spPr>
          <a:xfrm>
            <a:off x="262509" y="3318716"/>
            <a:ext cx="217365" cy="338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5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1600" dirty="0"/>
              <a:t>b</a:t>
            </a:r>
            <a:endParaRPr sz="1600" dirty="0"/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7C1E41DF-9B76-44B9-8561-8B8AF0E0EE8F}"/>
              </a:ext>
            </a:extLst>
          </p:cNvPr>
          <p:cNvSpPr/>
          <p:nvPr/>
        </p:nvSpPr>
        <p:spPr>
          <a:xfrm>
            <a:off x="209423" y="5455556"/>
            <a:ext cx="8725154" cy="13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ko-KR" sz="1400" b="1" dirty="0">
                <a:latin typeface="Times New Roman" panose="02020603050405020304" pitchFamily="18" charset="0"/>
                <a:ea typeface="Cambria" panose="02040503050406030204" pitchFamily="18" charset="0"/>
                <a:cs typeface="Times New Roman" panose="02020603050405020304" pitchFamily="18" charset="0"/>
              </a:rPr>
              <a:t>Figure S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a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Expression correlation analysis of KLF4 from the 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cBioPortal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ko-KR" sz="1400" u="sng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https://www.cbioportal.org/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Data were obtained from the analysis of 2509 human breast cancer expression data (METABRIC). Graph on the left shows the correlation between KLF4 and 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Fos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The top 10 genes correlated with 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Fos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expression are listed on the right panel. </a:t>
            </a:r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Diagram showing miRNA bindings on KLF4 UTR as predicted by the </a:t>
            </a:r>
            <a:r>
              <a:rPr lang="en-US" altLang="ko-KR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TargetScanHuman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v7.1</a:t>
            </a:r>
            <a:endParaRPr lang="ko-KR" altLang="ko-K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20148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테마">
  <a:themeElements>
    <a:clrScheme name="Office 테마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테마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2400000" rotWithShape="0">
              <a:srgbClr val="000000">
                <a:alpha val="78431"/>
              </a:srgbClr>
            </a:outerShdw>
          </a:effectLst>
        </a:effectStyle>
        <a:effectStyle>
          <a:effectLst>
            <a:outerShdw blurRad="63500" dist="50800" dir="2400000" rotWithShape="0">
              <a:srgbClr val="000000">
                <a:alpha val="78431"/>
              </a:srgbClr>
            </a:outerShdw>
          </a:effectLst>
        </a:effectStyle>
        <a:effectStyle>
          <a:effectLst>
            <a:outerShdw blurRad="76200" dist="38100" dir="2400000" rotWithShape="0">
              <a:srgbClr val="000000">
                <a:alpha val="70588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2225" cap="flat">
          <a:solidFill>
            <a:schemeClr val="accent1"/>
          </a:solidFill>
          <a:prstDash val="solid"/>
          <a:round/>
        </a:ln>
        <a:effectLst>
          <a:outerShdw blurRad="63500" dist="50800" dir="2400000" rotWithShape="0">
            <a:srgbClr val="000000">
              <a:alpha val="78431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2225" cap="flat">
          <a:solidFill>
            <a:schemeClr val="accent1"/>
          </a:solidFill>
          <a:prstDash val="solid"/>
          <a:round/>
        </a:ln>
        <a:effectLst>
          <a:outerShdw blurRad="76200" dist="38100" dir="2400000" rotWithShape="0">
            <a:srgbClr val="000000">
              <a:alpha val="70588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 테마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테마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2400000" rotWithShape="0">
              <a:srgbClr val="000000">
                <a:alpha val="78431"/>
              </a:srgbClr>
            </a:outerShdw>
          </a:effectLst>
        </a:effectStyle>
        <a:effectStyle>
          <a:effectLst>
            <a:outerShdw blurRad="63500" dist="50800" dir="2400000" rotWithShape="0">
              <a:srgbClr val="000000">
                <a:alpha val="78431"/>
              </a:srgbClr>
            </a:outerShdw>
          </a:effectLst>
        </a:effectStyle>
        <a:effectStyle>
          <a:effectLst>
            <a:outerShdw blurRad="76200" dist="38100" dir="2400000" rotWithShape="0">
              <a:srgbClr val="000000">
                <a:alpha val="70588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2225" cap="flat">
          <a:solidFill>
            <a:schemeClr val="accent1"/>
          </a:solidFill>
          <a:prstDash val="solid"/>
          <a:round/>
        </a:ln>
        <a:effectLst>
          <a:outerShdw blurRad="63500" dist="50800" dir="2400000" rotWithShape="0">
            <a:srgbClr val="000000">
              <a:alpha val="78431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2225" cap="flat">
          <a:solidFill>
            <a:schemeClr val="accent1"/>
          </a:solidFill>
          <a:prstDash val="solid"/>
          <a:round/>
        </a:ln>
        <a:effectLst>
          <a:outerShdw blurRad="76200" dist="38100" dir="2400000" rotWithShape="0">
            <a:srgbClr val="000000">
              <a:alpha val="70588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9627</TotalTime>
  <Words>3025</Words>
  <Application>Microsoft Office PowerPoint</Application>
  <PresentationFormat>화면 슬라이드 쇼(4:3)</PresentationFormat>
  <Paragraphs>1744</Paragraphs>
  <Slides>18</Slides>
  <Notes>2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18</vt:i4>
      </vt:variant>
    </vt:vector>
  </HeadingPairs>
  <TitlesOfParts>
    <vt:vector size="25" baseType="lpstr">
      <vt:lpstr>맑은 고딕</vt:lpstr>
      <vt:lpstr>Arial</vt:lpstr>
      <vt:lpstr>Calibri</vt:lpstr>
      <vt:lpstr>Helvetica</vt:lpstr>
      <vt:lpstr>Symbol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suhwan Chang</dc:creator>
  <cp:lastModifiedBy>장수환</cp:lastModifiedBy>
  <cp:revision>47</cp:revision>
  <dcterms:modified xsi:type="dcterms:W3CDTF">2020-12-23T08:38:49Z</dcterms:modified>
</cp:coreProperties>
</file>