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F9653-81A0-4E47-8E58-5D8C32418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37D09-E04E-4253-B237-6D3228BA14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EEA20-F36D-4612-8172-E3AA546A2B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C0305-8F08-489C-87B9-4B8C6EC11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676CAC-63A0-428D-9E22-5D9E51959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47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6DD822-3505-47C1-B36D-602751859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A66144-9DE3-49CF-8CA3-EA1D9F028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24950-C490-4328-89B7-D702AA6BF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CF471-93D7-4FFB-9B03-434BF9F9B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F473E-09B0-42D0-B23F-4E68EB4D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8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43CFC9-F971-4948-99F5-E02BDD49C7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54C598-58D7-49A4-9E3F-3B46056E05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73742-8951-41A1-968F-A61757221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EAAA4-5764-44B3-A909-8CD39BD1C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52446-8AF5-4EAC-AF2D-5CD0C13BD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57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E4342-7A60-4628-90F9-DE640C0E5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CF0FF-0780-42FC-9ACE-3ED0AFEC7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E4F65-4DAB-4186-A0A4-DC2C909D8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9A680-E87F-4DB3-83B5-DE1CF8050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83E71-6A24-4405-A007-513F175B6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531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279B4-5C48-44C8-B12D-368FCB2B3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48382E-5E98-4364-85D8-36FB8964F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604822-3D3C-432B-BCED-6A5B61E2E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65BBA-BDBA-4F1F-92A3-63A929C531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B4D4A6-C6A5-431C-BB8B-D8E4C6832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684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06D94-1AB2-4E44-8F89-BEB7C1525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B0627-C192-40E1-888D-01A7005583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19044F-DCF5-4776-B1A4-776DDBF7AD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D77D3-8857-478B-9615-15CC14FE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0FA6FE-BA62-44BC-9B57-52613986C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827D03-C8DC-4D0E-BDB1-1761C048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85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3B82D-FC6D-4651-8C51-6AD992A58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BDB75E-C76E-422A-AEAE-603C9658E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F02DCE-3F15-4A27-9645-CEAD60798B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651DB9-71FD-41DC-95DD-A1CE83D45E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395A08-9E29-4010-9162-FC5D62B778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312B20-8837-4587-8635-CDCAAB043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9955CF-19EA-418B-9D5D-AFD03E83F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24948B-989A-4D8C-BCE4-A4EE33041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612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FA1F8-BC6C-4245-9300-792484F03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7CEDEE7-0019-43C8-95D0-09CDF0EE3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C30EFF-F841-46A7-B14C-6F39BE437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A19B9-DDD7-47A3-B4C4-ADD5F9342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46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FE180E-0228-4843-8CEC-5D888EB81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C9CB4F-E65F-4638-99F0-9D764FE93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C5AD54-41F5-4579-B995-9B958E533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38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5FF75-7495-40E7-810A-2D9D93A7D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B3D2D5-938B-4588-B154-49C658B793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0AEAA-0EF8-401C-8837-7DF088290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0D7CA8-4DC2-4105-A2D6-E5D664D8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249192-2E71-41C0-A47A-683A66D9D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C08842-156C-48D5-9AFA-0177BCD65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794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AE43C-9E5C-4320-A0EC-8860A2741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4881D7-C7A0-41CD-8128-5D8DA734E2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F12B44-0616-486B-A006-C05DFDE17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81C34-FAE1-4686-B79D-0503987C4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416E2F-A565-4875-BBDF-B84DABA63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B8E8A29-A92E-48E2-BBA7-9D87711EC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9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E1808B-C5BA-4F6F-B25E-C03B04FD7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FC2E2-1780-476D-81AD-4768208A5F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9AC666-65FB-423C-A809-10A8CC54F4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00084-DF49-456B-93A8-D6D0D3F68615}" type="datetimeFigureOut">
              <a:rPr lang="en-US" smtClean="0"/>
              <a:t>8/15/2020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5C5C61-C8CD-4C3F-ACF4-AACBDBD44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C481BD-C754-4362-815D-FD31E0C96B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FCB321-3101-4DCA-99BD-52BE544FD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9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DCE915-FA94-436B-8212-616F133F3782}"/>
              </a:ext>
            </a:extLst>
          </p:cNvPr>
          <p:cNvSpPr txBox="1"/>
          <p:nvPr/>
        </p:nvSpPr>
        <p:spPr>
          <a:xfrm>
            <a:off x="1254258" y="121311"/>
            <a:ext cx="7701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Supplemental Figure 1: </a:t>
            </a:r>
            <a:r>
              <a:rPr lang="en-US" dirty="0"/>
              <a:t>Left</a:t>
            </a:r>
            <a:r>
              <a:rPr lang="en-US" b="1" dirty="0"/>
              <a:t> </a:t>
            </a:r>
            <a:r>
              <a:rPr lang="en-US" dirty="0"/>
              <a:t>Ventricular End-Diastolic Volume Before and After Training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E20E390-CF3B-418A-BB72-D12CEC0B8FAC}"/>
              </a:ext>
            </a:extLst>
          </p:cNvPr>
          <p:cNvGrpSpPr/>
          <p:nvPr/>
        </p:nvGrpSpPr>
        <p:grpSpPr>
          <a:xfrm>
            <a:off x="3083529" y="432354"/>
            <a:ext cx="6024941" cy="5217129"/>
            <a:chOff x="3083529" y="457730"/>
            <a:chExt cx="6024941" cy="521712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3B61617-492D-4F3D-B84D-5A0995B29E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83529" y="457730"/>
              <a:ext cx="6024941" cy="521712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D83ACD1-E983-4632-BF89-494E38C8F2C6}"/>
                </a:ext>
              </a:extLst>
            </p:cNvPr>
            <p:cNvSpPr txBox="1"/>
            <p:nvPr/>
          </p:nvSpPr>
          <p:spPr>
            <a:xfrm>
              <a:off x="5822988" y="998475"/>
              <a:ext cx="1099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p=0.02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87C8F8A-9912-408D-88F3-842AFBBACE93}"/>
              </a:ext>
            </a:extLst>
          </p:cNvPr>
          <p:cNvSpPr txBox="1"/>
          <p:nvPr/>
        </p:nvSpPr>
        <p:spPr>
          <a:xfrm>
            <a:off x="1750263" y="5729024"/>
            <a:ext cx="9906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B6C508-765A-4BF2-A67B-DE3019D2EC61}"/>
              </a:ext>
            </a:extLst>
          </p:cNvPr>
          <p:cNvSpPr txBox="1"/>
          <p:nvPr/>
        </p:nvSpPr>
        <p:spPr>
          <a:xfrm>
            <a:off x="1750263" y="5649483"/>
            <a:ext cx="8756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1: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Left Ventricular End-Diastolic Volume (LVEDV) Before and After HIIT (n=7)– LVEDV was measured during device turn-down before and after training. HIIT resulted in a significant reduction in LVEDV: 168 (144, 216) ml to 159 (124, 212) ml.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5058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125705-9FB4-41D2-BE46-710493A23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901" y="545479"/>
            <a:ext cx="5408506" cy="43833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E4800B1-3CC0-481C-9737-0EEDC91424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595" y="567918"/>
            <a:ext cx="5566497" cy="434219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97FDF4-F4DD-418A-A639-32C14588E6AC}"/>
              </a:ext>
            </a:extLst>
          </p:cNvPr>
          <p:cNvSpPr txBox="1"/>
          <p:nvPr/>
        </p:nvSpPr>
        <p:spPr>
          <a:xfrm>
            <a:off x="7309324" y="5065135"/>
            <a:ext cx="376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 = - 0.72 (x) + 6.5 ; R</a:t>
            </a:r>
            <a:r>
              <a:rPr lang="en-US" baseline="30000" dirty="0"/>
              <a:t>2</a:t>
            </a:r>
            <a:r>
              <a:rPr lang="en-US" dirty="0"/>
              <a:t>=0.54, p=0.006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363075-8E4E-4B4A-8A5A-93C005A68B51}"/>
              </a:ext>
            </a:extLst>
          </p:cNvPr>
          <p:cNvSpPr txBox="1"/>
          <p:nvPr/>
        </p:nvSpPr>
        <p:spPr>
          <a:xfrm>
            <a:off x="1379748" y="5020642"/>
            <a:ext cx="37688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 = - 0.19 (x) + 2.5 ; R</a:t>
            </a:r>
            <a:r>
              <a:rPr lang="en-US" baseline="30000" dirty="0"/>
              <a:t>2</a:t>
            </a:r>
            <a:r>
              <a:rPr lang="en-US" dirty="0"/>
              <a:t>=0.32, p=0.05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1334F4-F910-4317-880E-7DEBF56F3601}"/>
              </a:ext>
            </a:extLst>
          </p:cNvPr>
          <p:cNvSpPr txBox="1"/>
          <p:nvPr/>
        </p:nvSpPr>
        <p:spPr>
          <a:xfrm>
            <a:off x="906360" y="5594500"/>
            <a:ext cx="10634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Supplemental Figure 2: </a:t>
            </a:r>
            <a:r>
              <a:rPr lang="en-US" sz="1600" dirty="0"/>
              <a:t>Association Between Improvement in Oxygen Consumption and Baseline Level of Fitness. Subject’s baseline submaximal and maximal oxygen uptake was strongly correlated with improvements in V̇O2 at VT (R</a:t>
            </a:r>
            <a:r>
              <a:rPr lang="en-US" sz="1600" baseline="30000" dirty="0"/>
              <a:t>2</a:t>
            </a:r>
            <a:r>
              <a:rPr lang="en-US" sz="1600" dirty="0"/>
              <a:t>=0.54, p=0.006) and modestly correlated with improvements in V̇O2peak (R</a:t>
            </a:r>
            <a:r>
              <a:rPr lang="en-US" sz="1600" baseline="30000" dirty="0"/>
              <a:t>2</a:t>
            </a:r>
            <a:r>
              <a:rPr lang="en-US" sz="1600" dirty="0"/>
              <a:t>=0.32, p=0.05) respectively </a:t>
            </a:r>
          </a:p>
        </p:txBody>
      </p:sp>
    </p:spTree>
    <p:extLst>
      <p:ext uri="{BB962C8B-B14F-4D97-AF65-F5344CB8AC3E}">
        <p14:creationId xmlns:p14="http://schemas.microsoft.com/office/powerpoint/2010/main" val="4076034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566DE3A-DF43-4305-B211-3FFB414DF5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218486"/>
              </p:ext>
            </p:extLst>
          </p:nvPr>
        </p:nvGraphicFramePr>
        <p:xfrm>
          <a:off x="1054645" y="611470"/>
          <a:ext cx="9901325" cy="45438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10105">
                  <a:extLst>
                    <a:ext uri="{9D8B030D-6E8A-4147-A177-3AD203B41FA5}">
                      <a16:colId xmlns:a16="http://schemas.microsoft.com/office/drawing/2014/main" val="3690406366"/>
                    </a:ext>
                  </a:extLst>
                </a:gridCol>
                <a:gridCol w="1589013">
                  <a:extLst>
                    <a:ext uri="{9D8B030D-6E8A-4147-A177-3AD203B41FA5}">
                      <a16:colId xmlns:a16="http://schemas.microsoft.com/office/drawing/2014/main" val="2448645439"/>
                    </a:ext>
                  </a:extLst>
                </a:gridCol>
                <a:gridCol w="1668463">
                  <a:extLst>
                    <a:ext uri="{9D8B030D-6E8A-4147-A177-3AD203B41FA5}">
                      <a16:colId xmlns:a16="http://schemas.microsoft.com/office/drawing/2014/main" val="2973269824"/>
                    </a:ext>
                  </a:extLst>
                </a:gridCol>
                <a:gridCol w="794510">
                  <a:extLst>
                    <a:ext uri="{9D8B030D-6E8A-4147-A177-3AD203B41FA5}">
                      <a16:colId xmlns:a16="http://schemas.microsoft.com/office/drawing/2014/main" val="135182398"/>
                    </a:ext>
                  </a:extLst>
                </a:gridCol>
                <a:gridCol w="1271212">
                  <a:extLst>
                    <a:ext uri="{9D8B030D-6E8A-4147-A177-3AD203B41FA5}">
                      <a16:colId xmlns:a16="http://schemas.microsoft.com/office/drawing/2014/main" val="1064521065"/>
                    </a:ext>
                  </a:extLst>
                </a:gridCol>
                <a:gridCol w="1217359">
                  <a:extLst>
                    <a:ext uri="{9D8B030D-6E8A-4147-A177-3AD203B41FA5}">
                      <a16:colId xmlns:a16="http://schemas.microsoft.com/office/drawing/2014/main" val="402214511"/>
                    </a:ext>
                  </a:extLst>
                </a:gridCol>
                <a:gridCol w="1350663">
                  <a:extLst>
                    <a:ext uri="{9D8B030D-6E8A-4147-A177-3AD203B41FA5}">
                      <a16:colId xmlns:a16="http://schemas.microsoft.com/office/drawing/2014/main" val="1845493841"/>
                    </a:ext>
                  </a:extLst>
                </a:gridCol>
              </a:tblGrid>
              <a:tr h="75052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Variable (n=12)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Test 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Test 2 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 Value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Absolute change in median from Test 1 to Test 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Tests for which T1&gt;T2 (%)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Tests for which T2&gt; T1 (%)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209211366"/>
                  </a:ext>
                </a:extLst>
              </a:tr>
              <a:tr h="2976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V̇O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peak (ml·kg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·min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11.1 (9.6, 14.6)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12.0 (9.1, 14.5)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0.733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0.9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1160859898"/>
                  </a:ext>
                </a:extLst>
              </a:tr>
              <a:tr h="3983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Exercise Time (seconds)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489 (400, 528)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540 (464, 569.5)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0.052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36.3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16.7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83.3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1330104036"/>
                  </a:ext>
                </a:extLst>
              </a:tr>
              <a:tr h="2976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VE/VCO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at peak exercise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38.0 (33.5, 42.5)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38.5 (33.5, 42.0)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0.938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420437015"/>
                  </a:ext>
                </a:extLst>
              </a:tr>
              <a:tr h="3983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VO</a:t>
                      </a:r>
                      <a:r>
                        <a:rPr lang="en-US" sz="1400" baseline="-25000">
                          <a:effectLst/>
                        </a:rPr>
                        <a:t>2</a:t>
                      </a:r>
                      <a:r>
                        <a:rPr lang="en-US" sz="1400">
                          <a:effectLst/>
                        </a:rPr>
                        <a:t> at VT (ml·kg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·min</a:t>
                      </a:r>
                      <a:r>
                        <a:rPr lang="en-US" sz="1400" baseline="30000">
                          <a:effectLst/>
                        </a:rPr>
                        <a:t>-1</a:t>
                      </a:r>
                      <a:r>
                        <a:rPr lang="en-US" sz="1400">
                          <a:effectLst/>
                        </a:rPr>
                        <a:t>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7.4 (6.5, 10.5)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6.6 (6.4, 8.7)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66.7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3504885543"/>
                  </a:ext>
                </a:extLst>
              </a:tr>
              <a:tr h="3983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V̇O2 at VT/ V̇O2peak (%)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70 (62, 78)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64 (53, 77)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0.29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58.3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41.6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1883360195"/>
                  </a:ext>
                </a:extLst>
              </a:tr>
              <a:tr h="4990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 Work Rate at peak exercise (Watts)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90.5 (72.0, 101.5)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99.0 (68.5, 110.5)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0.380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3.2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41.7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58.3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317165324"/>
                  </a:ext>
                </a:extLst>
              </a:tr>
              <a:tr h="4990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Heart Rate at peak exercise (bpm)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130.0 (99.0, 140.0)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129.0 (103.5, 138.5)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0.970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33.3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66.7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4128890225"/>
                  </a:ext>
                </a:extLst>
              </a:tr>
              <a:tr h="2976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RER at peak exercise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1.22 (1.18, 1.28)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1.28 (1.18, 1.33)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0.123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66.7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1818959096"/>
                  </a:ext>
                </a:extLst>
              </a:tr>
              <a:tr h="29765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RPE at peak exercise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15.5 (15.0, 17.0)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17.0 (15.0, 18.0)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0.297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25.0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41.7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4279203019"/>
                  </a:ext>
                </a:extLst>
              </a:tr>
              <a:tr h="39836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Work Rate at VT (Watts) </a:t>
                      </a:r>
                      <a:endParaRPr lang="en-US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25.5 (5.5, 60.0)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33.0 (9.5, 52.5)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1.000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58.3</a:t>
                      </a:r>
                      <a:endParaRPr lang="en-US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33.3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0" marB="0"/>
                </a:tc>
                <a:extLst>
                  <a:ext uri="{0D108BD9-81ED-4DB2-BD59-A6C34878D82A}">
                    <a16:rowId xmlns:a16="http://schemas.microsoft.com/office/drawing/2014/main" val="414811205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230345B-5BF0-4426-AD51-367C39B17B96}"/>
              </a:ext>
            </a:extLst>
          </p:cNvPr>
          <p:cNvSpPr txBox="1"/>
          <p:nvPr/>
        </p:nvSpPr>
        <p:spPr>
          <a:xfrm>
            <a:off x="998547" y="5281577"/>
            <a:ext cx="99013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Reproducibility of CPX Parameters in Patients with LVAD. </a:t>
            </a:r>
            <a:r>
              <a:rPr lang="en-US" sz="1400" dirty="0"/>
              <a:t>Values are expressed Median (IQR: 25, 75). P values represent comparisons of values in T1 vs T2 using Wilcoxon rank-sum test. T1&gt;T2 and T2&gt;T1 indicate proportion of patients with higher median values for each variable during first and second test respectively. VE=minute ventilation, VT= ventilatory threshold, VO</a:t>
            </a:r>
            <a:r>
              <a:rPr lang="en-US" sz="1400" baseline="-25000" dirty="0"/>
              <a:t>2</a:t>
            </a:r>
            <a:r>
              <a:rPr lang="en-US" sz="1400" dirty="0"/>
              <a:t> = rate of oxygen consumption, RER= respiratory exchange ratio, RPE= rate of perceived exertion (Borg scale 6-20), VCO</a:t>
            </a:r>
            <a:r>
              <a:rPr lang="en-US" sz="1400" baseline="-25000" dirty="0"/>
              <a:t>2</a:t>
            </a:r>
            <a:r>
              <a:rPr lang="en-US" sz="1400" dirty="0"/>
              <a:t>= volume of exhaled carbon dioxide.</a:t>
            </a:r>
          </a:p>
          <a:p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E00B18-4511-4E97-93A7-0CD9BF4ED1F8}"/>
              </a:ext>
            </a:extLst>
          </p:cNvPr>
          <p:cNvSpPr txBox="1"/>
          <p:nvPr/>
        </p:nvSpPr>
        <p:spPr>
          <a:xfrm>
            <a:off x="1733433" y="117805"/>
            <a:ext cx="6232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Table 1. Reproducibility of CPX Parameters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00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1489</TotalTime>
  <Words>538</Words>
  <Application>Microsoft Office PowerPoint</Application>
  <PresentationFormat>Widescreen</PresentationFormat>
  <Paragraphs>85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Alvarez</dc:creator>
  <cp:lastModifiedBy>Miguel Alvarez</cp:lastModifiedBy>
  <cp:revision>7</cp:revision>
  <dcterms:created xsi:type="dcterms:W3CDTF">2020-02-26T18:10:19Z</dcterms:created>
  <dcterms:modified xsi:type="dcterms:W3CDTF">2020-08-15T17:40:03Z</dcterms:modified>
</cp:coreProperties>
</file>