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7" r:id="rId2"/>
    <p:sldId id="278" r:id="rId3"/>
    <p:sldId id="279" r:id="rId4"/>
    <p:sldId id="292" r:id="rId5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48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902" autoAdjust="0"/>
    <p:restoredTop sz="81468" autoAdjust="0"/>
  </p:normalViewPr>
  <p:slideViewPr>
    <p:cSldViewPr showGuides="1">
      <p:cViewPr>
        <p:scale>
          <a:sx n="100" d="100"/>
          <a:sy n="100" d="100"/>
        </p:scale>
        <p:origin x="-1248" y="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EB27FC-194B-42DA-A265-98942FB42879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0DDC5E-9B6A-4976-B1E2-380063E92C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9843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0799BC13-27EE-49D5-A7F5-EF8EA6791932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692150"/>
            <a:ext cx="4619625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387136"/>
            <a:ext cx="5560060" cy="4156234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8"/>
            <a:ext cx="3011699" cy="461804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DD9A7C92-A89A-4CA5-BC65-396BC0FD60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430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A7C92-A89A-4CA5-BC65-396BC0FD60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95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A7C92-A89A-4CA5-BC65-396BC0FD602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673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A7C92-A89A-4CA5-BC65-396BC0FD602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283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9A7C92-A89A-4CA5-BC65-396BC0FD602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882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004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889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88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05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65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36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13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64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885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62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489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DCBE93-531F-4763-9486-3A6095C4EEF3}" type="datetimeFigureOut">
              <a:rPr lang="en-US" smtClean="0"/>
              <a:t>1/5/2018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54D9D-9437-4035-B5BE-9288A7DF00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729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5638800"/>
            <a:ext cx="868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Spatial distribution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93 ions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discriminating no-MI control and MI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day 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infarcted left ventricle of the MALDI IMS imaging Data in positive ionization mode using two no-MI controls and two MI day 1 infarcted hearts.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222" y="762000"/>
            <a:ext cx="8982778" cy="4393168"/>
          </a:xfrm>
          <a:prstGeom prst="rect">
            <a:avLst/>
          </a:prstGeom>
        </p:spPr>
      </p:pic>
      <p:sp>
        <p:nvSpPr>
          <p:cNvPr id="5" name="ZoneTexte 1"/>
          <p:cNvSpPr txBox="1"/>
          <p:nvPr/>
        </p:nvSpPr>
        <p:spPr>
          <a:xfrm>
            <a:off x="2428352" y="10048"/>
            <a:ext cx="4267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Electronic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Material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56" y="11688"/>
            <a:ext cx="1352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S. Fig 1.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7742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066800"/>
            <a:ext cx="3752491" cy="1621107"/>
          </a:xfrm>
          <a:prstGeom prst="rect">
            <a:avLst/>
          </a:prstGeom>
          <a:noFill/>
        </p:spPr>
      </p:pic>
      <p:sp>
        <p:nvSpPr>
          <p:cNvPr id="5" name="ZoneTexte 4"/>
          <p:cNvSpPr txBox="1">
            <a:spLocks/>
          </p:cNvSpPr>
          <p:nvPr/>
        </p:nvSpPr>
        <p:spPr>
          <a:xfrm>
            <a:off x="445793" y="8382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FR" sz="20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A.</a:t>
            </a:r>
            <a:endParaRPr lang="en-US" sz="2400" dirty="0">
              <a:effectLst/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</p:txBody>
      </p:sp>
      <p:pic>
        <p:nvPicPr>
          <p:cNvPr id="2051" name="Imag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12" y="3114136"/>
            <a:ext cx="3588488" cy="168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Imag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216" y="1066800"/>
            <a:ext cx="3735595" cy="162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ZoneTexte 4"/>
          <p:cNvSpPr txBox="1">
            <a:spLocks/>
          </p:cNvSpPr>
          <p:nvPr/>
        </p:nvSpPr>
        <p:spPr bwMode="auto">
          <a:xfrm>
            <a:off x="453006" y="2759220"/>
            <a:ext cx="441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itchFamily="49" charset="-128"/>
                <a:cs typeface="Arial" panose="020B0604020202020204" pitchFamily="34" charset="0"/>
              </a:rPr>
              <a:t>B.</a:t>
            </a:r>
            <a:endParaRPr kumimoji="0" lang="fr-FR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2"/>
          <p:cNvSpPr txBox="1">
            <a:spLocks/>
          </p:cNvSpPr>
          <p:nvPr/>
        </p:nvSpPr>
        <p:spPr bwMode="auto">
          <a:xfrm>
            <a:off x="4475102" y="838200"/>
            <a:ext cx="441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itchFamily="49" charset="-128"/>
                <a:cs typeface="Arial" panose="020B0604020202020204" pitchFamily="34" charset="0"/>
              </a:rPr>
              <a:t>C.</a:t>
            </a:r>
            <a:endParaRPr kumimoji="0" lang="fr-FR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0" y="3086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3543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Image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989048"/>
            <a:ext cx="4419600" cy="1811552"/>
          </a:xfrm>
          <a:prstGeom prst="rect">
            <a:avLst/>
          </a:prstGeom>
          <a:noFill/>
        </p:spPr>
      </p:pic>
      <p:sp>
        <p:nvSpPr>
          <p:cNvPr id="15" name="ZoneTexte 4"/>
          <p:cNvSpPr txBox="1">
            <a:spLocks/>
          </p:cNvSpPr>
          <p:nvPr/>
        </p:nvSpPr>
        <p:spPr>
          <a:xfrm>
            <a:off x="4475102" y="26090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FR" sz="20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D.</a:t>
            </a:r>
            <a:endParaRPr lang="en-US" sz="2400" dirty="0">
              <a:effectLst/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143000" y="2660702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smtClean="0"/>
              <a:t>False positive rate (1-specificity)</a:t>
            </a:r>
            <a:endParaRPr lang="fr-FR" sz="1000" b="1"/>
          </a:p>
        </p:txBody>
      </p:sp>
      <p:sp>
        <p:nvSpPr>
          <p:cNvPr id="20" name="ZoneTexte 19"/>
          <p:cNvSpPr txBox="1"/>
          <p:nvPr/>
        </p:nvSpPr>
        <p:spPr>
          <a:xfrm>
            <a:off x="995824" y="4761090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smtClean="0"/>
              <a:t>False positive rate (1-specificity)</a:t>
            </a:r>
            <a:endParaRPr lang="fr-FR" sz="1000" b="1" dirty="0"/>
          </a:p>
        </p:txBody>
      </p:sp>
      <p:sp>
        <p:nvSpPr>
          <p:cNvPr id="21" name="ZoneTexte 20"/>
          <p:cNvSpPr txBox="1"/>
          <p:nvPr/>
        </p:nvSpPr>
        <p:spPr>
          <a:xfrm>
            <a:off x="5410200" y="4749847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smtClean="0"/>
              <a:t>False positive rate (1-specificity)</a:t>
            </a:r>
            <a:endParaRPr lang="fr-FR" sz="1000" b="1"/>
          </a:p>
        </p:txBody>
      </p:sp>
      <p:sp>
        <p:nvSpPr>
          <p:cNvPr id="22" name="ZoneTexte 21"/>
          <p:cNvSpPr txBox="1"/>
          <p:nvPr/>
        </p:nvSpPr>
        <p:spPr>
          <a:xfrm>
            <a:off x="5181600" y="2667234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smtClean="0"/>
              <a:t>False positive rate (1-specificity)</a:t>
            </a:r>
            <a:endParaRPr lang="fr-FR" sz="1000" b="1"/>
          </a:p>
        </p:txBody>
      </p:sp>
      <p:sp>
        <p:nvSpPr>
          <p:cNvPr id="23" name="ZoneTexte 22"/>
          <p:cNvSpPr txBox="1"/>
          <p:nvPr/>
        </p:nvSpPr>
        <p:spPr>
          <a:xfrm rot="16200000">
            <a:off x="-961176" y="3420190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4" name="ZoneTexte 23"/>
          <p:cNvSpPr txBox="1"/>
          <p:nvPr/>
        </p:nvSpPr>
        <p:spPr>
          <a:xfrm rot="16200000">
            <a:off x="3315373" y="3732159"/>
            <a:ext cx="1890661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5" name="ZoneTexte 24"/>
          <p:cNvSpPr txBox="1"/>
          <p:nvPr/>
        </p:nvSpPr>
        <p:spPr>
          <a:xfrm rot="16200000">
            <a:off x="-1026088" y="1215037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6" name="ZoneTexte 25"/>
          <p:cNvSpPr txBox="1"/>
          <p:nvPr/>
        </p:nvSpPr>
        <p:spPr>
          <a:xfrm rot="16200000">
            <a:off x="2991297" y="1339454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531" y="11437"/>
            <a:ext cx="100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S. fig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008" y="5257800"/>
            <a:ext cx="9067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Fig 2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 Receiver operating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characteristic (ROC)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and area under curve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(AUC) of spatial distribution and relative intensity of 4 bioactive lipids in negative ionization mode: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(3a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m/z 375 AUC=0.9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(3b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m/z 369 AUC=0.9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(3c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m/z 351 AUC=0.89 –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(3d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 m/z 359 AUC=0.9. The maximum AUC=1 means that the diagnostic test is perfect in the differentiation between the no-MI control and MI day 1 left ventricle samples</a:t>
            </a:r>
          </a:p>
        </p:txBody>
      </p:sp>
    </p:spTree>
    <p:extLst>
      <p:ext uri="{BB962C8B-B14F-4D97-AF65-F5344CB8AC3E}">
        <p14:creationId xmlns:p14="http://schemas.microsoft.com/office/powerpoint/2010/main" val="193839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723" y="3024192"/>
            <a:ext cx="3642360" cy="2433639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6207" y="739446"/>
            <a:ext cx="3805393" cy="210288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924" y="739446"/>
            <a:ext cx="3886200" cy="2080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22" y="3024192"/>
            <a:ext cx="4053133" cy="2222313"/>
          </a:xfrm>
          <a:prstGeom prst="rect">
            <a:avLst/>
          </a:prstGeom>
        </p:spPr>
      </p:pic>
      <p:sp>
        <p:nvSpPr>
          <p:cNvPr id="16" name="ZoneTexte 15"/>
          <p:cNvSpPr txBox="1"/>
          <p:nvPr/>
        </p:nvSpPr>
        <p:spPr>
          <a:xfrm>
            <a:off x="1705817" y="5102919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smtClean="0"/>
              <a:t>False positive rate (1-specificity)</a:t>
            </a:r>
            <a:endParaRPr lang="fr-FR" sz="1000" b="1"/>
          </a:p>
        </p:txBody>
      </p:sp>
      <p:sp>
        <p:nvSpPr>
          <p:cNvPr id="17" name="ZoneTexte 16"/>
          <p:cNvSpPr txBox="1"/>
          <p:nvPr/>
        </p:nvSpPr>
        <p:spPr>
          <a:xfrm>
            <a:off x="5973017" y="5320731"/>
            <a:ext cx="2514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smtClean="0"/>
              <a:t>False positive rate (1-specificity)</a:t>
            </a:r>
            <a:endParaRPr lang="fr-FR" sz="1200" b="1"/>
          </a:p>
        </p:txBody>
      </p:sp>
      <p:sp>
        <p:nvSpPr>
          <p:cNvPr id="18" name="ZoneTexte 17"/>
          <p:cNvSpPr txBox="1"/>
          <p:nvPr/>
        </p:nvSpPr>
        <p:spPr>
          <a:xfrm>
            <a:off x="1707066" y="2676547"/>
            <a:ext cx="2514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smtClean="0"/>
              <a:t>False positive rate (1-specificity)</a:t>
            </a:r>
            <a:endParaRPr lang="fr-FR" sz="1200" b="1"/>
          </a:p>
        </p:txBody>
      </p:sp>
      <p:sp>
        <p:nvSpPr>
          <p:cNvPr id="19" name="ZoneTexte 18"/>
          <p:cNvSpPr txBox="1"/>
          <p:nvPr/>
        </p:nvSpPr>
        <p:spPr>
          <a:xfrm>
            <a:off x="6157312" y="2705463"/>
            <a:ext cx="2514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smtClean="0"/>
              <a:t>False positive rate (1-specificity)</a:t>
            </a:r>
            <a:endParaRPr lang="fr-FR" sz="1200" b="1"/>
          </a:p>
        </p:txBody>
      </p:sp>
      <p:sp>
        <p:nvSpPr>
          <p:cNvPr id="20" name="ZoneTexte 19"/>
          <p:cNvSpPr txBox="1"/>
          <p:nvPr/>
        </p:nvSpPr>
        <p:spPr>
          <a:xfrm rot="16200000">
            <a:off x="-299583" y="1415180"/>
            <a:ext cx="205740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-235316" y="3891681"/>
            <a:ext cx="19812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3986746" y="3722509"/>
            <a:ext cx="25146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3" name="ZoneTexte 22"/>
          <p:cNvSpPr txBox="1"/>
          <p:nvPr/>
        </p:nvSpPr>
        <p:spPr>
          <a:xfrm rot="16200000">
            <a:off x="4143778" y="1401450"/>
            <a:ext cx="208486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000" b="1" dirty="0" err="1" smtClean="0"/>
              <a:t>True</a:t>
            </a:r>
            <a:r>
              <a:rPr lang="fr-FR" sz="1000" b="1" dirty="0" smtClean="0"/>
              <a:t> positive rate </a:t>
            </a:r>
            <a:r>
              <a:rPr lang="fr-FR" sz="1000" b="1" dirty="0"/>
              <a:t>(</a:t>
            </a:r>
            <a:r>
              <a:rPr lang="fr-FR" sz="1000" b="1" dirty="0" err="1"/>
              <a:t>sensitivity</a:t>
            </a:r>
            <a:r>
              <a:rPr lang="fr-FR" sz="1000" b="1" dirty="0"/>
              <a:t>)</a:t>
            </a:r>
          </a:p>
        </p:txBody>
      </p:sp>
      <p:sp>
        <p:nvSpPr>
          <p:cNvPr id="25" name="ZoneTexte 4"/>
          <p:cNvSpPr txBox="1">
            <a:spLocks/>
          </p:cNvSpPr>
          <p:nvPr/>
        </p:nvSpPr>
        <p:spPr>
          <a:xfrm>
            <a:off x="1039694" y="38100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FR" sz="20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A.</a:t>
            </a:r>
            <a:endParaRPr lang="en-US" sz="2400" dirty="0">
              <a:effectLst/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26" name="ZoneTexte 4"/>
          <p:cNvSpPr txBox="1">
            <a:spLocks/>
          </p:cNvSpPr>
          <p:nvPr/>
        </p:nvSpPr>
        <p:spPr bwMode="auto">
          <a:xfrm>
            <a:off x="1046907" y="2776150"/>
            <a:ext cx="441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itchFamily="49" charset="-128"/>
                <a:cs typeface="Arial" panose="020B0604020202020204" pitchFamily="34" charset="0"/>
              </a:rPr>
              <a:t>B.</a:t>
            </a:r>
            <a:endParaRPr kumimoji="0" lang="fr-FR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 Box 2"/>
          <p:cNvSpPr txBox="1">
            <a:spLocks/>
          </p:cNvSpPr>
          <p:nvPr/>
        </p:nvSpPr>
        <p:spPr bwMode="auto">
          <a:xfrm>
            <a:off x="5069003" y="381000"/>
            <a:ext cx="44114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 pitchFamily="49" charset="-128"/>
                <a:cs typeface="Arial" panose="020B0604020202020204" pitchFamily="34" charset="0"/>
              </a:rPr>
              <a:t>C.</a:t>
            </a:r>
            <a:endParaRPr kumimoji="0" lang="fr-FR" alt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ZoneTexte 4"/>
          <p:cNvSpPr txBox="1">
            <a:spLocks/>
          </p:cNvSpPr>
          <p:nvPr/>
        </p:nvSpPr>
        <p:spPr>
          <a:xfrm>
            <a:off x="5069003" y="2625930"/>
            <a:ext cx="441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fr-FR" sz="2000" b="1" kern="12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MS Mincho"/>
                <a:cs typeface="Arial" panose="020B0604020202020204" pitchFamily="34" charset="0"/>
              </a:rPr>
              <a:t>D.</a:t>
            </a:r>
            <a:endParaRPr lang="en-US" sz="2400" dirty="0">
              <a:effectLst/>
              <a:latin typeface="Arial" panose="020B0604020202020204" pitchFamily="34" charset="0"/>
              <a:ea typeface="MS Mincho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4565" y="11437"/>
            <a:ext cx="1002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S. fig 3.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04800" y="5650761"/>
            <a:ext cx="8534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fr-FR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Receiver operating characteristic (ROC) and area under curve (AUC)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of spatial distribution and relative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of 4 bioactive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lipids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in positive </a:t>
            </a:r>
            <a:r>
              <a:rPr lang="fr-FR" dirty="0" err="1">
                <a:latin typeface="Arial" panose="020B0604020202020204" pitchFamily="34" charset="0"/>
                <a:cs typeface="Arial" panose="020B0604020202020204" pitchFamily="34" charset="0"/>
              </a:rPr>
              <a:t>ionization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mode: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 m/z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871.9 AUC=1,000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 m/z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834.1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AUC=0.998 –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 m/z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806.3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AUC=1.000 –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) m/z </a:t>
            </a:r>
            <a:r>
              <a:rPr lang="fr-FR" dirty="0" smtClean="0">
                <a:latin typeface="Arial" panose="020B0604020202020204" pitchFamily="34" charset="0"/>
                <a:cs typeface="Arial" panose="020B0604020202020204" pitchFamily="34" charset="0"/>
              </a:rPr>
              <a:t>830 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AUC=0.998. </a:t>
            </a:r>
          </a:p>
        </p:txBody>
      </p:sp>
    </p:spTree>
    <p:extLst>
      <p:ext uri="{BB962C8B-B14F-4D97-AF65-F5344CB8AC3E}">
        <p14:creationId xmlns:p14="http://schemas.microsoft.com/office/powerpoint/2010/main" val="121783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706177"/>
          </a:xfrm>
          <a:prstGeom prst="rect">
            <a:avLst/>
          </a:prstGeom>
          <a:ln>
            <a:noFill/>
          </a:ln>
        </p:spPr>
        <p:txBody>
          <a:bodyPr wrap="square" numCol="3">
            <a:spAutoFit/>
          </a:bodyPr>
          <a:lstStyle/>
          <a:p>
            <a:pPr marL="0" indent="0">
              <a:buNone/>
            </a:pPr>
            <a:r>
              <a:rPr lang="it-IT" sz="800" dirty="0"/>
              <a:t>Centroid [m/z]	± [Da]	AUC at centroid - Descriminative mz MI control</a:t>
            </a:r>
          </a:p>
          <a:p>
            <a:pPr marL="0" indent="0">
              <a:buNone/>
            </a:pPr>
            <a:r>
              <a:rPr lang="it-IT" sz="800" dirty="0" smtClean="0"/>
              <a:t>589.847</a:t>
            </a:r>
            <a:r>
              <a:rPr lang="it-IT" sz="800" dirty="0"/>
              <a:t>	0.173	0.817238</a:t>
            </a:r>
          </a:p>
          <a:p>
            <a:pPr marL="0" indent="0">
              <a:buNone/>
            </a:pPr>
            <a:r>
              <a:rPr lang="it-IT" sz="800" dirty="0"/>
              <a:t>605.892	0.173	0.805725</a:t>
            </a:r>
          </a:p>
          <a:p>
            <a:pPr marL="0" indent="0">
              <a:buNone/>
            </a:pPr>
            <a:r>
              <a:rPr lang="it-IT" sz="800" dirty="0"/>
              <a:t>613.656	0.173	0.822321</a:t>
            </a:r>
          </a:p>
          <a:p>
            <a:pPr marL="0" indent="0">
              <a:buNone/>
            </a:pPr>
            <a:r>
              <a:rPr lang="it-IT" sz="800" dirty="0"/>
              <a:t>614.691	0.173	0.769713</a:t>
            </a:r>
          </a:p>
          <a:p>
            <a:pPr marL="0" indent="0">
              <a:buNone/>
            </a:pPr>
            <a:r>
              <a:rPr lang="it-IT" sz="800" dirty="0"/>
              <a:t>616.675	1.294	0.868687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623.490</a:t>
            </a:r>
            <a:r>
              <a:rPr lang="it-IT" sz="800" dirty="0"/>
              <a:t>	0.173	0.80646</a:t>
            </a:r>
          </a:p>
          <a:p>
            <a:pPr marL="0" indent="0">
              <a:buNone/>
            </a:pPr>
            <a:r>
              <a:rPr lang="it-IT" sz="800" dirty="0"/>
              <a:t>629.701	0.173	0.861382</a:t>
            </a:r>
          </a:p>
          <a:p>
            <a:pPr marL="0" indent="0">
              <a:buNone/>
            </a:pPr>
            <a:r>
              <a:rPr lang="it-IT" sz="800" dirty="0"/>
              <a:t>630.650	0.259	0.866832</a:t>
            </a:r>
          </a:p>
          <a:p>
            <a:pPr marL="0" indent="0">
              <a:buNone/>
            </a:pPr>
            <a:r>
              <a:rPr lang="it-IT" sz="800" dirty="0"/>
              <a:t>631.685	0.173	0.767112</a:t>
            </a:r>
          </a:p>
          <a:p>
            <a:pPr marL="0" indent="0">
              <a:buNone/>
            </a:pPr>
            <a:r>
              <a:rPr lang="it-IT" sz="800" dirty="0">
                <a:solidFill>
                  <a:srgbClr val="FF0000"/>
                </a:solidFill>
              </a:rPr>
              <a:t>658.600</a:t>
            </a:r>
            <a:r>
              <a:rPr lang="it-IT" sz="800" dirty="0"/>
              <a:t>	0.259	0.859038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677.147</a:t>
            </a:r>
            <a:r>
              <a:rPr lang="it-IT" sz="800" dirty="0"/>
              <a:t>	1.380	0.918616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704.925</a:t>
            </a:r>
            <a:r>
              <a:rPr lang="it-IT" sz="800" dirty="0"/>
              <a:t>	1.725	0.937763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720.107</a:t>
            </a:r>
            <a:r>
              <a:rPr lang="it-IT" sz="800" dirty="0"/>
              <a:t>	0.173	0.752984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722.178</a:t>
            </a:r>
            <a:r>
              <a:rPr lang="it-IT" sz="800" dirty="0"/>
              <a:t>	0.345	0.918937</a:t>
            </a:r>
          </a:p>
          <a:p>
            <a:pPr marL="0" indent="0">
              <a:buNone/>
            </a:pPr>
            <a:r>
              <a:rPr lang="it-IT" sz="800" dirty="0" smtClean="0"/>
              <a:t>723.213</a:t>
            </a:r>
            <a:r>
              <a:rPr lang="it-IT" sz="800" dirty="0"/>
              <a:t>	0.173	0.787828</a:t>
            </a:r>
          </a:p>
          <a:p>
            <a:pPr marL="0" indent="0">
              <a:buNone/>
            </a:pPr>
            <a:r>
              <a:rPr lang="it-IT" sz="800" b="1" dirty="0" smtClean="0">
                <a:solidFill>
                  <a:srgbClr val="FF0000"/>
                </a:solidFill>
              </a:rPr>
              <a:t>731.236</a:t>
            </a:r>
            <a:r>
              <a:rPr lang="it-IT" sz="800" dirty="0"/>
              <a:t>	0.259	0.84074</a:t>
            </a:r>
          </a:p>
          <a:p>
            <a:pPr marL="0" indent="0">
              <a:buNone/>
            </a:pPr>
            <a:r>
              <a:rPr lang="it-IT" sz="800" dirty="0"/>
              <a:t>732.271	0.259	0.877663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733.996</a:t>
            </a:r>
            <a:r>
              <a:rPr lang="it-IT" sz="800" dirty="0"/>
              <a:t>	0.259	0.93463</a:t>
            </a:r>
          </a:p>
          <a:p>
            <a:pPr marL="0" indent="0">
              <a:buNone/>
            </a:pPr>
            <a:r>
              <a:rPr lang="it-IT" sz="800" dirty="0"/>
              <a:t>735.031	0.259	0.82444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740.984</a:t>
            </a:r>
            <a:r>
              <a:rPr lang="it-IT" sz="800" dirty="0"/>
              <a:t>	0.173	0.837451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742.019</a:t>
            </a:r>
            <a:r>
              <a:rPr lang="it-IT" sz="800" dirty="0"/>
              <a:t>	0.173	0.782873</a:t>
            </a:r>
          </a:p>
          <a:p>
            <a:pPr marL="0" indent="0">
              <a:buNone/>
            </a:pPr>
            <a:r>
              <a:rPr lang="it-IT" sz="800" dirty="0"/>
              <a:t>746.160	0.345	0.931282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747.195</a:t>
            </a:r>
            <a:r>
              <a:rPr lang="it-IT" sz="800" dirty="0"/>
              <a:t>	0.345	0.90921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748.230</a:t>
            </a:r>
            <a:r>
              <a:rPr lang="it-IT" sz="800" dirty="0"/>
              <a:t>	0.345	0.947777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749.179</a:t>
            </a:r>
            <a:r>
              <a:rPr lang="it-IT" sz="800" dirty="0"/>
              <a:t>	0.259	0.85357</a:t>
            </a:r>
          </a:p>
          <a:p>
            <a:pPr marL="0" indent="0">
              <a:buNone/>
            </a:pPr>
            <a:r>
              <a:rPr lang="it-IT" sz="800" dirty="0"/>
              <a:t>750.042	0.173	0.759182</a:t>
            </a:r>
          </a:p>
          <a:p>
            <a:pPr marL="0" indent="0">
              <a:buNone/>
            </a:pPr>
            <a:r>
              <a:rPr lang="it-IT" sz="800" dirty="0"/>
              <a:t>755.994	0.173	0.959567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757.029</a:t>
            </a:r>
            <a:r>
              <a:rPr lang="it-IT" sz="800" dirty="0"/>
              <a:t>	0.173	0.874834</a:t>
            </a:r>
          </a:p>
          <a:p>
            <a:pPr marL="0" indent="0">
              <a:buNone/>
            </a:pPr>
            <a:r>
              <a:rPr lang="it-IT" sz="800" dirty="0"/>
              <a:t>758.064	0.345	0.960346</a:t>
            </a:r>
          </a:p>
          <a:p>
            <a:pPr marL="0" indent="0">
              <a:buNone/>
            </a:pPr>
            <a:r>
              <a:rPr lang="it-IT" sz="800" dirty="0"/>
              <a:t>759.617	0.863	0.954474</a:t>
            </a:r>
          </a:p>
          <a:p>
            <a:pPr marL="0" indent="0">
              <a:buNone/>
            </a:pPr>
            <a:r>
              <a:rPr lang="it-IT" sz="800" dirty="0"/>
              <a:t>761.083	0.259	0.885984</a:t>
            </a:r>
          </a:p>
          <a:p>
            <a:pPr marL="0" indent="0">
              <a:buNone/>
            </a:pPr>
            <a:r>
              <a:rPr lang="it-IT" sz="800" dirty="0"/>
              <a:t>762.032	0.173	0.824202</a:t>
            </a:r>
          </a:p>
          <a:p>
            <a:pPr marL="0" indent="0">
              <a:buNone/>
            </a:pPr>
            <a:r>
              <a:rPr lang="it-IT" sz="800" dirty="0"/>
              <a:t>768.934	0.173	0.801223</a:t>
            </a:r>
          </a:p>
          <a:p>
            <a:pPr marL="0" indent="0">
              <a:buNone/>
            </a:pPr>
            <a:r>
              <a:rPr lang="it-IT" sz="800" dirty="0"/>
              <a:t>770.055	0.259	0.933452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771.004</a:t>
            </a:r>
            <a:r>
              <a:rPr lang="it-IT" sz="800" dirty="0"/>
              <a:t>	0.173	0.811223</a:t>
            </a:r>
          </a:p>
          <a:p>
            <a:pPr marL="0" indent="0">
              <a:buNone/>
            </a:pPr>
            <a:r>
              <a:rPr lang="it-IT" sz="800" dirty="0"/>
              <a:t>772.039	0.345	0.963476</a:t>
            </a:r>
          </a:p>
          <a:p>
            <a:pPr marL="0" indent="0">
              <a:buNone/>
            </a:pPr>
            <a:r>
              <a:rPr lang="it-IT" sz="800" dirty="0"/>
              <a:t>773.074	0.345	0.943618</a:t>
            </a:r>
          </a:p>
          <a:p>
            <a:pPr marL="0" indent="0">
              <a:buNone/>
            </a:pPr>
            <a:r>
              <a:rPr lang="it-IT" sz="800" dirty="0"/>
              <a:t>774.110	0.345	0.929332</a:t>
            </a:r>
          </a:p>
          <a:p>
            <a:pPr marL="0" indent="0">
              <a:buNone/>
            </a:pPr>
            <a:r>
              <a:rPr lang="it-IT" sz="800" dirty="0"/>
              <a:t>775.145	0.345	0.913638</a:t>
            </a:r>
          </a:p>
          <a:p>
            <a:pPr marL="0" indent="0">
              <a:buNone/>
            </a:pPr>
            <a:r>
              <a:rPr lang="it-IT" sz="800" dirty="0"/>
              <a:t>776.094	0.259	0.876398</a:t>
            </a:r>
          </a:p>
          <a:p>
            <a:pPr marL="0" indent="0">
              <a:buNone/>
            </a:pPr>
            <a:r>
              <a:rPr lang="it-IT" sz="800" dirty="0"/>
              <a:t>779.544	1.812	0.820102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782.046</a:t>
            </a:r>
            <a:r>
              <a:rPr lang="it-IT" sz="800" dirty="0"/>
              <a:t>	0.345	0.980907</a:t>
            </a:r>
          </a:p>
          <a:p>
            <a:pPr marL="0" indent="0">
              <a:buNone/>
            </a:pPr>
            <a:r>
              <a:rPr lang="it-IT" sz="800" dirty="0"/>
              <a:t>782.995	0.259	0.945298</a:t>
            </a:r>
          </a:p>
          <a:p>
            <a:pPr marL="0" indent="0">
              <a:buNone/>
            </a:pPr>
            <a:r>
              <a:rPr lang="it-IT" sz="800" dirty="0"/>
              <a:t>783.944	0.173	0.910242</a:t>
            </a:r>
          </a:p>
          <a:p>
            <a:pPr marL="0" indent="0">
              <a:buNone/>
            </a:pPr>
            <a:r>
              <a:rPr lang="it-IT" sz="800" dirty="0"/>
              <a:t>784.979	0.173	0.884236</a:t>
            </a:r>
          </a:p>
          <a:p>
            <a:pPr marL="0" indent="0">
              <a:buNone/>
            </a:pPr>
            <a:r>
              <a:rPr lang="it-IT" sz="800" dirty="0"/>
              <a:t>785.928	0.259	0.945053</a:t>
            </a:r>
          </a:p>
          <a:p>
            <a:pPr marL="0" indent="0">
              <a:buNone/>
            </a:pPr>
            <a:r>
              <a:rPr lang="it-IT" sz="800" dirty="0"/>
              <a:t>786.963	0.259	0.887855</a:t>
            </a:r>
          </a:p>
          <a:p>
            <a:pPr marL="0" indent="0">
              <a:buNone/>
            </a:pPr>
            <a:r>
              <a:rPr lang="it-IT" sz="800" dirty="0"/>
              <a:t>787.998	0.259	0.884546</a:t>
            </a:r>
          </a:p>
          <a:p>
            <a:pPr marL="0" indent="0">
              <a:buNone/>
            </a:pPr>
            <a:r>
              <a:rPr lang="it-IT" sz="800" dirty="0"/>
              <a:t>789.033	0.173	0.756836</a:t>
            </a:r>
          </a:p>
          <a:p>
            <a:pPr marL="0" indent="0">
              <a:buNone/>
            </a:pPr>
            <a:r>
              <a:rPr lang="it-IT" sz="800" dirty="0"/>
              <a:t>789.982	0.173	0.813774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792.053</a:t>
            </a:r>
            <a:r>
              <a:rPr lang="it-IT" sz="800" dirty="0"/>
              <a:t>	0.173	0.832712</a:t>
            </a:r>
          </a:p>
          <a:p>
            <a:pPr marL="0" indent="0">
              <a:buNone/>
            </a:pPr>
            <a:r>
              <a:rPr lang="it-IT" sz="800" dirty="0"/>
              <a:t>796.452	2.847	0.910969</a:t>
            </a:r>
          </a:p>
          <a:p>
            <a:pPr marL="0" indent="0">
              <a:buNone/>
            </a:pPr>
            <a:r>
              <a:rPr lang="it-IT" sz="800" dirty="0"/>
              <a:t>799.903	0.259	0.934817</a:t>
            </a:r>
          </a:p>
          <a:p>
            <a:pPr marL="0" indent="0">
              <a:buNone/>
            </a:pPr>
            <a:r>
              <a:rPr lang="it-IT" sz="800" dirty="0"/>
              <a:t>800.938	0.173	0.761288</a:t>
            </a:r>
          </a:p>
          <a:p>
            <a:pPr marL="0" indent="0">
              <a:buNone/>
            </a:pPr>
            <a:r>
              <a:rPr lang="it-IT" sz="800" dirty="0"/>
              <a:t>801.973	0.259	0.885563</a:t>
            </a:r>
          </a:p>
          <a:p>
            <a:pPr marL="0" indent="0">
              <a:buNone/>
            </a:pPr>
            <a:r>
              <a:rPr lang="it-IT" sz="800" dirty="0"/>
              <a:t>804.044	0.259	0.958834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804.993</a:t>
            </a:r>
            <a:r>
              <a:rPr lang="it-IT" sz="800" dirty="0"/>
              <a:t>	0.173	0.858563</a:t>
            </a:r>
          </a:p>
          <a:p>
            <a:pPr marL="0" indent="0">
              <a:buNone/>
            </a:pPr>
            <a:r>
              <a:rPr lang="it-IT" sz="800" dirty="0"/>
              <a:t>807.926	2.415	0.989361</a:t>
            </a:r>
          </a:p>
          <a:p>
            <a:pPr marL="0" indent="0">
              <a:buNone/>
            </a:pPr>
            <a:r>
              <a:rPr lang="it-IT" sz="800" dirty="0"/>
              <a:t>810.945	0.259	0.908895</a:t>
            </a:r>
          </a:p>
          <a:p>
            <a:pPr marL="0" indent="0">
              <a:buNone/>
            </a:pPr>
            <a:r>
              <a:rPr lang="it-IT" sz="800" dirty="0"/>
              <a:t>811.980	0.259	0.886957</a:t>
            </a:r>
          </a:p>
          <a:p>
            <a:pPr marL="0" indent="0">
              <a:buNone/>
            </a:pPr>
            <a:r>
              <a:rPr lang="it-IT" sz="800" dirty="0"/>
              <a:t>812.929	0.173	0.836552</a:t>
            </a:r>
          </a:p>
          <a:p>
            <a:pPr marL="0" indent="0">
              <a:buNone/>
            </a:pPr>
            <a:r>
              <a:rPr lang="it-IT" sz="800" dirty="0"/>
              <a:t>813.964	0.173	0.88279</a:t>
            </a:r>
          </a:p>
          <a:p>
            <a:pPr marL="0" indent="0">
              <a:buNone/>
            </a:pPr>
            <a:r>
              <a:rPr lang="it-IT" sz="800" dirty="0"/>
              <a:t>818.019	0.259	0.894819</a:t>
            </a:r>
          </a:p>
          <a:p>
            <a:pPr marL="0" indent="0">
              <a:buNone/>
            </a:pPr>
            <a:r>
              <a:rPr lang="it-IT" sz="800" dirty="0"/>
              <a:t>820.003	0.345	0.984362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820.952</a:t>
            </a:r>
            <a:r>
              <a:rPr lang="it-IT" sz="800" dirty="0"/>
              <a:t>	0.259	0.943084</a:t>
            </a:r>
          </a:p>
          <a:p>
            <a:pPr marL="0" indent="0">
              <a:buNone/>
            </a:pPr>
            <a:r>
              <a:rPr lang="it-IT" sz="800" dirty="0"/>
              <a:t>823.885	2.329	0.995292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826.904</a:t>
            </a:r>
            <a:r>
              <a:rPr lang="it-IT" sz="800" dirty="0"/>
              <a:t>	0.173	0.88172</a:t>
            </a:r>
          </a:p>
          <a:p>
            <a:pPr marL="0" indent="0">
              <a:buNone/>
            </a:pPr>
            <a:r>
              <a:rPr lang="it-IT" sz="800" dirty="0"/>
              <a:t>828.888	1.294	0.985029</a:t>
            </a:r>
          </a:p>
          <a:p>
            <a:pPr marL="0" indent="0">
              <a:buNone/>
            </a:pPr>
            <a:r>
              <a:rPr lang="it-IT" sz="800" dirty="0"/>
              <a:t>830.958	0.259	0.962817</a:t>
            </a:r>
          </a:p>
          <a:p>
            <a:pPr marL="0" indent="0">
              <a:buNone/>
            </a:pPr>
            <a:r>
              <a:rPr lang="it-IT" sz="800" dirty="0"/>
              <a:t>831.994	0.259	0.969597</a:t>
            </a:r>
          </a:p>
          <a:p>
            <a:pPr marL="0" indent="0">
              <a:buNone/>
            </a:pPr>
            <a:r>
              <a:rPr lang="it-IT" sz="800" dirty="0"/>
              <a:t>832.943	0.173	0.884777</a:t>
            </a:r>
          </a:p>
          <a:p>
            <a:pPr marL="0" indent="0">
              <a:buNone/>
            </a:pPr>
            <a:r>
              <a:rPr lang="it-IT" sz="800" dirty="0"/>
              <a:t>834.927	1.294	0.977609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836.997</a:t>
            </a:r>
            <a:r>
              <a:rPr lang="it-IT" sz="800" dirty="0"/>
              <a:t>	0.259	0.916382</a:t>
            </a:r>
          </a:p>
          <a:p>
            <a:pPr marL="0" indent="0">
              <a:buNone/>
            </a:pPr>
            <a:r>
              <a:rPr lang="it-IT" sz="800" dirty="0"/>
              <a:t>837.946	0.173	0.810328</a:t>
            </a:r>
          </a:p>
          <a:p>
            <a:pPr marL="0" indent="0">
              <a:buNone/>
            </a:pPr>
            <a:r>
              <a:rPr lang="it-IT" sz="800" dirty="0"/>
              <a:t>841.914	0.173	0.782229</a:t>
            </a:r>
          </a:p>
          <a:p>
            <a:pPr marL="0" indent="0">
              <a:buNone/>
            </a:pPr>
            <a:r>
              <a:rPr lang="it-IT" sz="800" dirty="0"/>
              <a:t>845.279	1.812	0.851024</a:t>
            </a:r>
          </a:p>
          <a:p>
            <a:pPr marL="0" indent="0">
              <a:buNone/>
            </a:pPr>
            <a:r>
              <a:rPr lang="it-IT" sz="800" dirty="0"/>
              <a:t>847.867	0.259	0.977115</a:t>
            </a:r>
          </a:p>
          <a:p>
            <a:pPr marL="0" indent="0">
              <a:buNone/>
            </a:pPr>
            <a:r>
              <a:rPr lang="it-IT" sz="800" dirty="0"/>
              <a:t>848.902	0.259	0.915705</a:t>
            </a:r>
          </a:p>
          <a:p>
            <a:pPr marL="0" indent="0">
              <a:buNone/>
            </a:pPr>
            <a:r>
              <a:rPr lang="it-IT" sz="800" dirty="0"/>
              <a:t>849.937	0.259	0.952175</a:t>
            </a:r>
          </a:p>
          <a:p>
            <a:pPr marL="0" indent="0">
              <a:buNone/>
            </a:pPr>
            <a:r>
              <a:rPr lang="it-IT" sz="800" dirty="0"/>
              <a:t>850.886	0.173	0.87718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851.921</a:t>
            </a:r>
            <a:r>
              <a:rPr lang="it-IT" sz="800" dirty="0"/>
              <a:t>	0.345	0.994767</a:t>
            </a:r>
          </a:p>
          <a:p>
            <a:pPr marL="0" indent="0">
              <a:buNone/>
            </a:pPr>
            <a:r>
              <a:rPr lang="it-IT" sz="800" dirty="0"/>
              <a:t>852.870	0.259	0.982701</a:t>
            </a:r>
          </a:p>
          <a:p>
            <a:pPr marL="0" indent="0">
              <a:buNone/>
            </a:pPr>
            <a:r>
              <a:rPr lang="it-IT" sz="800" dirty="0"/>
              <a:t>853.905	0.259	0.960261</a:t>
            </a:r>
          </a:p>
          <a:p>
            <a:pPr marL="0" indent="0">
              <a:buNone/>
            </a:pPr>
            <a:r>
              <a:rPr lang="it-IT" sz="800" dirty="0"/>
              <a:t>854.854	0.173	0.755155</a:t>
            </a:r>
          </a:p>
          <a:p>
            <a:pPr marL="0" indent="0">
              <a:buNone/>
            </a:pPr>
            <a:r>
              <a:rPr lang="it-IT" sz="800" b="1" dirty="0">
                <a:solidFill>
                  <a:srgbClr val="FF0000"/>
                </a:solidFill>
              </a:rPr>
              <a:t>855.889</a:t>
            </a:r>
            <a:r>
              <a:rPr lang="it-IT" sz="800" dirty="0"/>
              <a:t>	0.345	0.981922</a:t>
            </a:r>
          </a:p>
          <a:p>
            <a:pPr marL="0" indent="0">
              <a:buNone/>
            </a:pPr>
            <a:r>
              <a:rPr lang="it-IT" sz="800" dirty="0"/>
              <a:t>857.011	0.259	0.955776</a:t>
            </a:r>
          </a:p>
          <a:p>
            <a:pPr marL="0" indent="0">
              <a:buNone/>
            </a:pPr>
            <a:r>
              <a:rPr lang="it-IT" sz="800" dirty="0"/>
              <a:t>857.960	0.173	0.925001</a:t>
            </a:r>
          </a:p>
          <a:p>
            <a:pPr marL="0" indent="0">
              <a:buNone/>
            </a:pPr>
            <a:r>
              <a:rPr lang="it-IT" sz="800" dirty="0">
                <a:solidFill>
                  <a:srgbClr val="FF0000"/>
                </a:solidFill>
              </a:rPr>
              <a:t>870.899</a:t>
            </a:r>
            <a:r>
              <a:rPr lang="it-IT" sz="800" dirty="0"/>
              <a:t>	0.173	0.867104</a:t>
            </a:r>
          </a:p>
          <a:p>
            <a:pPr marL="0" indent="0">
              <a:buNone/>
            </a:pPr>
            <a:r>
              <a:rPr lang="it-IT" sz="800" dirty="0"/>
              <a:t>872.884	1.294	0.983845</a:t>
            </a:r>
          </a:p>
          <a:p>
            <a:pPr marL="0" indent="0">
              <a:buNone/>
            </a:pPr>
            <a:r>
              <a:rPr lang="it-IT" sz="800" dirty="0"/>
              <a:t>874.868	0.173	0.873876</a:t>
            </a:r>
          </a:p>
          <a:p>
            <a:pPr marL="0" indent="0">
              <a:buNone/>
            </a:pPr>
            <a:r>
              <a:rPr lang="it-IT" sz="800" dirty="0"/>
              <a:t>1421.618	0.173	0.754063</a:t>
            </a:r>
          </a:p>
          <a:p>
            <a:pPr marL="0" indent="0">
              <a:buNone/>
            </a:pPr>
            <a:r>
              <a:rPr lang="it-IT" sz="800" dirty="0"/>
              <a:t>1448.619	0.173	0.768607</a:t>
            </a:r>
          </a:p>
          <a:p>
            <a:pPr marL="0" indent="0">
              <a:buNone/>
            </a:pPr>
            <a:r>
              <a:rPr lang="it-IT" sz="800" dirty="0"/>
              <a:t>1449.654	0.173	0.752664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576" y="11688"/>
            <a:ext cx="126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S. table 1.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2700" y="5980837"/>
            <a:ext cx="91567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Table 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 List of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93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ions discriminating no-MI control and MI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day 1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infarcted left ventricle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 MALDI IMS imaging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data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 positive ionization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mode with ROC values obtained from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SCilLs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software 2016b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53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3401</TotalTime>
  <Words>320</Words>
  <Application>Microsoft Office PowerPoint</Application>
  <PresentationFormat>On-screen Show (4:3)</PresentationFormat>
  <Paragraphs>131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 Spectrometry Imaging</dc:title>
  <dc:creator>GHalade</dc:creator>
  <cp:lastModifiedBy>GHalade</cp:lastModifiedBy>
  <cp:revision>109</cp:revision>
  <cp:lastPrinted>2017-09-22T19:18:20Z</cp:lastPrinted>
  <dcterms:created xsi:type="dcterms:W3CDTF">2017-03-05T02:29:42Z</dcterms:created>
  <dcterms:modified xsi:type="dcterms:W3CDTF">2018-01-05T12:22:28Z</dcterms:modified>
</cp:coreProperties>
</file>