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0" d="100"/>
          <a:sy n="70" d="100"/>
        </p:scale>
        <p:origin x="1704" y="-2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791F08FF-8FC7-48BD-BB80-3E6B1F0DD64C}" type="datetimeFigureOut">
              <a:rPr lang="zh-CN" altLang="en-US" smtClean="0"/>
              <a:t>2020/12/4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FCE8638-4587-453E-AC38-74DF58DDC8E2}" type="slidenum">
              <a:rPr lang="zh-CN" altLang="en-US" smtClean="0"/>
              <a:t>‹#›</a:t>
            </a:fld>
            <a:endParaRPr lang="zh-CN" altLang="en-US"/>
          </a:p>
        </p:txBody>
      </p:sp>
    </p:spTree>
    <p:extLst>
      <p:ext uri="{BB962C8B-B14F-4D97-AF65-F5344CB8AC3E}">
        <p14:creationId xmlns:p14="http://schemas.microsoft.com/office/powerpoint/2010/main" val="1641074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91F08FF-8FC7-48BD-BB80-3E6B1F0DD64C}" type="datetimeFigureOut">
              <a:rPr lang="zh-CN" altLang="en-US" smtClean="0"/>
              <a:t>2020/12/4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FCE8638-4587-453E-AC38-74DF58DDC8E2}" type="slidenum">
              <a:rPr lang="zh-CN" altLang="en-US" smtClean="0"/>
              <a:t>‹#›</a:t>
            </a:fld>
            <a:endParaRPr lang="zh-CN" altLang="en-US"/>
          </a:p>
        </p:txBody>
      </p:sp>
    </p:spTree>
    <p:extLst>
      <p:ext uri="{BB962C8B-B14F-4D97-AF65-F5344CB8AC3E}">
        <p14:creationId xmlns:p14="http://schemas.microsoft.com/office/powerpoint/2010/main" val="4249377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91F08FF-8FC7-48BD-BB80-3E6B1F0DD64C}" type="datetimeFigureOut">
              <a:rPr lang="zh-CN" altLang="en-US" smtClean="0"/>
              <a:t>2020/12/4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FCE8638-4587-453E-AC38-74DF58DDC8E2}" type="slidenum">
              <a:rPr lang="zh-CN" altLang="en-US" smtClean="0"/>
              <a:t>‹#›</a:t>
            </a:fld>
            <a:endParaRPr lang="zh-CN" altLang="en-US"/>
          </a:p>
        </p:txBody>
      </p:sp>
    </p:spTree>
    <p:extLst>
      <p:ext uri="{BB962C8B-B14F-4D97-AF65-F5344CB8AC3E}">
        <p14:creationId xmlns:p14="http://schemas.microsoft.com/office/powerpoint/2010/main" val="2485433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91F08FF-8FC7-48BD-BB80-3E6B1F0DD64C}" type="datetimeFigureOut">
              <a:rPr lang="zh-CN" altLang="en-US" smtClean="0"/>
              <a:t>2020/12/4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FCE8638-4587-453E-AC38-74DF58DDC8E2}" type="slidenum">
              <a:rPr lang="zh-CN" altLang="en-US" smtClean="0"/>
              <a:t>‹#›</a:t>
            </a:fld>
            <a:endParaRPr lang="zh-CN" altLang="en-US"/>
          </a:p>
        </p:txBody>
      </p:sp>
    </p:spTree>
    <p:extLst>
      <p:ext uri="{BB962C8B-B14F-4D97-AF65-F5344CB8AC3E}">
        <p14:creationId xmlns:p14="http://schemas.microsoft.com/office/powerpoint/2010/main" val="2533227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91F08FF-8FC7-48BD-BB80-3E6B1F0DD64C}" type="datetimeFigureOut">
              <a:rPr lang="zh-CN" altLang="en-US" smtClean="0"/>
              <a:t>2020/12/4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FCE8638-4587-453E-AC38-74DF58DDC8E2}" type="slidenum">
              <a:rPr lang="zh-CN" altLang="en-US" smtClean="0"/>
              <a:t>‹#›</a:t>
            </a:fld>
            <a:endParaRPr lang="zh-CN" altLang="en-US"/>
          </a:p>
        </p:txBody>
      </p:sp>
    </p:spTree>
    <p:extLst>
      <p:ext uri="{BB962C8B-B14F-4D97-AF65-F5344CB8AC3E}">
        <p14:creationId xmlns:p14="http://schemas.microsoft.com/office/powerpoint/2010/main" val="1728133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791F08FF-8FC7-48BD-BB80-3E6B1F0DD64C}" type="datetimeFigureOut">
              <a:rPr lang="zh-CN" altLang="en-US" smtClean="0"/>
              <a:t>2020/12/4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FCE8638-4587-453E-AC38-74DF58DDC8E2}" type="slidenum">
              <a:rPr lang="zh-CN" altLang="en-US" smtClean="0"/>
              <a:t>‹#›</a:t>
            </a:fld>
            <a:endParaRPr lang="zh-CN" altLang="en-US"/>
          </a:p>
        </p:txBody>
      </p:sp>
    </p:spTree>
    <p:extLst>
      <p:ext uri="{BB962C8B-B14F-4D97-AF65-F5344CB8AC3E}">
        <p14:creationId xmlns:p14="http://schemas.microsoft.com/office/powerpoint/2010/main" val="2324258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472381" y="3618442"/>
            <a:ext cx="2901255" cy="532218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3471863" y="3618442"/>
            <a:ext cx="2915543" cy="532218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791F08FF-8FC7-48BD-BB80-3E6B1F0DD64C}" type="datetimeFigureOut">
              <a:rPr lang="zh-CN" altLang="en-US" smtClean="0"/>
              <a:t>2020/12/4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FCE8638-4587-453E-AC38-74DF58DDC8E2}" type="slidenum">
              <a:rPr lang="zh-CN" altLang="en-US" smtClean="0"/>
              <a:t>‹#›</a:t>
            </a:fld>
            <a:endParaRPr lang="zh-CN" altLang="en-US"/>
          </a:p>
        </p:txBody>
      </p:sp>
    </p:spTree>
    <p:extLst>
      <p:ext uri="{BB962C8B-B14F-4D97-AF65-F5344CB8AC3E}">
        <p14:creationId xmlns:p14="http://schemas.microsoft.com/office/powerpoint/2010/main" val="1874245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791F08FF-8FC7-48BD-BB80-3E6B1F0DD64C}" type="datetimeFigureOut">
              <a:rPr lang="zh-CN" altLang="en-US" smtClean="0"/>
              <a:t>2020/12/4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FCE8638-4587-453E-AC38-74DF58DDC8E2}" type="slidenum">
              <a:rPr lang="zh-CN" altLang="en-US" smtClean="0"/>
              <a:t>‹#›</a:t>
            </a:fld>
            <a:endParaRPr lang="zh-CN" altLang="en-US"/>
          </a:p>
        </p:txBody>
      </p:sp>
    </p:spTree>
    <p:extLst>
      <p:ext uri="{BB962C8B-B14F-4D97-AF65-F5344CB8AC3E}">
        <p14:creationId xmlns:p14="http://schemas.microsoft.com/office/powerpoint/2010/main" val="2488965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1F08FF-8FC7-48BD-BB80-3E6B1F0DD64C}" type="datetimeFigureOut">
              <a:rPr lang="zh-CN" altLang="en-US" smtClean="0"/>
              <a:t>2020/12/4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FCE8638-4587-453E-AC38-74DF58DDC8E2}" type="slidenum">
              <a:rPr lang="zh-CN" altLang="en-US" smtClean="0"/>
              <a:t>‹#›</a:t>
            </a:fld>
            <a:endParaRPr lang="zh-CN" altLang="en-US"/>
          </a:p>
        </p:txBody>
      </p:sp>
    </p:spTree>
    <p:extLst>
      <p:ext uri="{BB962C8B-B14F-4D97-AF65-F5344CB8AC3E}">
        <p14:creationId xmlns:p14="http://schemas.microsoft.com/office/powerpoint/2010/main" val="2701527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791F08FF-8FC7-48BD-BB80-3E6B1F0DD64C}" type="datetimeFigureOut">
              <a:rPr lang="zh-CN" altLang="en-US" smtClean="0"/>
              <a:t>2020/12/4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FCE8638-4587-453E-AC38-74DF58DDC8E2}" type="slidenum">
              <a:rPr lang="zh-CN" altLang="en-US" smtClean="0"/>
              <a:t>‹#›</a:t>
            </a:fld>
            <a:endParaRPr lang="zh-CN" altLang="en-US"/>
          </a:p>
        </p:txBody>
      </p:sp>
    </p:spTree>
    <p:extLst>
      <p:ext uri="{BB962C8B-B14F-4D97-AF65-F5344CB8AC3E}">
        <p14:creationId xmlns:p14="http://schemas.microsoft.com/office/powerpoint/2010/main" val="1748278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791F08FF-8FC7-48BD-BB80-3E6B1F0DD64C}" type="datetimeFigureOut">
              <a:rPr lang="zh-CN" altLang="en-US" smtClean="0"/>
              <a:t>2020/12/4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FCE8638-4587-453E-AC38-74DF58DDC8E2}" type="slidenum">
              <a:rPr lang="zh-CN" altLang="en-US" smtClean="0"/>
              <a:t>‹#›</a:t>
            </a:fld>
            <a:endParaRPr lang="zh-CN" altLang="en-US"/>
          </a:p>
        </p:txBody>
      </p:sp>
    </p:spTree>
    <p:extLst>
      <p:ext uri="{BB962C8B-B14F-4D97-AF65-F5344CB8AC3E}">
        <p14:creationId xmlns:p14="http://schemas.microsoft.com/office/powerpoint/2010/main" val="2072841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791F08FF-8FC7-48BD-BB80-3E6B1F0DD64C}" type="datetimeFigureOut">
              <a:rPr lang="zh-CN" altLang="en-US" smtClean="0"/>
              <a:t>2020/12/4</a:t>
            </a:fld>
            <a:endParaRPr lang="zh-CN"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FCE8638-4587-453E-AC38-74DF58DDC8E2}" type="slidenum">
              <a:rPr lang="zh-CN" altLang="en-US" smtClean="0"/>
              <a:t>‹#›</a:t>
            </a:fld>
            <a:endParaRPr lang="zh-CN" altLang="en-US"/>
          </a:p>
        </p:txBody>
      </p:sp>
    </p:spTree>
    <p:extLst>
      <p:ext uri="{BB962C8B-B14F-4D97-AF65-F5344CB8AC3E}">
        <p14:creationId xmlns:p14="http://schemas.microsoft.com/office/powerpoint/2010/main" val="23959810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Project Path: C:\Users\wang\Desktop\褪黑素\MLT-qPCR.opju&#10;PE Folder: /MLT-qPCR/Folder1/&#10;Short Name: Graph2">
            <a:extLst>
              <a:ext uri="{FF2B5EF4-FFF2-40B4-BE49-F238E27FC236}">
                <a16:creationId xmlns:a16="http://schemas.microsoft.com/office/drawing/2014/main" id="{42138191-40CE-4D98-BD5E-1435E93EC406}"/>
              </a:ext>
            </a:extLst>
          </p:cNvPr>
          <p:cNvPicPr>
            <a:picLocks noChangeAspect="1"/>
          </p:cNvPicPr>
          <p:nvPr/>
        </p:nvPicPr>
        <p:blipFill>
          <a:blip r:embed="rId2"/>
          <a:stretch>
            <a:fillRect/>
          </a:stretch>
        </p:blipFill>
        <p:spPr>
          <a:xfrm>
            <a:off x="438400" y="46579"/>
            <a:ext cx="5572020" cy="3057686"/>
          </a:xfrm>
          <a:prstGeom prst="rect">
            <a:avLst/>
          </a:prstGeom>
        </p:spPr>
      </p:pic>
      <p:grpSp>
        <p:nvGrpSpPr>
          <p:cNvPr id="10" name="组合 9">
            <a:extLst>
              <a:ext uri="{FF2B5EF4-FFF2-40B4-BE49-F238E27FC236}">
                <a16:creationId xmlns:a16="http://schemas.microsoft.com/office/drawing/2014/main" id="{757E6B8C-3C24-4A21-951A-0AA4F335FE0B}"/>
              </a:ext>
            </a:extLst>
          </p:cNvPr>
          <p:cNvGrpSpPr/>
          <p:nvPr/>
        </p:nvGrpSpPr>
        <p:grpSpPr>
          <a:xfrm>
            <a:off x="494972" y="3079561"/>
            <a:ext cx="5770811" cy="3212850"/>
            <a:chOff x="172530" y="4474160"/>
            <a:chExt cx="6541594" cy="3985844"/>
          </a:xfrm>
        </p:grpSpPr>
        <p:pic>
          <p:nvPicPr>
            <p:cNvPr id="5" name="图片 4">
              <a:extLst>
                <a:ext uri="{FF2B5EF4-FFF2-40B4-BE49-F238E27FC236}">
                  <a16:creationId xmlns:a16="http://schemas.microsoft.com/office/drawing/2014/main" id="{66CFE389-775D-429D-A8FA-3E6F6241F3C8}"/>
                </a:ext>
              </a:extLst>
            </p:cNvPr>
            <p:cNvPicPr>
              <a:picLocks noChangeAspect="1"/>
            </p:cNvPicPr>
            <p:nvPr/>
          </p:nvPicPr>
          <p:blipFill>
            <a:blip r:embed="rId3"/>
            <a:stretch>
              <a:fillRect/>
            </a:stretch>
          </p:blipFill>
          <p:spPr>
            <a:xfrm>
              <a:off x="397873" y="4524536"/>
              <a:ext cx="6316251" cy="3591825"/>
            </a:xfrm>
            <a:prstGeom prst="rect">
              <a:avLst/>
            </a:prstGeom>
          </p:spPr>
        </p:pic>
        <p:sp>
          <p:nvSpPr>
            <p:cNvPr id="7" name="文本框 6">
              <a:extLst>
                <a:ext uri="{FF2B5EF4-FFF2-40B4-BE49-F238E27FC236}">
                  <a16:creationId xmlns:a16="http://schemas.microsoft.com/office/drawing/2014/main" id="{43B098C0-CEFA-4B43-9C06-EAD5BB4900F3}"/>
                </a:ext>
              </a:extLst>
            </p:cNvPr>
            <p:cNvSpPr txBox="1"/>
            <p:nvPr/>
          </p:nvSpPr>
          <p:spPr>
            <a:xfrm>
              <a:off x="1989091" y="8116361"/>
              <a:ext cx="4572000" cy="343643"/>
            </a:xfrm>
            <a:prstGeom prst="rect">
              <a:avLst/>
            </a:prstGeom>
            <a:noFill/>
          </p:spPr>
          <p:txBody>
            <a:bodyPr wrap="square">
              <a:spAutoFit/>
            </a:bodyPr>
            <a:lstStyle/>
            <a:p>
              <a:r>
                <a:rPr lang="en-US" altLang="zh-CN" sz="1200" dirty="0">
                  <a:latin typeface="Times New Roman" panose="02020603050405020304" pitchFamily="18" charset="0"/>
                  <a:cs typeface="Times New Roman" panose="02020603050405020304" pitchFamily="18" charset="0"/>
                </a:rPr>
                <a:t>Expression level (RNA-sequencing)</a:t>
              </a:r>
              <a:endParaRPr lang="zh-CN" altLang="en-US" sz="1200" dirty="0">
                <a:latin typeface="Times New Roman" panose="02020603050405020304" pitchFamily="18" charset="0"/>
                <a:cs typeface="Times New Roman" panose="02020603050405020304" pitchFamily="18" charset="0"/>
              </a:endParaRPr>
            </a:p>
          </p:txBody>
        </p:sp>
        <p:sp>
          <p:nvSpPr>
            <p:cNvPr id="9" name="文本框 8">
              <a:extLst>
                <a:ext uri="{FF2B5EF4-FFF2-40B4-BE49-F238E27FC236}">
                  <a16:creationId xmlns:a16="http://schemas.microsoft.com/office/drawing/2014/main" id="{4612F24D-5DCA-4FB3-B00B-012D4985EE1E}"/>
                </a:ext>
              </a:extLst>
            </p:cNvPr>
            <p:cNvSpPr txBox="1"/>
            <p:nvPr/>
          </p:nvSpPr>
          <p:spPr>
            <a:xfrm rot="16200000">
              <a:off x="-1199840" y="5846530"/>
              <a:ext cx="3058737" cy="313997"/>
            </a:xfrm>
            <a:prstGeom prst="rect">
              <a:avLst/>
            </a:prstGeom>
            <a:noFill/>
          </p:spPr>
          <p:txBody>
            <a:bodyPr wrap="square">
              <a:spAutoFit/>
            </a:bodyPr>
            <a:lstStyle/>
            <a:p>
              <a:r>
                <a:rPr lang="en-US" altLang="zh-CN" sz="1200" dirty="0">
                  <a:latin typeface="Times New Roman" panose="02020603050405020304" pitchFamily="18" charset="0"/>
                  <a:cs typeface="Times New Roman" panose="02020603050405020304" pitchFamily="18" charset="0"/>
                </a:rPr>
                <a:t>Expression level (real-time –qPCR)</a:t>
              </a:r>
              <a:endParaRPr lang="zh-CN" altLang="en-US" sz="1200" dirty="0">
                <a:latin typeface="Times New Roman" panose="02020603050405020304" pitchFamily="18" charset="0"/>
                <a:cs typeface="Times New Roman" panose="02020603050405020304" pitchFamily="18" charset="0"/>
              </a:endParaRPr>
            </a:p>
          </p:txBody>
        </p:sp>
      </p:grpSp>
      <p:sp>
        <p:nvSpPr>
          <p:cNvPr id="13" name="文本框 12">
            <a:extLst>
              <a:ext uri="{FF2B5EF4-FFF2-40B4-BE49-F238E27FC236}">
                <a16:creationId xmlns:a16="http://schemas.microsoft.com/office/drawing/2014/main" id="{68418852-DF7B-40B3-9B3D-5010FEB4B9A5}"/>
              </a:ext>
            </a:extLst>
          </p:cNvPr>
          <p:cNvSpPr txBox="1"/>
          <p:nvPr/>
        </p:nvSpPr>
        <p:spPr>
          <a:xfrm>
            <a:off x="494973" y="6692900"/>
            <a:ext cx="5868054" cy="2462213"/>
          </a:xfrm>
          <a:prstGeom prst="rect">
            <a:avLst/>
          </a:prstGeom>
          <a:noFill/>
        </p:spPr>
        <p:txBody>
          <a:bodyPr wrap="square" rtlCol="0">
            <a:spAutoFit/>
          </a:bodyPr>
          <a:lstStyle/>
          <a:p>
            <a:r>
              <a:rPr lang="en-US" altLang="zh-CN" sz="1400" b="1" dirty="0">
                <a:latin typeface="Times New Roman" panose="02020603050405020304" pitchFamily="18" charset="0"/>
                <a:cs typeface="Times New Roman" panose="02020603050405020304" pitchFamily="18" charset="0"/>
              </a:rPr>
              <a:t>Figure S1</a:t>
            </a:r>
            <a:r>
              <a:rPr lang="en-US" altLang="zh-CN" sz="1400" dirty="0">
                <a:latin typeface="Times New Roman" panose="02020603050405020304" pitchFamily="18" charset="0"/>
                <a:cs typeface="Times New Roman" panose="02020603050405020304" pitchFamily="18" charset="0"/>
              </a:rPr>
              <a:t>. </a:t>
            </a:r>
            <a:r>
              <a:rPr lang="en-US" altLang="zh-CN" sz="1400" kern="1200" dirty="0">
                <a:effectLst/>
                <a:latin typeface="Times New Roman" panose="02020603050405020304" pitchFamily="18" charset="0"/>
                <a:ea typeface="宋体" panose="02010600030101010101" pitchFamily="2" charset="-122"/>
              </a:rPr>
              <a:t>Validation of the expression of 11 genes related to melatonin biosynthesis and catabolism by </a:t>
            </a:r>
            <a:r>
              <a:rPr lang="en-US" altLang="zh-CN" sz="1400" dirty="0">
                <a:effectLst/>
                <a:latin typeface="Times New Roman" panose="02020603050405020304" pitchFamily="18" charset="0"/>
                <a:ea typeface="FangSong" panose="02010609060101010101" pitchFamily="49" charset="-122"/>
              </a:rPr>
              <a:t>quantitative real-time (</a:t>
            </a:r>
            <a:r>
              <a:rPr lang="en-US" altLang="zh-CN" sz="1400" kern="1200" dirty="0" err="1">
                <a:effectLst/>
                <a:latin typeface="Times New Roman" panose="02020603050405020304" pitchFamily="18" charset="0"/>
                <a:ea typeface="宋体" panose="02010600030101010101" pitchFamily="2" charset="-122"/>
              </a:rPr>
              <a:t>qRT</a:t>
            </a:r>
            <a:r>
              <a:rPr lang="en-US" altLang="zh-CN" sz="1400" kern="1200" dirty="0">
                <a:effectLst/>
                <a:latin typeface="Times New Roman" panose="02020603050405020304" pitchFamily="18" charset="0"/>
                <a:ea typeface="宋体" panose="02010600030101010101" pitchFamily="2" charset="-122"/>
              </a:rPr>
              <a:t>)-PCR. (A) Quantitative real-time PCR analysis of the genes involved in melatonin biosynthesis and catabolism. The genes and the corresponding PCR primers are listed in Table S1. Rice seedlings were maintained under control (C) conditions or treated with 100 mM salt (S), 10 µM melatonin (M), or 100 mM salt + 10 µM melatonin (M+S). *, **, and *** indicate significant differences between the treated and control samples at p &lt; 0.05, p &lt; 0.01, and p &lt; 0.001, respectively. (B) Correlation analysis revealing the consistency between the RNA sequencing and </a:t>
            </a:r>
            <a:r>
              <a:rPr lang="en-US" altLang="zh-CN" sz="1400" kern="1200" dirty="0" err="1">
                <a:effectLst/>
                <a:latin typeface="Times New Roman" panose="02020603050405020304" pitchFamily="18" charset="0"/>
                <a:ea typeface="宋体" panose="02010600030101010101" pitchFamily="2" charset="-122"/>
              </a:rPr>
              <a:t>qRT</a:t>
            </a:r>
            <a:r>
              <a:rPr lang="en-US" altLang="zh-CN" sz="1400" kern="1200" dirty="0">
                <a:effectLst/>
                <a:latin typeface="Times New Roman" panose="02020603050405020304" pitchFamily="18" charset="0"/>
                <a:ea typeface="宋体" panose="02010600030101010101" pitchFamily="2" charset="-122"/>
              </a:rPr>
              <a:t>-PCR data. The RNA sequencing data (x-axis) were plotted against the </a:t>
            </a:r>
            <a:r>
              <a:rPr lang="en-US" altLang="zh-CN" sz="1400" kern="1200" dirty="0" err="1">
                <a:effectLst/>
                <a:latin typeface="Times New Roman" panose="02020603050405020304" pitchFamily="18" charset="0"/>
                <a:ea typeface="宋体" panose="02010600030101010101" pitchFamily="2" charset="-122"/>
              </a:rPr>
              <a:t>qRT</a:t>
            </a:r>
            <a:r>
              <a:rPr lang="en-US" altLang="zh-CN" sz="1400" kern="1200" dirty="0">
                <a:effectLst/>
                <a:latin typeface="Times New Roman" panose="02020603050405020304" pitchFamily="18" charset="0"/>
                <a:ea typeface="宋体" panose="02010600030101010101" pitchFamily="2" charset="-122"/>
              </a:rPr>
              <a:t>-PCR data (y-axis).</a:t>
            </a:r>
            <a:endParaRPr lang="zh-CN" altLang="en-US" sz="1400" dirty="0">
              <a:latin typeface="Times New Roman" panose="02020603050405020304" pitchFamily="18" charset="0"/>
              <a:cs typeface="Times New Roman" panose="02020603050405020304" pitchFamily="18" charset="0"/>
            </a:endParaRPr>
          </a:p>
        </p:txBody>
      </p:sp>
      <p:sp>
        <p:nvSpPr>
          <p:cNvPr id="14" name="文本框 13">
            <a:extLst>
              <a:ext uri="{FF2B5EF4-FFF2-40B4-BE49-F238E27FC236}">
                <a16:creationId xmlns:a16="http://schemas.microsoft.com/office/drawing/2014/main" id="{4A1315C9-433E-4B1E-B7EA-B0BEE21C75F7}"/>
              </a:ext>
            </a:extLst>
          </p:cNvPr>
          <p:cNvSpPr txBox="1"/>
          <p:nvPr/>
        </p:nvSpPr>
        <p:spPr>
          <a:xfrm>
            <a:off x="446351" y="177800"/>
            <a:ext cx="247412" cy="307777"/>
          </a:xfrm>
          <a:prstGeom prst="rect">
            <a:avLst/>
          </a:prstGeom>
          <a:noFill/>
        </p:spPr>
        <p:txBody>
          <a:bodyPr wrap="square" rtlCol="0">
            <a:spAutoFit/>
          </a:bodyPr>
          <a:lstStyle/>
          <a:p>
            <a:r>
              <a:rPr lang="en-US" altLang="zh-CN" sz="1400" b="1" dirty="0"/>
              <a:t>A</a:t>
            </a:r>
            <a:endParaRPr lang="zh-CN" altLang="en-US" sz="1400" b="1" dirty="0"/>
          </a:p>
        </p:txBody>
      </p:sp>
      <p:sp>
        <p:nvSpPr>
          <p:cNvPr id="16" name="文本框 15">
            <a:extLst>
              <a:ext uri="{FF2B5EF4-FFF2-40B4-BE49-F238E27FC236}">
                <a16:creationId xmlns:a16="http://schemas.microsoft.com/office/drawing/2014/main" id="{5FE7FEF2-DA87-4FFD-80EF-6704B122167B}"/>
              </a:ext>
            </a:extLst>
          </p:cNvPr>
          <p:cNvSpPr txBox="1"/>
          <p:nvPr/>
        </p:nvSpPr>
        <p:spPr>
          <a:xfrm>
            <a:off x="446351" y="2905323"/>
            <a:ext cx="399812" cy="307777"/>
          </a:xfrm>
          <a:prstGeom prst="rect">
            <a:avLst/>
          </a:prstGeom>
          <a:noFill/>
        </p:spPr>
        <p:txBody>
          <a:bodyPr wrap="square" rtlCol="0">
            <a:spAutoFit/>
          </a:bodyPr>
          <a:lstStyle/>
          <a:p>
            <a:r>
              <a:rPr lang="en-US" altLang="zh-CN" sz="1400" b="1" dirty="0"/>
              <a:t>B</a:t>
            </a:r>
            <a:endParaRPr lang="zh-CN" altLang="en-US" sz="1400" b="1" dirty="0"/>
          </a:p>
        </p:txBody>
      </p:sp>
    </p:spTree>
    <p:extLst>
      <p:ext uri="{BB962C8B-B14F-4D97-AF65-F5344CB8AC3E}">
        <p14:creationId xmlns:p14="http://schemas.microsoft.com/office/powerpoint/2010/main" val="3857522919"/>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TotalTime>
  <Words>167</Words>
  <Application>Microsoft Office PowerPoint</Application>
  <PresentationFormat>A4 纸张(210x297 毫米)</PresentationFormat>
  <Paragraphs>5</Paragraphs>
  <Slides>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Arial</vt:lpstr>
      <vt:lpstr>Calibri</vt:lpstr>
      <vt:lpstr>Calibri Light</vt:lpstr>
      <vt:lpstr>Times New Roman</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BFu-2019</dc:creator>
  <cp:lastModifiedBy>汪 娟</cp:lastModifiedBy>
  <cp:revision>4</cp:revision>
  <dcterms:created xsi:type="dcterms:W3CDTF">2020-10-06T02:19:42Z</dcterms:created>
  <dcterms:modified xsi:type="dcterms:W3CDTF">2020-12-04T09:41:18Z</dcterms:modified>
</cp:coreProperties>
</file>