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83" autoAdjust="0"/>
    <p:restoredTop sz="94660"/>
  </p:normalViewPr>
  <p:slideViewPr>
    <p:cSldViewPr snapToGrid="0">
      <p:cViewPr varScale="1">
        <p:scale>
          <a:sx n="51" d="100"/>
          <a:sy n="51" d="100"/>
        </p:scale>
        <p:origin x="63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A8FC12-8446-4D8C-B4CF-F289B13F5E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DD1BCA-26B4-49B5-BAB2-DEFFCDEAE5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6E9DE0-648C-45FD-9FAA-6C4A6C8B9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0780C1-7781-4797-9DCC-BDDA5AFA0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88A363-03AB-4AED-8AF9-8BA2B61FC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107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7263A2-AAFE-4665-9ADC-C3F5B630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A2D8C6D-BBEF-484F-9CCF-169F2FB26C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5EE9A6-BEE6-4994-B16E-D62F09D25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73EE92-CA6B-485A-9156-9DDD7B884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EAA513-81BC-488C-BE2C-FF45D8D35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63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125119F-AEC1-4621-AB8A-CBF8EBC8AE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C714AD-5209-4163-976E-CBA0CE4F7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3CBA7F-E210-4B9C-9CBB-0943D601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8211FF-83F4-442D-9502-872116BC1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C9F6BB-41DE-409B-8536-7F42C7C5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00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9C1295-8A09-490B-9680-91EC1EC9A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825E74-56AE-46E3-8F39-474899EB2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7BAD37-E4C7-4C53-8CD1-9DFA4C684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CAB308-98FE-44A1-A5F2-4B4460A66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67F9B2-7975-4643-A59A-D2DC7667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15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466BAA-AD63-4264-8EE1-7621FD030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1DC2DB-9ADF-4F9E-B640-5291D13F5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086416-25DD-444A-8DEB-C7AA50374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A35192-F80F-4991-8A83-A66DE549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9C6033-4EE5-425F-86CF-6345ADF5E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55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42FA28-3A00-4731-8E3C-C4D9188E4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05C6424-35AE-47FA-BBE4-6FFDA75401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A54271-9D90-491B-BB54-E98FA687F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FFBAC8-181D-45FB-AF86-D4C088B15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11A872-5169-4246-A2F6-9B76FB16D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92DDA4-F485-4DC9-8C80-65AEB4679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97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06FA98-BCAB-4898-A771-2E77061C8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14EAE5-8999-4C47-9BD2-DB8D49149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93B9EA7-FC69-4CDF-BC99-41EEE5BE0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8E698F1-8B26-40E4-BE78-2B733BF05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8695E2C-8A95-45B9-BAF3-C4B96539A0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B3958E-B067-4B05-91C3-85E4C4145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354BA6E-FCF9-4655-B931-C1D2E13AD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D61283D-402F-49F8-BCA9-D489E33F6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815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EA462E-DB8D-49FF-8E1F-5F89E9853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BC11C0-FF95-488D-9488-49D4AB110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81D0D11-EE32-43EE-9519-A15D8FA2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EEA7BFF-BCAA-4459-BB52-673372FA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850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A7363F4-AB77-4D29-99BB-E935F4DF8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A3378E7-013A-4B1A-98A4-27164C05A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45B0C0-082D-4CBD-BFB0-A158127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73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7E35AD-4C73-4750-BE36-4E974CBC4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3E0B21-F3B4-4D4F-A380-4A54EB792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0E26E83-8D2A-4E0F-A63D-B02FBE31C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583C4F-89DF-4B38-878D-F28DF4810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2BEC67-4893-406A-9F6A-B7572367A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EC20B69-53AF-40A8-9A89-2291A6024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64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978130-0FE2-48A9-9D70-72D3F050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B1686C5-48F9-4271-80BD-24DE30FC2B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52259C-5E01-49AA-93A7-E34A51A85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F9DF993-6D97-455A-A3E6-C1A74FD09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08B18D-D94B-481B-866B-555FBF80F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CD9088A-35C3-4236-A28C-47063E3D6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63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D691445-AC2D-48D5-8999-3D2B70362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678233-6C75-4E9F-9E87-E17A05021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63A612-603B-4527-8D58-C63334C1B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BC455F-3F78-4FF3-9248-37BC2C102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051037-CC63-433E-AB16-B17FBB994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50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4962025" y="236480"/>
            <a:ext cx="32276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2767331">
              <a:defRPr/>
            </a:pPr>
            <a:r>
              <a:rPr lang="en-US" altLang="ja-JP" sz="2200" b="1" dirty="0">
                <a:latin typeface="Times New Roman" pitchFamily="18" charset="0"/>
                <a:ea typeface="HGS創英角ﾎﾟｯﾌﾟ体" pitchFamily="50" charset="-128"/>
                <a:cs typeface="Times New Roman" pitchFamily="18" charset="0"/>
              </a:rPr>
              <a:t>6-months All-cause death</a:t>
            </a:r>
          </a:p>
          <a:p>
            <a:pPr algn="ctr" defTabSz="2767331">
              <a:defRPr/>
            </a:pPr>
            <a:r>
              <a:rPr lang="en-US" altLang="ja-JP" sz="2200" b="1" dirty="0">
                <a:latin typeface="Times New Roman" pitchFamily="18" charset="0"/>
                <a:ea typeface="HGS創英角ﾎﾟｯﾌﾟ体" pitchFamily="50" charset="-128"/>
                <a:cs typeface="Times New Roman" pitchFamily="18" charset="0"/>
              </a:rPr>
              <a:t> or Readmission for HF</a:t>
            </a:r>
            <a:endParaRPr lang="ja-JP" altLang="en-US" sz="2200" b="1" dirty="0">
              <a:latin typeface="Times New Roman" pitchFamily="18" charset="0"/>
              <a:ea typeface="HGS創英角ﾎﾟｯﾌﾟ体" pitchFamily="50" charset="-128"/>
              <a:cs typeface="Times New Roman" pitchFamily="18" charset="0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8990552" y="236480"/>
            <a:ext cx="30118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2767331">
              <a:defRPr/>
            </a:pPr>
            <a:r>
              <a:rPr lang="en-US" altLang="ja-JP" sz="2200" b="1" dirty="0">
                <a:latin typeface="Times New Roman" pitchFamily="18" charset="0"/>
                <a:ea typeface="HGS創英角ﾎﾟｯﾌﾟ体" pitchFamily="50" charset="-128"/>
                <a:cs typeface="Times New Roman" pitchFamily="18" charset="0"/>
              </a:rPr>
              <a:t>1-year All-cause death</a:t>
            </a:r>
          </a:p>
          <a:p>
            <a:pPr algn="ctr" defTabSz="2767331">
              <a:defRPr/>
            </a:pPr>
            <a:r>
              <a:rPr lang="en-US" altLang="ja-JP" sz="2200" b="1" dirty="0">
                <a:latin typeface="Times New Roman" pitchFamily="18" charset="0"/>
                <a:ea typeface="HGS創英角ﾎﾟｯﾌﾟ体" pitchFamily="50" charset="-128"/>
                <a:cs typeface="Times New Roman" pitchFamily="18" charset="0"/>
              </a:rPr>
              <a:t> or Readmission for HF</a:t>
            </a:r>
            <a:endParaRPr lang="ja-JP" altLang="en-US" sz="2200" b="1" dirty="0">
              <a:latin typeface="Times New Roman" pitchFamily="18" charset="0"/>
              <a:ea typeface="HGS創英角ﾎﾟｯﾌﾟ体" pitchFamily="50" charset="-128"/>
              <a:cs typeface="Times New Roman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944670" y="236480"/>
            <a:ext cx="30118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2767331">
              <a:defRPr/>
            </a:pPr>
            <a:r>
              <a:rPr lang="en-US" altLang="ja-JP" sz="2200" b="1" dirty="0">
                <a:latin typeface="Times New Roman" pitchFamily="18" charset="0"/>
                <a:ea typeface="HGS創英角ﾎﾟｯﾌﾟ体" pitchFamily="50" charset="-128"/>
                <a:cs typeface="Times New Roman" pitchFamily="18" charset="0"/>
              </a:rPr>
              <a:t>90-days All-cause death</a:t>
            </a:r>
          </a:p>
          <a:p>
            <a:pPr algn="ctr" defTabSz="2767331">
              <a:defRPr/>
            </a:pPr>
            <a:r>
              <a:rPr lang="en-US" altLang="ja-JP" sz="2200" b="1" dirty="0">
                <a:latin typeface="Times New Roman" pitchFamily="18" charset="0"/>
                <a:ea typeface="HGS創英角ﾎﾟｯﾌﾟ体" pitchFamily="50" charset="-128"/>
                <a:cs typeface="Times New Roman" pitchFamily="18" charset="0"/>
              </a:rPr>
              <a:t> or Readmission for HF</a:t>
            </a:r>
            <a:endParaRPr lang="ja-JP" altLang="en-US" sz="2200" b="1" dirty="0">
              <a:latin typeface="Times New Roman" pitchFamily="18" charset="0"/>
              <a:ea typeface="HGS創英角ﾎﾟｯﾌﾟ体" pitchFamily="50" charset="-128"/>
              <a:cs typeface="Times New Roman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2236" y="447986"/>
            <a:ext cx="334087" cy="3539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46143" y="447986"/>
            <a:ext cx="334087" cy="3539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640476" y="447986"/>
            <a:ext cx="334087" cy="3539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9AA76462-618A-4542-ACD0-9DA11E38B2F1}"/>
              </a:ext>
            </a:extLst>
          </p:cNvPr>
          <p:cNvGrpSpPr/>
          <p:nvPr/>
        </p:nvGrpSpPr>
        <p:grpSpPr>
          <a:xfrm>
            <a:off x="58064" y="1114883"/>
            <a:ext cx="3970053" cy="5460150"/>
            <a:chOff x="-13648" y="1114883"/>
            <a:chExt cx="3970053" cy="5460150"/>
          </a:xfrm>
        </p:grpSpPr>
        <p:sp>
          <p:nvSpPr>
            <p:cNvPr id="13" name="テキスト ボックス 12"/>
            <p:cNvSpPr txBox="1"/>
            <p:nvPr/>
          </p:nvSpPr>
          <p:spPr bwMode="auto">
            <a:xfrm>
              <a:off x="-13648" y="1749511"/>
              <a:ext cx="461665" cy="3373051"/>
            </a:xfrm>
            <a:prstGeom prst="rect">
              <a:avLst/>
            </a:prstGeom>
            <a:noFill/>
            <a:ln>
              <a:noFill/>
            </a:ln>
          </p:spPr>
          <p:txBody>
            <a:bodyPr vert="vert270">
              <a:spAutoFit/>
            </a:bodyPr>
            <a:lstStyle/>
            <a:p>
              <a:pPr algn="ctr" defTabSz="276733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Event</a:t>
              </a:r>
              <a:r>
                <a:rPr lang="ja-JP" altLang="en-US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 </a:t>
              </a:r>
              <a:r>
                <a:rPr lang="en-US" altLang="ja-JP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free rate (%)</a:t>
              </a:r>
              <a:endParaRPr lang="ja-JP" altLang="en-US" sz="18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6"/>
            <p:cNvSpPr txBox="1">
              <a:spLocks noChangeArrowheads="1"/>
            </p:cNvSpPr>
            <p:nvPr/>
          </p:nvSpPr>
          <p:spPr bwMode="auto">
            <a:xfrm>
              <a:off x="1056305" y="6087091"/>
              <a:ext cx="2511425" cy="487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defTabSz="2824896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Follow-up (Days)</a:t>
              </a:r>
              <a:endParaRPr lang="ja-JP" altLang="en-US" sz="18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3"/>
            <p:cNvSpPr txBox="1">
              <a:spLocks noChangeArrowheads="1"/>
            </p:cNvSpPr>
            <p:nvPr/>
          </p:nvSpPr>
          <p:spPr bwMode="auto">
            <a:xfrm>
              <a:off x="795955" y="5088174"/>
              <a:ext cx="257333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2620963">
                <a:lnSpc>
                  <a:spcPct val="90000"/>
                </a:lnSpc>
                <a:spcBef>
                  <a:spcPts val="1888"/>
                </a:spcBef>
                <a:buFont typeface="Arial" panose="020B0604020202020204" pitchFamily="34" charset="0"/>
                <a:buChar char="•"/>
                <a:defRPr kumimoji="1" sz="5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創英角ﾎﾟｯﾌﾟ体" panose="040B0A00000000000000" pitchFamily="50" charset="-128"/>
                  <a:cs typeface="Arial" panose="020B0604020202020204" pitchFamily="34" charset="0"/>
                </a:rPr>
                <a:t>Log-rank P = 0.0059</a:t>
              </a:r>
              <a:endParaRPr lang="ja-JP" altLang="en-US" sz="1800" b="1" dirty="0">
                <a:latin typeface="Arial" panose="020B0604020202020204" pitchFamily="34" charset="0"/>
                <a:ea typeface="HGS創英角ﾎﾟｯﾌﾟ体" panose="040B0A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auto">
            <a:xfrm flipH="1">
              <a:off x="637205" y="5663924"/>
              <a:ext cx="3319200" cy="101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507821" y="5553726"/>
              <a:ext cx="113814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 flipH="1">
              <a:off x="637205" y="4803350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394009" y="4673993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20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394009" y="3803246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40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22" name="Line 15"/>
            <p:cNvSpPr>
              <a:spLocks noChangeShapeType="1"/>
            </p:cNvSpPr>
            <p:nvPr/>
          </p:nvSpPr>
          <p:spPr bwMode="auto">
            <a:xfrm flipH="1">
              <a:off x="637205" y="3059822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394009" y="2930465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60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26" name="Line 18"/>
            <p:cNvSpPr>
              <a:spLocks noChangeShapeType="1"/>
            </p:cNvSpPr>
            <p:nvPr/>
          </p:nvSpPr>
          <p:spPr bwMode="auto">
            <a:xfrm flipH="1">
              <a:off x="637205" y="2187041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394009" y="2059719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80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 flipH="1">
              <a:off x="637205" y="1320364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280195" y="1201934"/>
              <a:ext cx="341440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100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>
              <a:off x="714992" y="5663924"/>
              <a:ext cx="0" cy="1444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665780" y="5804302"/>
              <a:ext cx="113814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>
              <a:off x="2155620" y="5663924"/>
              <a:ext cx="0" cy="1444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Line 103"/>
            <p:cNvSpPr>
              <a:spLocks noChangeShapeType="1"/>
            </p:cNvSpPr>
            <p:nvPr/>
          </p:nvSpPr>
          <p:spPr bwMode="auto">
            <a:xfrm flipV="1">
              <a:off x="714992" y="1114883"/>
              <a:ext cx="0" cy="455921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テキスト ボックス 13"/>
            <p:cNvSpPr txBox="1">
              <a:spLocks noChangeArrowheads="1"/>
            </p:cNvSpPr>
            <p:nvPr/>
          </p:nvSpPr>
          <p:spPr bwMode="auto">
            <a:xfrm>
              <a:off x="1780294" y="1977316"/>
              <a:ext cx="1198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2620963">
                <a:lnSpc>
                  <a:spcPct val="90000"/>
                </a:lnSpc>
                <a:spcBef>
                  <a:spcPts val="1888"/>
                </a:spcBef>
                <a:buFont typeface="Arial" panose="020B0604020202020204" pitchFamily="34" charset="0"/>
                <a:buChar char="•"/>
                <a:defRPr kumimoji="1" sz="5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創英角ﾎﾟｯﾌﾟ体" panose="040B0A00000000000000" pitchFamily="50" charset="-128"/>
                  <a:cs typeface="Arial" panose="020B0604020202020204" pitchFamily="34" charset="0"/>
                </a:rPr>
                <a:t>Low iron</a:t>
              </a:r>
              <a:endParaRPr lang="ja-JP" altLang="en-US" sz="1800" b="1" dirty="0">
                <a:latin typeface="Arial" panose="020B0604020202020204" pitchFamily="34" charset="0"/>
                <a:ea typeface="HGS創英角ﾎﾟｯﾌﾟ体" panose="040B0A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9" name="テキスト ボックス 13"/>
            <p:cNvSpPr txBox="1">
              <a:spLocks noChangeArrowheads="1"/>
            </p:cNvSpPr>
            <p:nvPr/>
          </p:nvSpPr>
          <p:spPr bwMode="auto">
            <a:xfrm>
              <a:off x="2333361" y="1212339"/>
              <a:ext cx="12614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2620963">
                <a:lnSpc>
                  <a:spcPct val="90000"/>
                </a:lnSpc>
                <a:spcBef>
                  <a:spcPts val="1888"/>
                </a:spcBef>
                <a:buFont typeface="Arial" panose="020B0604020202020204" pitchFamily="34" charset="0"/>
                <a:buChar char="•"/>
                <a:defRPr kumimoji="1" sz="5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創英角ﾎﾟｯﾌﾟ体" panose="040B0A00000000000000" pitchFamily="50" charset="-128"/>
                  <a:cs typeface="Arial" panose="020B0604020202020204" pitchFamily="34" charset="0"/>
                </a:rPr>
                <a:t>High iron</a:t>
              </a:r>
              <a:endParaRPr lang="ja-JP" altLang="en-US" sz="1800" b="1" dirty="0">
                <a:latin typeface="Arial" panose="020B0604020202020204" pitchFamily="34" charset="0"/>
                <a:ea typeface="HGS創英角ﾎﾟｯﾌﾟ体" panose="040B0A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0" name="Line 33"/>
            <p:cNvSpPr>
              <a:spLocks noChangeShapeType="1"/>
            </p:cNvSpPr>
            <p:nvPr/>
          </p:nvSpPr>
          <p:spPr bwMode="auto">
            <a:xfrm>
              <a:off x="1435306" y="5663924"/>
              <a:ext cx="0" cy="72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34"/>
            <p:cNvSpPr>
              <a:spLocks noChangeArrowheads="1"/>
            </p:cNvSpPr>
            <p:nvPr/>
          </p:nvSpPr>
          <p:spPr bwMode="auto">
            <a:xfrm>
              <a:off x="2039689" y="5804302"/>
              <a:ext cx="22762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50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06" name="Line 15"/>
            <p:cNvSpPr>
              <a:spLocks noChangeShapeType="1"/>
            </p:cNvSpPr>
            <p:nvPr/>
          </p:nvSpPr>
          <p:spPr bwMode="auto">
            <a:xfrm flipH="1">
              <a:off x="637205" y="3931586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Line 39">
              <a:extLst>
                <a:ext uri="{FF2B5EF4-FFF2-40B4-BE49-F238E27FC236}">
                  <a16:creationId xmlns:a16="http://schemas.microsoft.com/office/drawing/2014/main" id="{35632734-4E60-42D3-826A-54B1833769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6248" y="5663924"/>
              <a:ext cx="0" cy="1444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Line 39">
              <a:extLst>
                <a:ext uri="{FF2B5EF4-FFF2-40B4-BE49-F238E27FC236}">
                  <a16:creationId xmlns:a16="http://schemas.microsoft.com/office/drawing/2014/main" id="{0BA58327-A663-4864-9AF5-5521C640AE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5934" y="5663924"/>
              <a:ext cx="0" cy="72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tangle 40">
              <a:extLst>
                <a:ext uri="{FF2B5EF4-FFF2-40B4-BE49-F238E27FC236}">
                  <a16:creationId xmlns:a16="http://schemas.microsoft.com/office/drawing/2014/main" id="{712B2E23-6361-43BC-BEFC-AEBBBC4C0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8505" y="5804302"/>
              <a:ext cx="3414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100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B060A5BA-62D8-47C5-B9A8-6231DDD0DE5F}"/>
              </a:ext>
            </a:extLst>
          </p:cNvPr>
          <p:cNvGrpSpPr/>
          <p:nvPr/>
        </p:nvGrpSpPr>
        <p:grpSpPr>
          <a:xfrm>
            <a:off x="4057758" y="1114883"/>
            <a:ext cx="3970053" cy="5460150"/>
            <a:chOff x="3986046" y="1114883"/>
            <a:chExt cx="3970053" cy="5460150"/>
          </a:xfrm>
        </p:grpSpPr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A776799D-3291-4E19-B716-8B20E67140D9}"/>
                </a:ext>
              </a:extLst>
            </p:cNvPr>
            <p:cNvSpPr txBox="1"/>
            <p:nvPr/>
          </p:nvSpPr>
          <p:spPr bwMode="auto">
            <a:xfrm>
              <a:off x="3986046" y="1749511"/>
              <a:ext cx="461665" cy="3373051"/>
            </a:xfrm>
            <a:prstGeom prst="rect">
              <a:avLst/>
            </a:prstGeom>
            <a:noFill/>
            <a:ln>
              <a:noFill/>
            </a:ln>
          </p:spPr>
          <p:txBody>
            <a:bodyPr vert="vert270">
              <a:spAutoFit/>
            </a:bodyPr>
            <a:lstStyle/>
            <a:p>
              <a:pPr algn="ctr" defTabSz="276733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Event</a:t>
              </a:r>
              <a:r>
                <a:rPr lang="ja-JP" altLang="en-US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 </a:t>
              </a:r>
              <a:r>
                <a:rPr lang="en-US" altLang="ja-JP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free rate (%)</a:t>
              </a:r>
              <a:endParaRPr lang="ja-JP" altLang="en-US" sz="18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11" name="テキスト ボックス 6">
              <a:extLst>
                <a:ext uri="{FF2B5EF4-FFF2-40B4-BE49-F238E27FC236}">
                  <a16:creationId xmlns:a16="http://schemas.microsoft.com/office/drawing/2014/main" id="{97031536-D753-4488-9A6F-2DF651135D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5999" y="6087091"/>
              <a:ext cx="2511425" cy="487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defTabSz="2824896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Follow-up (Days)</a:t>
              </a:r>
              <a:endParaRPr lang="ja-JP" altLang="en-US" sz="18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12" name="テキスト ボックス 13">
              <a:extLst>
                <a:ext uri="{FF2B5EF4-FFF2-40B4-BE49-F238E27FC236}">
                  <a16:creationId xmlns:a16="http://schemas.microsoft.com/office/drawing/2014/main" id="{DEDEB086-F536-49F6-97B6-C33B87E9D8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95649" y="5088174"/>
              <a:ext cx="257333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2620963">
                <a:lnSpc>
                  <a:spcPct val="90000"/>
                </a:lnSpc>
                <a:spcBef>
                  <a:spcPts val="1888"/>
                </a:spcBef>
                <a:buFont typeface="Arial" panose="020B0604020202020204" pitchFamily="34" charset="0"/>
                <a:buChar char="•"/>
                <a:defRPr kumimoji="1" sz="5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創英角ﾎﾟｯﾌﾟ体" panose="040B0A00000000000000" pitchFamily="50" charset="-128"/>
                  <a:cs typeface="Arial" panose="020B0604020202020204" pitchFamily="34" charset="0"/>
                </a:rPr>
                <a:t>Log-rank P = 0.0009</a:t>
              </a:r>
              <a:endParaRPr lang="ja-JP" altLang="en-US" sz="1800" b="1" dirty="0">
                <a:latin typeface="Arial" panose="020B0604020202020204" pitchFamily="34" charset="0"/>
                <a:ea typeface="HGS創英角ﾎﾟｯﾌﾟ体" panose="040B0A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6" name="Line 6">
              <a:extLst>
                <a:ext uri="{FF2B5EF4-FFF2-40B4-BE49-F238E27FC236}">
                  <a16:creationId xmlns:a16="http://schemas.microsoft.com/office/drawing/2014/main" id="{7D629469-E233-4A16-B099-1A32FCAC10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36899" y="5663924"/>
              <a:ext cx="3319200" cy="101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Rectangle 7">
              <a:extLst>
                <a:ext uri="{FF2B5EF4-FFF2-40B4-BE49-F238E27FC236}">
                  <a16:creationId xmlns:a16="http://schemas.microsoft.com/office/drawing/2014/main" id="{5140FAF1-4738-4F95-8615-E63C2D8C7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7515" y="5553726"/>
              <a:ext cx="113814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18" name="Line 9">
              <a:extLst>
                <a:ext uri="{FF2B5EF4-FFF2-40B4-BE49-F238E27FC236}">
                  <a16:creationId xmlns:a16="http://schemas.microsoft.com/office/drawing/2014/main" id="{F3E12268-9C66-4E3E-B355-B92A8B0B5C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36899" y="4803350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Rectangle 10">
              <a:extLst>
                <a:ext uri="{FF2B5EF4-FFF2-40B4-BE49-F238E27FC236}">
                  <a16:creationId xmlns:a16="http://schemas.microsoft.com/office/drawing/2014/main" id="{8B16DB6B-17B5-419A-9EB1-ACB7C66EA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3703" y="4673993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20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20" name="Rectangle 13">
              <a:extLst>
                <a:ext uri="{FF2B5EF4-FFF2-40B4-BE49-F238E27FC236}">
                  <a16:creationId xmlns:a16="http://schemas.microsoft.com/office/drawing/2014/main" id="{78E6DC4A-238E-4074-ABDD-81A028A65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3703" y="3803246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40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21" name="Line 15">
              <a:extLst>
                <a:ext uri="{FF2B5EF4-FFF2-40B4-BE49-F238E27FC236}">
                  <a16:creationId xmlns:a16="http://schemas.microsoft.com/office/drawing/2014/main" id="{ED9881A8-A71D-43BC-93FC-C06C540647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36899" y="3059822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Rectangle 16">
              <a:extLst>
                <a:ext uri="{FF2B5EF4-FFF2-40B4-BE49-F238E27FC236}">
                  <a16:creationId xmlns:a16="http://schemas.microsoft.com/office/drawing/2014/main" id="{09BC3EAA-A456-480D-81CA-D56B90664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3703" y="2930465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60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23" name="Line 18">
              <a:extLst>
                <a:ext uri="{FF2B5EF4-FFF2-40B4-BE49-F238E27FC236}">
                  <a16:creationId xmlns:a16="http://schemas.microsoft.com/office/drawing/2014/main" id="{C2192914-33BF-4B6F-A2B2-60DC6EFCDB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36899" y="2187041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Rectangle 19">
              <a:extLst>
                <a:ext uri="{FF2B5EF4-FFF2-40B4-BE49-F238E27FC236}">
                  <a16:creationId xmlns:a16="http://schemas.microsoft.com/office/drawing/2014/main" id="{4635F31E-7875-4E47-B01C-116F65F0F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3703" y="2059719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80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25" name="Line 21">
              <a:extLst>
                <a:ext uri="{FF2B5EF4-FFF2-40B4-BE49-F238E27FC236}">
                  <a16:creationId xmlns:a16="http://schemas.microsoft.com/office/drawing/2014/main" id="{3CE7973E-A803-4945-9348-3D28F770B3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36899" y="1320364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Rectangle 22">
              <a:extLst>
                <a:ext uri="{FF2B5EF4-FFF2-40B4-BE49-F238E27FC236}">
                  <a16:creationId xmlns:a16="http://schemas.microsoft.com/office/drawing/2014/main" id="{F8CC2047-7751-42BC-94F7-991EC825D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889" y="1201934"/>
              <a:ext cx="341440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100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27" name="Line 30">
              <a:extLst>
                <a:ext uri="{FF2B5EF4-FFF2-40B4-BE49-F238E27FC236}">
                  <a16:creationId xmlns:a16="http://schemas.microsoft.com/office/drawing/2014/main" id="{64E48542-D1D4-4507-B25C-C741740925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4686" y="5663924"/>
              <a:ext cx="0" cy="1444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Rectangle 31">
              <a:extLst>
                <a:ext uri="{FF2B5EF4-FFF2-40B4-BE49-F238E27FC236}">
                  <a16:creationId xmlns:a16="http://schemas.microsoft.com/office/drawing/2014/main" id="{9D89E1BE-176C-4062-9113-F74B89F54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5474" y="5804302"/>
              <a:ext cx="113814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29" name="Line 33">
              <a:extLst>
                <a:ext uri="{FF2B5EF4-FFF2-40B4-BE49-F238E27FC236}">
                  <a16:creationId xmlns:a16="http://schemas.microsoft.com/office/drawing/2014/main" id="{23E29779-FB0E-405B-B02C-576BAC6CCF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55314" y="5663924"/>
              <a:ext cx="0" cy="1444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Line 103">
              <a:extLst>
                <a:ext uri="{FF2B5EF4-FFF2-40B4-BE49-F238E27FC236}">
                  <a16:creationId xmlns:a16="http://schemas.microsoft.com/office/drawing/2014/main" id="{7C4A6702-79E8-4055-A97F-51813D6112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14686" y="1114883"/>
              <a:ext cx="0" cy="455921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テキスト ボックス 13">
              <a:extLst>
                <a:ext uri="{FF2B5EF4-FFF2-40B4-BE49-F238E27FC236}">
                  <a16:creationId xmlns:a16="http://schemas.microsoft.com/office/drawing/2014/main" id="{DAC9574D-33E8-4625-959A-D37488B66B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1615" y="2279778"/>
              <a:ext cx="1198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2620963">
                <a:lnSpc>
                  <a:spcPct val="90000"/>
                </a:lnSpc>
                <a:spcBef>
                  <a:spcPts val="1888"/>
                </a:spcBef>
                <a:buFont typeface="Arial" panose="020B0604020202020204" pitchFamily="34" charset="0"/>
                <a:buChar char="•"/>
                <a:defRPr kumimoji="1" sz="5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創英角ﾎﾟｯﾌﾟ体" panose="040B0A00000000000000" pitchFamily="50" charset="-128"/>
                  <a:cs typeface="Arial" panose="020B0604020202020204" pitchFamily="34" charset="0"/>
                </a:rPr>
                <a:t>Low iron</a:t>
              </a:r>
              <a:endParaRPr lang="ja-JP" altLang="en-US" sz="1800" b="1" dirty="0">
                <a:latin typeface="Arial" panose="020B0604020202020204" pitchFamily="34" charset="0"/>
                <a:ea typeface="HGS創英角ﾎﾟｯﾌﾟ体" panose="040B0A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34" name="テキスト ボックス 13">
              <a:extLst>
                <a:ext uri="{FF2B5EF4-FFF2-40B4-BE49-F238E27FC236}">
                  <a16:creationId xmlns:a16="http://schemas.microsoft.com/office/drawing/2014/main" id="{FBF771A5-E1A8-462E-8509-CE2D85405A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05077" y="1355488"/>
              <a:ext cx="12614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2620963">
                <a:lnSpc>
                  <a:spcPct val="90000"/>
                </a:lnSpc>
                <a:spcBef>
                  <a:spcPts val="1888"/>
                </a:spcBef>
                <a:buFont typeface="Arial" panose="020B0604020202020204" pitchFamily="34" charset="0"/>
                <a:buChar char="•"/>
                <a:defRPr kumimoji="1" sz="5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創英角ﾎﾟｯﾌﾟ体" panose="040B0A00000000000000" pitchFamily="50" charset="-128"/>
                  <a:cs typeface="Arial" panose="020B0604020202020204" pitchFamily="34" charset="0"/>
                </a:rPr>
                <a:t>High iron</a:t>
              </a:r>
              <a:endParaRPr lang="ja-JP" altLang="en-US" sz="1800" b="1" dirty="0">
                <a:latin typeface="Arial" panose="020B0604020202020204" pitchFamily="34" charset="0"/>
                <a:ea typeface="HGS創英角ﾎﾟｯﾌﾟ体" panose="040B0A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35" name="Line 33">
              <a:extLst>
                <a:ext uri="{FF2B5EF4-FFF2-40B4-BE49-F238E27FC236}">
                  <a16:creationId xmlns:a16="http://schemas.microsoft.com/office/drawing/2014/main" id="{95D5BDF3-BDA7-4670-9612-E8F943B726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5000" y="5663924"/>
              <a:ext cx="0" cy="72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Rectangle 34">
              <a:extLst>
                <a:ext uri="{FF2B5EF4-FFF2-40B4-BE49-F238E27FC236}">
                  <a16:creationId xmlns:a16="http://schemas.microsoft.com/office/drawing/2014/main" id="{57C4174B-2795-4CA9-9FE6-F0CB5D03B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663" y="5804302"/>
              <a:ext cx="3414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100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37" name="Line 15">
              <a:extLst>
                <a:ext uri="{FF2B5EF4-FFF2-40B4-BE49-F238E27FC236}">
                  <a16:creationId xmlns:a16="http://schemas.microsoft.com/office/drawing/2014/main" id="{CE154B42-2B35-40E4-83E3-ACACCB1C74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36899" y="3931586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Line 39">
              <a:extLst>
                <a:ext uri="{FF2B5EF4-FFF2-40B4-BE49-F238E27FC236}">
                  <a16:creationId xmlns:a16="http://schemas.microsoft.com/office/drawing/2014/main" id="{847100AF-8D9A-426D-8014-0B154E5541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5942" y="5663924"/>
              <a:ext cx="0" cy="1444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Line 39">
              <a:extLst>
                <a:ext uri="{FF2B5EF4-FFF2-40B4-BE49-F238E27FC236}">
                  <a16:creationId xmlns:a16="http://schemas.microsoft.com/office/drawing/2014/main" id="{02E3909C-3442-481B-BD69-0EB3197F9C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75628" y="5663924"/>
              <a:ext cx="0" cy="72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Rectangle 40">
              <a:extLst>
                <a:ext uri="{FF2B5EF4-FFF2-40B4-BE49-F238E27FC236}">
                  <a16:creationId xmlns:a16="http://schemas.microsoft.com/office/drawing/2014/main" id="{2F2846AE-8766-449C-BE00-3FBAC3C06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0399" y="5804302"/>
              <a:ext cx="3414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200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EC91D660-76F4-4E71-AB70-BCD33AB2DE6B}"/>
              </a:ext>
            </a:extLst>
          </p:cNvPr>
          <p:cNvGrpSpPr/>
          <p:nvPr/>
        </p:nvGrpSpPr>
        <p:grpSpPr>
          <a:xfrm>
            <a:off x="8057452" y="1114883"/>
            <a:ext cx="3970053" cy="5460150"/>
            <a:chOff x="7985740" y="1114883"/>
            <a:chExt cx="3970053" cy="5460150"/>
          </a:xfrm>
        </p:grpSpPr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C2CE7CFD-CA59-4C31-91D1-0EB189752E5C}"/>
                </a:ext>
              </a:extLst>
            </p:cNvPr>
            <p:cNvSpPr txBox="1"/>
            <p:nvPr/>
          </p:nvSpPr>
          <p:spPr bwMode="auto">
            <a:xfrm>
              <a:off x="7985740" y="1749511"/>
              <a:ext cx="461665" cy="3373051"/>
            </a:xfrm>
            <a:prstGeom prst="rect">
              <a:avLst/>
            </a:prstGeom>
            <a:noFill/>
            <a:ln>
              <a:noFill/>
            </a:ln>
          </p:spPr>
          <p:txBody>
            <a:bodyPr vert="vert270">
              <a:spAutoFit/>
            </a:bodyPr>
            <a:lstStyle/>
            <a:p>
              <a:pPr algn="ctr" defTabSz="276733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Event</a:t>
              </a:r>
              <a:r>
                <a:rPr lang="ja-JP" altLang="en-US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 </a:t>
              </a:r>
              <a:r>
                <a:rPr lang="en-US" altLang="ja-JP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free rate (%)</a:t>
              </a:r>
              <a:endParaRPr lang="ja-JP" altLang="en-US" sz="18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43" name="テキスト ボックス 6">
              <a:extLst>
                <a:ext uri="{FF2B5EF4-FFF2-40B4-BE49-F238E27FC236}">
                  <a16:creationId xmlns:a16="http://schemas.microsoft.com/office/drawing/2014/main" id="{6D5E5F1F-F1C8-46E9-9916-3D1005711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55693" y="6087091"/>
              <a:ext cx="2511425" cy="487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57475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defTabSz="2824896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Follow-up (Days)</a:t>
              </a:r>
              <a:endParaRPr lang="ja-JP" altLang="en-US" sz="18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44" name="テキスト ボックス 13">
              <a:extLst>
                <a:ext uri="{FF2B5EF4-FFF2-40B4-BE49-F238E27FC236}">
                  <a16:creationId xmlns:a16="http://schemas.microsoft.com/office/drawing/2014/main" id="{90379C0E-49EF-48CD-BDD5-FB8BB1D6D0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95343" y="5088174"/>
              <a:ext cx="257333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2620963">
                <a:lnSpc>
                  <a:spcPct val="90000"/>
                </a:lnSpc>
                <a:spcBef>
                  <a:spcPts val="1888"/>
                </a:spcBef>
                <a:buFont typeface="Arial" panose="020B0604020202020204" pitchFamily="34" charset="0"/>
                <a:buChar char="•"/>
                <a:defRPr kumimoji="1" sz="5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創英角ﾎﾟｯﾌﾟ体" panose="040B0A00000000000000" pitchFamily="50" charset="-128"/>
                  <a:cs typeface="Arial" panose="020B0604020202020204" pitchFamily="34" charset="0"/>
                </a:rPr>
                <a:t>Log-rank P &lt; 0.0001</a:t>
              </a:r>
              <a:endParaRPr lang="ja-JP" altLang="en-US" sz="1800" b="1" dirty="0">
                <a:latin typeface="Arial" panose="020B0604020202020204" pitchFamily="34" charset="0"/>
                <a:ea typeface="HGS創英角ﾎﾟｯﾌﾟ体" panose="040B0A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45" name="Line 6">
              <a:extLst>
                <a:ext uri="{FF2B5EF4-FFF2-40B4-BE49-F238E27FC236}">
                  <a16:creationId xmlns:a16="http://schemas.microsoft.com/office/drawing/2014/main" id="{1F2E5D70-B60F-4BEB-8FE1-A432EE566B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36593" y="5663924"/>
              <a:ext cx="3319200" cy="101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Rectangle 7">
              <a:extLst>
                <a:ext uri="{FF2B5EF4-FFF2-40B4-BE49-F238E27FC236}">
                  <a16:creationId xmlns:a16="http://schemas.microsoft.com/office/drawing/2014/main" id="{6AAD159E-C3CC-42BE-8796-995C203AF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7209" y="5553726"/>
              <a:ext cx="113814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47" name="Line 9">
              <a:extLst>
                <a:ext uri="{FF2B5EF4-FFF2-40B4-BE49-F238E27FC236}">
                  <a16:creationId xmlns:a16="http://schemas.microsoft.com/office/drawing/2014/main" id="{22D35279-45D2-4751-8827-23E57F8A59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36593" y="4803350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Rectangle 10">
              <a:extLst>
                <a:ext uri="{FF2B5EF4-FFF2-40B4-BE49-F238E27FC236}">
                  <a16:creationId xmlns:a16="http://schemas.microsoft.com/office/drawing/2014/main" id="{2626A698-2ADA-4A41-A06A-BD917097B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3397" y="4673993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20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49" name="Rectangle 13">
              <a:extLst>
                <a:ext uri="{FF2B5EF4-FFF2-40B4-BE49-F238E27FC236}">
                  <a16:creationId xmlns:a16="http://schemas.microsoft.com/office/drawing/2014/main" id="{D100F6F0-3441-4951-9D1C-4A4EEC2A7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3397" y="3803246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40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50" name="Line 15">
              <a:extLst>
                <a:ext uri="{FF2B5EF4-FFF2-40B4-BE49-F238E27FC236}">
                  <a16:creationId xmlns:a16="http://schemas.microsoft.com/office/drawing/2014/main" id="{4FB2134E-A34B-401D-9D3A-10F7D27D23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36593" y="3059822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Rectangle 16">
              <a:extLst>
                <a:ext uri="{FF2B5EF4-FFF2-40B4-BE49-F238E27FC236}">
                  <a16:creationId xmlns:a16="http://schemas.microsoft.com/office/drawing/2014/main" id="{E08159D1-CDAC-4B37-9E72-BE0A3F109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3397" y="2930465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60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52" name="Line 18">
              <a:extLst>
                <a:ext uri="{FF2B5EF4-FFF2-40B4-BE49-F238E27FC236}">
                  <a16:creationId xmlns:a16="http://schemas.microsoft.com/office/drawing/2014/main" id="{A68E2ACE-2AA0-46DB-85F8-CB92D73CBC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36593" y="2187041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Rectangle 19">
              <a:extLst>
                <a:ext uri="{FF2B5EF4-FFF2-40B4-BE49-F238E27FC236}">
                  <a16:creationId xmlns:a16="http://schemas.microsoft.com/office/drawing/2014/main" id="{E7862448-C8C3-4A9B-B180-D4D4DC1D5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3397" y="2059719"/>
              <a:ext cx="227626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80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54" name="Line 21">
              <a:extLst>
                <a:ext uri="{FF2B5EF4-FFF2-40B4-BE49-F238E27FC236}">
                  <a16:creationId xmlns:a16="http://schemas.microsoft.com/office/drawing/2014/main" id="{2A9EEB89-4D7C-421F-A50A-B3BEEDF59B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36593" y="1320364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Rectangle 22">
              <a:extLst>
                <a:ext uri="{FF2B5EF4-FFF2-40B4-BE49-F238E27FC236}">
                  <a16:creationId xmlns:a16="http://schemas.microsoft.com/office/drawing/2014/main" id="{59D86EBB-4D70-4189-8082-9559EAABC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9583" y="1201934"/>
              <a:ext cx="341440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100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56" name="Line 30">
              <a:extLst>
                <a:ext uri="{FF2B5EF4-FFF2-40B4-BE49-F238E27FC236}">
                  <a16:creationId xmlns:a16="http://schemas.microsoft.com/office/drawing/2014/main" id="{E652CA35-9B79-4D76-A62B-D90B484EDE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14380" y="5663924"/>
              <a:ext cx="0" cy="1444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Rectangle 31">
              <a:extLst>
                <a:ext uri="{FF2B5EF4-FFF2-40B4-BE49-F238E27FC236}">
                  <a16:creationId xmlns:a16="http://schemas.microsoft.com/office/drawing/2014/main" id="{17B88FF9-C8DE-4806-9164-C91B8E183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65168" y="5804302"/>
              <a:ext cx="113814" cy="315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58" name="Line 33">
              <a:extLst>
                <a:ext uri="{FF2B5EF4-FFF2-40B4-BE49-F238E27FC236}">
                  <a16:creationId xmlns:a16="http://schemas.microsoft.com/office/drawing/2014/main" id="{A09AC702-A202-4FB1-89EE-74888337DE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55008" y="5663924"/>
              <a:ext cx="0" cy="1444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Line 103">
              <a:extLst>
                <a:ext uri="{FF2B5EF4-FFF2-40B4-BE49-F238E27FC236}">
                  <a16:creationId xmlns:a16="http://schemas.microsoft.com/office/drawing/2014/main" id="{DC623ACE-F748-40FC-A86F-EFF92BB170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714380" y="1114883"/>
              <a:ext cx="0" cy="455921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テキスト ボックス 13">
              <a:extLst>
                <a:ext uri="{FF2B5EF4-FFF2-40B4-BE49-F238E27FC236}">
                  <a16:creationId xmlns:a16="http://schemas.microsoft.com/office/drawing/2014/main" id="{590C5A0D-3FE7-4757-B970-43E5545DA4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3639" y="2775057"/>
              <a:ext cx="1198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2620963">
                <a:lnSpc>
                  <a:spcPct val="90000"/>
                </a:lnSpc>
                <a:spcBef>
                  <a:spcPts val="1888"/>
                </a:spcBef>
                <a:buFont typeface="Arial" panose="020B0604020202020204" pitchFamily="34" charset="0"/>
                <a:buChar char="•"/>
                <a:defRPr kumimoji="1" sz="5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創英角ﾎﾟｯﾌﾟ体" panose="040B0A00000000000000" pitchFamily="50" charset="-128"/>
                  <a:cs typeface="Arial" panose="020B0604020202020204" pitchFamily="34" charset="0"/>
                </a:rPr>
                <a:t>Low iron</a:t>
              </a:r>
              <a:endParaRPr lang="ja-JP" altLang="en-US" sz="1800" b="1" dirty="0">
                <a:latin typeface="Arial" panose="020B0604020202020204" pitchFamily="34" charset="0"/>
                <a:ea typeface="HGS創英角ﾎﾟｯﾌﾟ体" panose="040B0A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3" name="テキスト ボックス 13">
              <a:extLst>
                <a:ext uri="{FF2B5EF4-FFF2-40B4-BE49-F238E27FC236}">
                  <a16:creationId xmlns:a16="http://schemas.microsoft.com/office/drawing/2014/main" id="{0C0DDF58-61D2-4433-949A-49C47B804E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36513" y="1763469"/>
              <a:ext cx="12614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2620963">
                <a:lnSpc>
                  <a:spcPct val="90000"/>
                </a:lnSpc>
                <a:spcBef>
                  <a:spcPts val="1888"/>
                </a:spcBef>
                <a:buFont typeface="Arial" panose="020B0604020202020204" pitchFamily="34" charset="0"/>
                <a:buChar char="•"/>
                <a:defRPr kumimoji="1" sz="5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2620963">
                <a:lnSpc>
                  <a:spcPct val="90000"/>
                </a:lnSpc>
                <a:spcBef>
                  <a:spcPts val="950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2620963" fontAlgn="base">
                <a:lnSpc>
                  <a:spcPct val="90000"/>
                </a:lnSpc>
                <a:spcBef>
                  <a:spcPts val="9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800" b="1" dirty="0">
                  <a:latin typeface="Arial" panose="020B0604020202020204" pitchFamily="34" charset="0"/>
                  <a:ea typeface="HGS創英角ﾎﾟｯﾌﾟ体" panose="040B0A00000000000000" pitchFamily="50" charset="-128"/>
                  <a:cs typeface="Arial" panose="020B0604020202020204" pitchFamily="34" charset="0"/>
                </a:rPr>
                <a:t>High iron</a:t>
              </a:r>
              <a:endParaRPr lang="ja-JP" altLang="en-US" sz="1800" b="1" dirty="0">
                <a:latin typeface="Arial" panose="020B0604020202020204" pitchFamily="34" charset="0"/>
                <a:ea typeface="HGS創英角ﾎﾟｯﾌﾟ体" panose="040B0A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4" name="Line 33">
              <a:extLst>
                <a:ext uri="{FF2B5EF4-FFF2-40B4-BE49-F238E27FC236}">
                  <a16:creationId xmlns:a16="http://schemas.microsoft.com/office/drawing/2014/main" id="{61A250BA-AF32-4C5E-BBB9-046956B500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34694" y="5663924"/>
              <a:ext cx="0" cy="72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Rectangle 34">
              <a:extLst>
                <a:ext uri="{FF2B5EF4-FFF2-40B4-BE49-F238E27FC236}">
                  <a16:creationId xmlns:a16="http://schemas.microsoft.com/office/drawing/2014/main" id="{26880665-B862-43D8-885E-49B13EF05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79357" y="5804302"/>
              <a:ext cx="3414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200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  <p:sp>
          <p:nvSpPr>
            <p:cNvPr id="166" name="Line 15">
              <a:extLst>
                <a:ext uri="{FF2B5EF4-FFF2-40B4-BE49-F238E27FC236}">
                  <a16:creationId xmlns:a16="http://schemas.microsoft.com/office/drawing/2014/main" id="{5AF59A8A-4961-4272-97B1-BDA7ECCDFD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36593" y="3931586"/>
              <a:ext cx="77787" cy="0"/>
            </a:xfrm>
            <a:prstGeom prst="line">
              <a:avLst/>
            </a:prstGeom>
            <a:noFill/>
            <a:ln w="20638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Line 39">
              <a:extLst>
                <a:ext uri="{FF2B5EF4-FFF2-40B4-BE49-F238E27FC236}">
                  <a16:creationId xmlns:a16="http://schemas.microsoft.com/office/drawing/2014/main" id="{DBC1F3C4-CD33-43CE-A7CE-8685857CCD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95636" y="5663924"/>
              <a:ext cx="0" cy="1444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Line 39">
              <a:extLst>
                <a:ext uri="{FF2B5EF4-FFF2-40B4-BE49-F238E27FC236}">
                  <a16:creationId xmlns:a16="http://schemas.microsoft.com/office/drawing/2014/main" id="{09C5E62C-2BA5-4745-BCE6-D4E7643DD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5322" y="5663924"/>
              <a:ext cx="0" cy="72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2824896">
                <a:defRPr/>
              </a:pPr>
              <a:endParaRPr lang="ja-JP" altLang="en-US" sz="5414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Rectangle 40">
              <a:extLst>
                <a:ext uri="{FF2B5EF4-FFF2-40B4-BE49-F238E27FC236}">
                  <a16:creationId xmlns:a16="http://schemas.microsoft.com/office/drawing/2014/main" id="{AEAD6031-8A03-4B65-9DF3-B42EF9F75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0261" y="5804302"/>
              <a:ext cx="3414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913"/>
                </a:spcBef>
                <a:buFont typeface="Arial" panose="020B0604020202020204" pitchFamily="34" charset="0"/>
                <a:buChar char="•"/>
                <a:defRPr kumimoji="1" sz="53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4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963"/>
                </a:spcBef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9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 sz="3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ja-JP" sz="1600" b="1" dirty="0">
                  <a:latin typeface="Arial" panose="020B0604020202020204" pitchFamily="34" charset="0"/>
                  <a:ea typeface="HGS明朝E" panose="02020900000000000000" pitchFamily="18" charset="-128"/>
                  <a:cs typeface="Arial" panose="020B0604020202020204" pitchFamily="34" charset="0"/>
                </a:rPr>
                <a:t>400</a:t>
              </a:r>
              <a:endParaRPr lang="ja-JP" altLang="ja-JP" sz="1600" b="1" dirty="0">
                <a:latin typeface="Arial" panose="020B0604020202020204" pitchFamily="34" charset="0"/>
                <a:ea typeface="HGS明朝E" panose="02020900000000000000" pitchFamily="18" charset="-128"/>
                <a:cs typeface="Arial" panose="020B0604020202020204" pitchFamily="34" charset="0"/>
              </a:endParaRPr>
            </a:p>
          </p:txBody>
        </p:sp>
      </p:grpSp>
      <p:sp>
        <p:nvSpPr>
          <p:cNvPr id="104" name="Freeform 74">
            <a:extLst>
              <a:ext uri="{FF2B5EF4-FFF2-40B4-BE49-F238E27FC236}">
                <a16:creationId xmlns:a16="http://schemas.microsoft.com/office/drawing/2014/main" id="{8196B6AF-2EA1-49A1-99B5-792FC94E5181}"/>
              </a:ext>
            </a:extLst>
          </p:cNvPr>
          <p:cNvSpPr>
            <a:spLocks/>
          </p:cNvSpPr>
          <p:nvPr/>
        </p:nvSpPr>
        <p:spPr bwMode="auto">
          <a:xfrm>
            <a:off x="802274" y="1317309"/>
            <a:ext cx="2865680" cy="458994"/>
          </a:xfrm>
          <a:custGeom>
            <a:avLst/>
            <a:gdLst>
              <a:gd name="T0" fmla="*/ 0 w 1070"/>
              <a:gd name="T1" fmla="*/ 0 h 78"/>
              <a:gd name="T2" fmla="*/ 96 w 1070"/>
              <a:gd name="T3" fmla="*/ 0 h 78"/>
              <a:gd name="T4" fmla="*/ 96 w 1070"/>
              <a:gd name="T5" fmla="*/ 3 h 78"/>
              <a:gd name="T6" fmla="*/ 117 w 1070"/>
              <a:gd name="T7" fmla="*/ 3 h 78"/>
              <a:gd name="T8" fmla="*/ 117 w 1070"/>
              <a:gd name="T9" fmla="*/ 6 h 78"/>
              <a:gd name="T10" fmla="*/ 129 w 1070"/>
              <a:gd name="T11" fmla="*/ 6 h 78"/>
              <a:gd name="T12" fmla="*/ 138 w 1070"/>
              <a:gd name="T13" fmla="*/ 6 h 78"/>
              <a:gd name="T14" fmla="*/ 138 w 1070"/>
              <a:gd name="T15" fmla="*/ 9 h 78"/>
              <a:gd name="T16" fmla="*/ 180 w 1070"/>
              <a:gd name="T17" fmla="*/ 9 h 78"/>
              <a:gd name="T18" fmla="*/ 180 w 1070"/>
              <a:gd name="T19" fmla="*/ 15 h 78"/>
              <a:gd name="T20" fmla="*/ 192 w 1070"/>
              <a:gd name="T21" fmla="*/ 15 h 78"/>
              <a:gd name="T22" fmla="*/ 255 w 1070"/>
              <a:gd name="T23" fmla="*/ 15 h 78"/>
              <a:gd name="T24" fmla="*/ 255 w 1070"/>
              <a:gd name="T25" fmla="*/ 18 h 78"/>
              <a:gd name="T26" fmla="*/ 309 w 1070"/>
              <a:gd name="T27" fmla="*/ 18 h 78"/>
              <a:gd name="T28" fmla="*/ 309 w 1070"/>
              <a:gd name="T29" fmla="*/ 21 h 78"/>
              <a:gd name="T30" fmla="*/ 330 w 1070"/>
              <a:gd name="T31" fmla="*/ 21 h 78"/>
              <a:gd name="T32" fmla="*/ 330 w 1070"/>
              <a:gd name="T33" fmla="*/ 24 h 78"/>
              <a:gd name="T34" fmla="*/ 396 w 1070"/>
              <a:gd name="T35" fmla="*/ 24 h 78"/>
              <a:gd name="T36" fmla="*/ 396 w 1070"/>
              <a:gd name="T37" fmla="*/ 27 h 78"/>
              <a:gd name="T38" fmla="*/ 417 w 1070"/>
              <a:gd name="T39" fmla="*/ 27 h 78"/>
              <a:gd name="T40" fmla="*/ 417 w 1070"/>
              <a:gd name="T41" fmla="*/ 30 h 78"/>
              <a:gd name="T42" fmla="*/ 439 w 1070"/>
              <a:gd name="T43" fmla="*/ 30 h 78"/>
              <a:gd name="T44" fmla="*/ 439 w 1070"/>
              <a:gd name="T45" fmla="*/ 33 h 78"/>
              <a:gd name="T46" fmla="*/ 460 w 1070"/>
              <a:gd name="T47" fmla="*/ 33 h 78"/>
              <a:gd name="T48" fmla="*/ 460 w 1070"/>
              <a:gd name="T49" fmla="*/ 36 h 78"/>
              <a:gd name="T50" fmla="*/ 523 w 1070"/>
              <a:gd name="T51" fmla="*/ 36 h 78"/>
              <a:gd name="T52" fmla="*/ 547 w 1070"/>
              <a:gd name="T53" fmla="*/ 36 h 78"/>
              <a:gd name="T54" fmla="*/ 547 w 1070"/>
              <a:gd name="T55" fmla="*/ 39 h 78"/>
              <a:gd name="T56" fmla="*/ 556 w 1070"/>
              <a:gd name="T57" fmla="*/ 39 h 78"/>
              <a:gd name="T58" fmla="*/ 556 w 1070"/>
              <a:gd name="T59" fmla="*/ 42 h 78"/>
              <a:gd name="T60" fmla="*/ 577 w 1070"/>
              <a:gd name="T61" fmla="*/ 42 h 78"/>
              <a:gd name="T62" fmla="*/ 577 w 1070"/>
              <a:gd name="T63" fmla="*/ 45 h 78"/>
              <a:gd name="T64" fmla="*/ 631 w 1070"/>
              <a:gd name="T65" fmla="*/ 45 h 78"/>
              <a:gd name="T66" fmla="*/ 631 w 1070"/>
              <a:gd name="T67" fmla="*/ 48 h 78"/>
              <a:gd name="T68" fmla="*/ 652 w 1070"/>
              <a:gd name="T69" fmla="*/ 48 h 78"/>
              <a:gd name="T70" fmla="*/ 652 w 1070"/>
              <a:gd name="T71" fmla="*/ 51 h 78"/>
              <a:gd name="T72" fmla="*/ 673 w 1070"/>
              <a:gd name="T73" fmla="*/ 51 h 78"/>
              <a:gd name="T74" fmla="*/ 673 w 1070"/>
              <a:gd name="T75" fmla="*/ 54 h 78"/>
              <a:gd name="T76" fmla="*/ 706 w 1070"/>
              <a:gd name="T77" fmla="*/ 54 h 78"/>
              <a:gd name="T78" fmla="*/ 706 w 1070"/>
              <a:gd name="T79" fmla="*/ 57 h 78"/>
              <a:gd name="T80" fmla="*/ 727 w 1070"/>
              <a:gd name="T81" fmla="*/ 57 h 78"/>
              <a:gd name="T82" fmla="*/ 760 w 1070"/>
              <a:gd name="T83" fmla="*/ 57 h 78"/>
              <a:gd name="T84" fmla="*/ 760 w 1070"/>
              <a:gd name="T85" fmla="*/ 60 h 78"/>
              <a:gd name="T86" fmla="*/ 769 w 1070"/>
              <a:gd name="T87" fmla="*/ 60 h 78"/>
              <a:gd name="T88" fmla="*/ 769 w 1070"/>
              <a:gd name="T89" fmla="*/ 63 h 78"/>
              <a:gd name="T90" fmla="*/ 781 w 1070"/>
              <a:gd name="T91" fmla="*/ 63 h 78"/>
              <a:gd name="T92" fmla="*/ 781 w 1070"/>
              <a:gd name="T93" fmla="*/ 66 h 78"/>
              <a:gd name="T94" fmla="*/ 823 w 1070"/>
              <a:gd name="T95" fmla="*/ 66 h 78"/>
              <a:gd name="T96" fmla="*/ 823 w 1070"/>
              <a:gd name="T97" fmla="*/ 69 h 78"/>
              <a:gd name="T98" fmla="*/ 835 w 1070"/>
              <a:gd name="T99" fmla="*/ 69 h 78"/>
              <a:gd name="T100" fmla="*/ 835 w 1070"/>
              <a:gd name="T101" fmla="*/ 72 h 78"/>
              <a:gd name="T102" fmla="*/ 856 w 1070"/>
              <a:gd name="T103" fmla="*/ 72 h 78"/>
              <a:gd name="T104" fmla="*/ 856 w 1070"/>
              <a:gd name="T105" fmla="*/ 75 h 78"/>
              <a:gd name="T106" fmla="*/ 932 w 1070"/>
              <a:gd name="T107" fmla="*/ 75 h 78"/>
              <a:gd name="T108" fmla="*/ 932 w 1070"/>
              <a:gd name="T109" fmla="*/ 78 h 78"/>
              <a:gd name="T110" fmla="*/ 974 w 1070"/>
              <a:gd name="T111" fmla="*/ 78 h 78"/>
              <a:gd name="T112" fmla="*/ 1037 w 1070"/>
              <a:gd name="T113" fmla="*/ 78 h 78"/>
              <a:gd name="T114" fmla="*/ 1070 w 1070"/>
              <a:gd name="T115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0" h="78">
                <a:moveTo>
                  <a:pt x="0" y="0"/>
                </a:moveTo>
                <a:lnTo>
                  <a:pt x="96" y="0"/>
                </a:lnTo>
                <a:lnTo>
                  <a:pt x="96" y="3"/>
                </a:lnTo>
                <a:lnTo>
                  <a:pt x="117" y="3"/>
                </a:lnTo>
                <a:lnTo>
                  <a:pt x="117" y="6"/>
                </a:lnTo>
                <a:lnTo>
                  <a:pt x="129" y="6"/>
                </a:lnTo>
                <a:lnTo>
                  <a:pt x="138" y="6"/>
                </a:lnTo>
                <a:lnTo>
                  <a:pt x="138" y="9"/>
                </a:lnTo>
                <a:lnTo>
                  <a:pt x="180" y="9"/>
                </a:lnTo>
                <a:lnTo>
                  <a:pt x="180" y="15"/>
                </a:lnTo>
                <a:lnTo>
                  <a:pt x="192" y="15"/>
                </a:lnTo>
                <a:lnTo>
                  <a:pt x="255" y="15"/>
                </a:lnTo>
                <a:lnTo>
                  <a:pt x="255" y="18"/>
                </a:lnTo>
                <a:lnTo>
                  <a:pt x="309" y="18"/>
                </a:lnTo>
                <a:lnTo>
                  <a:pt x="309" y="21"/>
                </a:lnTo>
                <a:lnTo>
                  <a:pt x="330" y="21"/>
                </a:lnTo>
                <a:lnTo>
                  <a:pt x="330" y="24"/>
                </a:lnTo>
                <a:lnTo>
                  <a:pt x="396" y="24"/>
                </a:lnTo>
                <a:lnTo>
                  <a:pt x="396" y="27"/>
                </a:lnTo>
                <a:lnTo>
                  <a:pt x="417" y="27"/>
                </a:lnTo>
                <a:lnTo>
                  <a:pt x="417" y="30"/>
                </a:lnTo>
                <a:lnTo>
                  <a:pt x="439" y="30"/>
                </a:lnTo>
                <a:lnTo>
                  <a:pt x="439" y="33"/>
                </a:lnTo>
                <a:lnTo>
                  <a:pt x="460" y="33"/>
                </a:lnTo>
                <a:lnTo>
                  <a:pt x="460" y="36"/>
                </a:lnTo>
                <a:lnTo>
                  <a:pt x="523" y="36"/>
                </a:lnTo>
                <a:lnTo>
                  <a:pt x="547" y="36"/>
                </a:lnTo>
                <a:lnTo>
                  <a:pt x="547" y="39"/>
                </a:lnTo>
                <a:lnTo>
                  <a:pt x="556" y="39"/>
                </a:lnTo>
                <a:lnTo>
                  <a:pt x="556" y="42"/>
                </a:lnTo>
                <a:lnTo>
                  <a:pt x="577" y="42"/>
                </a:lnTo>
                <a:lnTo>
                  <a:pt x="577" y="45"/>
                </a:lnTo>
                <a:lnTo>
                  <a:pt x="631" y="45"/>
                </a:lnTo>
                <a:lnTo>
                  <a:pt x="631" y="48"/>
                </a:lnTo>
                <a:lnTo>
                  <a:pt x="652" y="48"/>
                </a:lnTo>
                <a:lnTo>
                  <a:pt x="652" y="51"/>
                </a:lnTo>
                <a:lnTo>
                  <a:pt x="673" y="51"/>
                </a:lnTo>
                <a:lnTo>
                  <a:pt x="673" y="54"/>
                </a:lnTo>
                <a:lnTo>
                  <a:pt x="706" y="54"/>
                </a:lnTo>
                <a:lnTo>
                  <a:pt x="706" y="57"/>
                </a:lnTo>
                <a:lnTo>
                  <a:pt x="727" y="57"/>
                </a:lnTo>
                <a:lnTo>
                  <a:pt x="760" y="57"/>
                </a:lnTo>
                <a:lnTo>
                  <a:pt x="760" y="60"/>
                </a:lnTo>
                <a:lnTo>
                  <a:pt x="769" y="60"/>
                </a:lnTo>
                <a:lnTo>
                  <a:pt x="769" y="63"/>
                </a:lnTo>
                <a:lnTo>
                  <a:pt x="781" y="63"/>
                </a:lnTo>
                <a:lnTo>
                  <a:pt x="781" y="66"/>
                </a:lnTo>
                <a:lnTo>
                  <a:pt x="823" y="66"/>
                </a:lnTo>
                <a:lnTo>
                  <a:pt x="823" y="69"/>
                </a:lnTo>
                <a:lnTo>
                  <a:pt x="835" y="69"/>
                </a:lnTo>
                <a:lnTo>
                  <a:pt x="835" y="72"/>
                </a:lnTo>
                <a:lnTo>
                  <a:pt x="856" y="72"/>
                </a:lnTo>
                <a:lnTo>
                  <a:pt x="856" y="75"/>
                </a:lnTo>
                <a:lnTo>
                  <a:pt x="932" y="75"/>
                </a:lnTo>
                <a:lnTo>
                  <a:pt x="932" y="78"/>
                </a:lnTo>
                <a:lnTo>
                  <a:pt x="974" y="78"/>
                </a:lnTo>
                <a:lnTo>
                  <a:pt x="1037" y="78"/>
                </a:lnTo>
                <a:lnTo>
                  <a:pt x="1070" y="78"/>
                </a:lnTo>
              </a:path>
            </a:pathLst>
          </a:custGeom>
          <a:noFill/>
          <a:ln w="28575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Freeform 76">
            <a:extLst>
              <a:ext uri="{FF2B5EF4-FFF2-40B4-BE49-F238E27FC236}">
                <a16:creationId xmlns:a16="http://schemas.microsoft.com/office/drawing/2014/main" id="{75C9CF5B-BB83-4F89-84D7-115DE1D84FEF}"/>
              </a:ext>
            </a:extLst>
          </p:cNvPr>
          <p:cNvSpPr>
            <a:spLocks/>
          </p:cNvSpPr>
          <p:nvPr/>
        </p:nvSpPr>
        <p:spPr bwMode="auto">
          <a:xfrm>
            <a:off x="802274" y="1317310"/>
            <a:ext cx="2865680" cy="800295"/>
          </a:xfrm>
          <a:custGeom>
            <a:avLst/>
            <a:gdLst>
              <a:gd name="T0" fmla="*/ 33 w 1070"/>
              <a:gd name="T1" fmla="*/ 0 h 136"/>
              <a:gd name="T2" fmla="*/ 42 w 1070"/>
              <a:gd name="T3" fmla="*/ 6 h 136"/>
              <a:gd name="T4" fmla="*/ 84 w 1070"/>
              <a:gd name="T5" fmla="*/ 12 h 136"/>
              <a:gd name="T6" fmla="*/ 108 w 1070"/>
              <a:gd name="T7" fmla="*/ 15 h 136"/>
              <a:gd name="T8" fmla="*/ 171 w 1070"/>
              <a:gd name="T9" fmla="*/ 18 h 136"/>
              <a:gd name="T10" fmla="*/ 192 w 1070"/>
              <a:gd name="T11" fmla="*/ 24 h 136"/>
              <a:gd name="T12" fmla="*/ 204 w 1070"/>
              <a:gd name="T13" fmla="*/ 27 h 136"/>
              <a:gd name="T14" fmla="*/ 246 w 1070"/>
              <a:gd name="T15" fmla="*/ 27 h 136"/>
              <a:gd name="T16" fmla="*/ 267 w 1070"/>
              <a:gd name="T17" fmla="*/ 30 h 136"/>
              <a:gd name="T18" fmla="*/ 279 w 1070"/>
              <a:gd name="T19" fmla="*/ 33 h 136"/>
              <a:gd name="T20" fmla="*/ 309 w 1070"/>
              <a:gd name="T21" fmla="*/ 39 h 136"/>
              <a:gd name="T22" fmla="*/ 351 w 1070"/>
              <a:gd name="T23" fmla="*/ 48 h 136"/>
              <a:gd name="T24" fmla="*/ 384 w 1070"/>
              <a:gd name="T25" fmla="*/ 51 h 136"/>
              <a:gd name="T26" fmla="*/ 396 w 1070"/>
              <a:gd name="T27" fmla="*/ 54 h 136"/>
              <a:gd name="T28" fmla="*/ 426 w 1070"/>
              <a:gd name="T29" fmla="*/ 57 h 136"/>
              <a:gd name="T30" fmla="*/ 439 w 1070"/>
              <a:gd name="T31" fmla="*/ 60 h 136"/>
              <a:gd name="T32" fmla="*/ 502 w 1070"/>
              <a:gd name="T33" fmla="*/ 60 h 136"/>
              <a:gd name="T34" fmla="*/ 514 w 1070"/>
              <a:gd name="T35" fmla="*/ 63 h 136"/>
              <a:gd name="T36" fmla="*/ 535 w 1070"/>
              <a:gd name="T37" fmla="*/ 69 h 136"/>
              <a:gd name="T38" fmla="*/ 547 w 1070"/>
              <a:gd name="T39" fmla="*/ 81 h 136"/>
              <a:gd name="T40" fmla="*/ 610 w 1070"/>
              <a:gd name="T41" fmla="*/ 81 h 136"/>
              <a:gd name="T42" fmla="*/ 619 w 1070"/>
              <a:gd name="T43" fmla="*/ 84 h 136"/>
              <a:gd name="T44" fmla="*/ 643 w 1070"/>
              <a:gd name="T45" fmla="*/ 87 h 136"/>
              <a:gd name="T46" fmla="*/ 664 w 1070"/>
              <a:gd name="T47" fmla="*/ 90 h 136"/>
              <a:gd name="T48" fmla="*/ 706 w 1070"/>
              <a:gd name="T49" fmla="*/ 93 h 136"/>
              <a:gd name="T50" fmla="*/ 715 w 1070"/>
              <a:gd name="T51" fmla="*/ 96 h 136"/>
              <a:gd name="T52" fmla="*/ 760 w 1070"/>
              <a:gd name="T53" fmla="*/ 102 h 136"/>
              <a:gd name="T54" fmla="*/ 781 w 1070"/>
              <a:gd name="T55" fmla="*/ 102 h 136"/>
              <a:gd name="T56" fmla="*/ 802 w 1070"/>
              <a:gd name="T57" fmla="*/ 105 h 136"/>
              <a:gd name="T58" fmla="*/ 814 w 1070"/>
              <a:gd name="T59" fmla="*/ 111 h 136"/>
              <a:gd name="T60" fmla="*/ 823 w 1070"/>
              <a:gd name="T61" fmla="*/ 114 h 136"/>
              <a:gd name="T62" fmla="*/ 835 w 1070"/>
              <a:gd name="T63" fmla="*/ 117 h 136"/>
              <a:gd name="T64" fmla="*/ 844 w 1070"/>
              <a:gd name="T65" fmla="*/ 120 h 136"/>
              <a:gd name="T66" fmla="*/ 886 w 1070"/>
              <a:gd name="T67" fmla="*/ 124 h 136"/>
              <a:gd name="T68" fmla="*/ 932 w 1070"/>
              <a:gd name="T69" fmla="*/ 124 h 136"/>
              <a:gd name="T70" fmla="*/ 953 w 1070"/>
              <a:gd name="T71" fmla="*/ 127 h 136"/>
              <a:gd name="T72" fmla="*/ 962 w 1070"/>
              <a:gd name="T73" fmla="*/ 130 h 136"/>
              <a:gd name="T74" fmla="*/ 974 w 1070"/>
              <a:gd name="T75" fmla="*/ 136 h 136"/>
              <a:gd name="T76" fmla="*/ 1070 w 1070"/>
              <a:gd name="T77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0" h="136">
                <a:moveTo>
                  <a:pt x="0" y="0"/>
                </a:moveTo>
                <a:lnTo>
                  <a:pt x="33" y="0"/>
                </a:lnTo>
                <a:lnTo>
                  <a:pt x="33" y="6"/>
                </a:lnTo>
                <a:lnTo>
                  <a:pt x="42" y="6"/>
                </a:lnTo>
                <a:lnTo>
                  <a:pt x="84" y="6"/>
                </a:lnTo>
                <a:lnTo>
                  <a:pt x="84" y="12"/>
                </a:lnTo>
                <a:lnTo>
                  <a:pt x="108" y="12"/>
                </a:lnTo>
                <a:lnTo>
                  <a:pt x="108" y="15"/>
                </a:lnTo>
                <a:lnTo>
                  <a:pt x="171" y="15"/>
                </a:lnTo>
                <a:lnTo>
                  <a:pt x="171" y="18"/>
                </a:lnTo>
                <a:lnTo>
                  <a:pt x="192" y="18"/>
                </a:lnTo>
                <a:lnTo>
                  <a:pt x="192" y="24"/>
                </a:lnTo>
                <a:lnTo>
                  <a:pt x="204" y="24"/>
                </a:lnTo>
                <a:lnTo>
                  <a:pt x="204" y="27"/>
                </a:lnTo>
                <a:lnTo>
                  <a:pt x="234" y="27"/>
                </a:lnTo>
                <a:lnTo>
                  <a:pt x="246" y="27"/>
                </a:lnTo>
                <a:lnTo>
                  <a:pt x="246" y="30"/>
                </a:lnTo>
                <a:lnTo>
                  <a:pt x="267" y="30"/>
                </a:lnTo>
                <a:lnTo>
                  <a:pt x="267" y="33"/>
                </a:lnTo>
                <a:lnTo>
                  <a:pt x="279" y="33"/>
                </a:lnTo>
                <a:lnTo>
                  <a:pt x="279" y="39"/>
                </a:lnTo>
                <a:lnTo>
                  <a:pt x="309" y="39"/>
                </a:lnTo>
                <a:lnTo>
                  <a:pt x="309" y="48"/>
                </a:lnTo>
                <a:lnTo>
                  <a:pt x="351" y="48"/>
                </a:lnTo>
                <a:lnTo>
                  <a:pt x="384" y="48"/>
                </a:lnTo>
                <a:lnTo>
                  <a:pt x="384" y="51"/>
                </a:lnTo>
                <a:lnTo>
                  <a:pt x="396" y="51"/>
                </a:lnTo>
                <a:lnTo>
                  <a:pt x="396" y="54"/>
                </a:lnTo>
                <a:lnTo>
                  <a:pt x="426" y="54"/>
                </a:lnTo>
                <a:lnTo>
                  <a:pt x="426" y="57"/>
                </a:lnTo>
                <a:lnTo>
                  <a:pt x="439" y="57"/>
                </a:lnTo>
                <a:lnTo>
                  <a:pt x="439" y="60"/>
                </a:lnTo>
                <a:lnTo>
                  <a:pt x="460" y="60"/>
                </a:lnTo>
                <a:lnTo>
                  <a:pt x="502" y="60"/>
                </a:lnTo>
                <a:lnTo>
                  <a:pt x="502" y="63"/>
                </a:lnTo>
                <a:lnTo>
                  <a:pt x="514" y="63"/>
                </a:lnTo>
                <a:lnTo>
                  <a:pt x="514" y="69"/>
                </a:lnTo>
                <a:lnTo>
                  <a:pt x="535" y="69"/>
                </a:lnTo>
                <a:lnTo>
                  <a:pt x="547" y="69"/>
                </a:lnTo>
                <a:lnTo>
                  <a:pt x="547" y="81"/>
                </a:lnTo>
                <a:lnTo>
                  <a:pt x="598" y="81"/>
                </a:lnTo>
                <a:lnTo>
                  <a:pt x="610" y="81"/>
                </a:lnTo>
                <a:lnTo>
                  <a:pt x="610" y="84"/>
                </a:lnTo>
                <a:lnTo>
                  <a:pt x="619" y="84"/>
                </a:lnTo>
                <a:lnTo>
                  <a:pt x="619" y="87"/>
                </a:lnTo>
                <a:lnTo>
                  <a:pt x="643" y="87"/>
                </a:lnTo>
                <a:lnTo>
                  <a:pt x="643" y="90"/>
                </a:lnTo>
                <a:lnTo>
                  <a:pt x="664" y="90"/>
                </a:lnTo>
                <a:lnTo>
                  <a:pt x="706" y="90"/>
                </a:lnTo>
                <a:lnTo>
                  <a:pt x="706" y="93"/>
                </a:lnTo>
                <a:lnTo>
                  <a:pt x="715" y="93"/>
                </a:lnTo>
                <a:lnTo>
                  <a:pt x="715" y="96"/>
                </a:lnTo>
                <a:lnTo>
                  <a:pt x="760" y="96"/>
                </a:lnTo>
                <a:lnTo>
                  <a:pt x="760" y="102"/>
                </a:lnTo>
                <a:lnTo>
                  <a:pt x="769" y="102"/>
                </a:lnTo>
                <a:lnTo>
                  <a:pt x="781" y="102"/>
                </a:lnTo>
                <a:lnTo>
                  <a:pt x="781" y="105"/>
                </a:lnTo>
                <a:lnTo>
                  <a:pt x="802" y="105"/>
                </a:lnTo>
                <a:lnTo>
                  <a:pt x="802" y="111"/>
                </a:lnTo>
                <a:lnTo>
                  <a:pt x="814" y="111"/>
                </a:lnTo>
                <a:lnTo>
                  <a:pt x="814" y="114"/>
                </a:lnTo>
                <a:lnTo>
                  <a:pt x="823" y="114"/>
                </a:lnTo>
                <a:lnTo>
                  <a:pt x="835" y="114"/>
                </a:lnTo>
                <a:lnTo>
                  <a:pt x="835" y="117"/>
                </a:lnTo>
                <a:lnTo>
                  <a:pt x="844" y="117"/>
                </a:lnTo>
                <a:lnTo>
                  <a:pt x="844" y="120"/>
                </a:lnTo>
                <a:lnTo>
                  <a:pt x="886" y="120"/>
                </a:lnTo>
                <a:lnTo>
                  <a:pt x="886" y="124"/>
                </a:lnTo>
                <a:lnTo>
                  <a:pt x="920" y="124"/>
                </a:lnTo>
                <a:lnTo>
                  <a:pt x="932" y="124"/>
                </a:lnTo>
                <a:lnTo>
                  <a:pt x="932" y="127"/>
                </a:lnTo>
                <a:lnTo>
                  <a:pt x="953" y="127"/>
                </a:lnTo>
                <a:lnTo>
                  <a:pt x="953" y="130"/>
                </a:lnTo>
                <a:lnTo>
                  <a:pt x="962" y="130"/>
                </a:lnTo>
                <a:lnTo>
                  <a:pt x="962" y="136"/>
                </a:lnTo>
                <a:lnTo>
                  <a:pt x="974" y="136"/>
                </a:lnTo>
                <a:lnTo>
                  <a:pt x="1007" y="136"/>
                </a:lnTo>
                <a:lnTo>
                  <a:pt x="1070" y="136"/>
                </a:lnTo>
              </a:path>
            </a:pathLst>
          </a:cu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" name="Freeform 125">
            <a:extLst>
              <a:ext uri="{FF2B5EF4-FFF2-40B4-BE49-F238E27FC236}">
                <a16:creationId xmlns:a16="http://schemas.microsoft.com/office/drawing/2014/main" id="{9C418B57-30E6-441D-8666-F72AF7EA587E}"/>
              </a:ext>
            </a:extLst>
          </p:cNvPr>
          <p:cNvSpPr>
            <a:spLocks/>
          </p:cNvSpPr>
          <p:nvPr/>
        </p:nvSpPr>
        <p:spPr bwMode="auto">
          <a:xfrm>
            <a:off x="4773025" y="1321795"/>
            <a:ext cx="2975668" cy="608416"/>
          </a:xfrm>
          <a:custGeom>
            <a:avLst/>
            <a:gdLst>
              <a:gd name="T0" fmla="*/ 48 w 1070"/>
              <a:gd name="T1" fmla="*/ 0 h 108"/>
              <a:gd name="T2" fmla="*/ 60 w 1070"/>
              <a:gd name="T3" fmla="*/ 3 h 108"/>
              <a:gd name="T4" fmla="*/ 66 w 1070"/>
              <a:gd name="T5" fmla="*/ 3 h 108"/>
              <a:gd name="T6" fmla="*/ 69 w 1070"/>
              <a:gd name="T7" fmla="*/ 9 h 108"/>
              <a:gd name="T8" fmla="*/ 90 w 1070"/>
              <a:gd name="T9" fmla="*/ 12 h 108"/>
              <a:gd name="T10" fmla="*/ 129 w 1070"/>
              <a:gd name="T11" fmla="*/ 15 h 108"/>
              <a:gd name="T12" fmla="*/ 156 w 1070"/>
              <a:gd name="T13" fmla="*/ 18 h 108"/>
              <a:gd name="T14" fmla="*/ 165 w 1070"/>
              <a:gd name="T15" fmla="*/ 21 h 108"/>
              <a:gd name="T16" fmla="*/ 198 w 1070"/>
              <a:gd name="T17" fmla="*/ 24 h 108"/>
              <a:gd name="T18" fmla="*/ 207 w 1070"/>
              <a:gd name="T19" fmla="*/ 24 h 108"/>
              <a:gd name="T20" fmla="*/ 219 w 1070"/>
              <a:gd name="T21" fmla="*/ 30 h 108"/>
              <a:gd name="T22" fmla="*/ 228 w 1070"/>
              <a:gd name="T23" fmla="*/ 33 h 108"/>
              <a:gd name="T24" fmla="*/ 261 w 1070"/>
              <a:gd name="T25" fmla="*/ 33 h 108"/>
              <a:gd name="T26" fmla="*/ 270 w 1070"/>
              <a:gd name="T27" fmla="*/ 39 h 108"/>
              <a:gd name="T28" fmla="*/ 276 w 1070"/>
              <a:gd name="T29" fmla="*/ 42 h 108"/>
              <a:gd name="T30" fmla="*/ 288 w 1070"/>
              <a:gd name="T31" fmla="*/ 45 h 108"/>
              <a:gd name="T32" fmla="*/ 315 w 1070"/>
              <a:gd name="T33" fmla="*/ 48 h 108"/>
              <a:gd name="T34" fmla="*/ 324 w 1070"/>
              <a:gd name="T35" fmla="*/ 51 h 108"/>
              <a:gd name="T36" fmla="*/ 336 w 1070"/>
              <a:gd name="T37" fmla="*/ 54 h 108"/>
              <a:gd name="T38" fmla="*/ 351 w 1070"/>
              <a:gd name="T39" fmla="*/ 54 h 108"/>
              <a:gd name="T40" fmla="*/ 378 w 1070"/>
              <a:gd name="T41" fmla="*/ 57 h 108"/>
              <a:gd name="T42" fmla="*/ 384 w 1070"/>
              <a:gd name="T43" fmla="*/ 60 h 108"/>
              <a:gd name="T44" fmla="*/ 387 w 1070"/>
              <a:gd name="T45" fmla="*/ 63 h 108"/>
              <a:gd name="T46" fmla="*/ 408 w 1070"/>
              <a:gd name="T47" fmla="*/ 66 h 108"/>
              <a:gd name="T48" fmla="*/ 414 w 1070"/>
              <a:gd name="T49" fmla="*/ 69 h 108"/>
              <a:gd name="T50" fmla="*/ 426 w 1070"/>
              <a:gd name="T51" fmla="*/ 72 h 108"/>
              <a:gd name="T52" fmla="*/ 463 w 1070"/>
              <a:gd name="T53" fmla="*/ 75 h 108"/>
              <a:gd name="T54" fmla="*/ 484 w 1070"/>
              <a:gd name="T55" fmla="*/ 75 h 108"/>
              <a:gd name="T56" fmla="*/ 517 w 1070"/>
              <a:gd name="T57" fmla="*/ 81 h 108"/>
              <a:gd name="T58" fmla="*/ 628 w 1070"/>
              <a:gd name="T59" fmla="*/ 84 h 108"/>
              <a:gd name="T60" fmla="*/ 643 w 1070"/>
              <a:gd name="T61" fmla="*/ 87 h 108"/>
              <a:gd name="T62" fmla="*/ 727 w 1070"/>
              <a:gd name="T63" fmla="*/ 87 h 108"/>
              <a:gd name="T64" fmla="*/ 808 w 1070"/>
              <a:gd name="T65" fmla="*/ 93 h 108"/>
              <a:gd name="T66" fmla="*/ 829 w 1070"/>
              <a:gd name="T67" fmla="*/ 96 h 108"/>
              <a:gd name="T68" fmla="*/ 865 w 1070"/>
              <a:gd name="T69" fmla="*/ 96 h 108"/>
              <a:gd name="T70" fmla="*/ 883 w 1070"/>
              <a:gd name="T71" fmla="*/ 99 h 108"/>
              <a:gd name="T72" fmla="*/ 889 w 1070"/>
              <a:gd name="T73" fmla="*/ 105 h 108"/>
              <a:gd name="T74" fmla="*/ 899 w 1070"/>
              <a:gd name="T75" fmla="*/ 108 h 108"/>
              <a:gd name="T76" fmla="*/ 1043 w 1070"/>
              <a:gd name="T77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0" h="108">
                <a:moveTo>
                  <a:pt x="0" y="0"/>
                </a:moveTo>
                <a:lnTo>
                  <a:pt x="48" y="0"/>
                </a:lnTo>
                <a:lnTo>
                  <a:pt x="48" y="3"/>
                </a:lnTo>
                <a:lnTo>
                  <a:pt x="60" y="3"/>
                </a:lnTo>
                <a:lnTo>
                  <a:pt x="60" y="3"/>
                </a:lnTo>
                <a:lnTo>
                  <a:pt x="66" y="3"/>
                </a:lnTo>
                <a:lnTo>
                  <a:pt x="69" y="6"/>
                </a:lnTo>
                <a:lnTo>
                  <a:pt x="69" y="9"/>
                </a:lnTo>
                <a:lnTo>
                  <a:pt x="90" y="9"/>
                </a:lnTo>
                <a:lnTo>
                  <a:pt x="90" y="12"/>
                </a:lnTo>
                <a:lnTo>
                  <a:pt x="96" y="12"/>
                </a:lnTo>
                <a:lnTo>
                  <a:pt x="129" y="15"/>
                </a:lnTo>
                <a:lnTo>
                  <a:pt x="129" y="18"/>
                </a:lnTo>
                <a:lnTo>
                  <a:pt x="156" y="18"/>
                </a:lnTo>
                <a:lnTo>
                  <a:pt x="156" y="21"/>
                </a:lnTo>
                <a:lnTo>
                  <a:pt x="165" y="21"/>
                </a:lnTo>
                <a:lnTo>
                  <a:pt x="165" y="24"/>
                </a:lnTo>
                <a:lnTo>
                  <a:pt x="198" y="24"/>
                </a:lnTo>
                <a:lnTo>
                  <a:pt x="198" y="24"/>
                </a:lnTo>
                <a:lnTo>
                  <a:pt x="207" y="24"/>
                </a:lnTo>
                <a:lnTo>
                  <a:pt x="207" y="30"/>
                </a:lnTo>
                <a:lnTo>
                  <a:pt x="219" y="30"/>
                </a:lnTo>
                <a:lnTo>
                  <a:pt x="219" y="33"/>
                </a:lnTo>
                <a:lnTo>
                  <a:pt x="228" y="33"/>
                </a:lnTo>
                <a:lnTo>
                  <a:pt x="228" y="33"/>
                </a:lnTo>
                <a:lnTo>
                  <a:pt x="261" y="33"/>
                </a:lnTo>
                <a:lnTo>
                  <a:pt x="270" y="36"/>
                </a:lnTo>
                <a:lnTo>
                  <a:pt x="270" y="39"/>
                </a:lnTo>
                <a:lnTo>
                  <a:pt x="276" y="39"/>
                </a:lnTo>
                <a:lnTo>
                  <a:pt x="276" y="42"/>
                </a:lnTo>
                <a:lnTo>
                  <a:pt x="288" y="42"/>
                </a:lnTo>
                <a:lnTo>
                  <a:pt x="288" y="45"/>
                </a:lnTo>
                <a:lnTo>
                  <a:pt x="315" y="45"/>
                </a:lnTo>
                <a:lnTo>
                  <a:pt x="315" y="48"/>
                </a:lnTo>
                <a:lnTo>
                  <a:pt x="324" y="48"/>
                </a:lnTo>
                <a:lnTo>
                  <a:pt x="324" y="51"/>
                </a:lnTo>
                <a:lnTo>
                  <a:pt x="336" y="51"/>
                </a:lnTo>
                <a:lnTo>
                  <a:pt x="336" y="54"/>
                </a:lnTo>
                <a:lnTo>
                  <a:pt x="351" y="54"/>
                </a:lnTo>
                <a:lnTo>
                  <a:pt x="351" y="54"/>
                </a:lnTo>
                <a:lnTo>
                  <a:pt x="363" y="54"/>
                </a:lnTo>
                <a:lnTo>
                  <a:pt x="378" y="57"/>
                </a:lnTo>
                <a:lnTo>
                  <a:pt x="378" y="60"/>
                </a:lnTo>
                <a:lnTo>
                  <a:pt x="384" y="60"/>
                </a:lnTo>
                <a:lnTo>
                  <a:pt x="384" y="63"/>
                </a:lnTo>
                <a:lnTo>
                  <a:pt x="387" y="63"/>
                </a:lnTo>
                <a:lnTo>
                  <a:pt x="387" y="66"/>
                </a:lnTo>
                <a:lnTo>
                  <a:pt x="408" y="66"/>
                </a:lnTo>
                <a:lnTo>
                  <a:pt x="408" y="69"/>
                </a:lnTo>
                <a:lnTo>
                  <a:pt x="414" y="69"/>
                </a:lnTo>
                <a:lnTo>
                  <a:pt x="414" y="72"/>
                </a:lnTo>
                <a:lnTo>
                  <a:pt x="426" y="72"/>
                </a:lnTo>
                <a:lnTo>
                  <a:pt x="426" y="75"/>
                </a:lnTo>
                <a:lnTo>
                  <a:pt x="463" y="75"/>
                </a:lnTo>
                <a:lnTo>
                  <a:pt x="463" y="75"/>
                </a:lnTo>
                <a:lnTo>
                  <a:pt x="484" y="75"/>
                </a:lnTo>
                <a:lnTo>
                  <a:pt x="484" y="81"/>
                </a:lnTo>
                <a:lnTo>
                  <a:pt x="517" y="81"/>
                </a:lnTo>
                <a:lnTo>
                  <a:pt x="517" y="84"/>
                </a:lnTo>
                <a:lnTo>
                  <a:pt x="628" y="84"/>
                </a:lnTo>
                <a:lnTo>
                  <a:pt x="628" y="87"/>
                </a:lnTo>
                <a:lnTo>
                  <a:pt x="643" y="87"/>
                </a:lnTo>
                <a:lnTo>
                  <a:pt x="643" y="87"/>
                </a:lnTo>
                <a:lnTo>
                  <a:pt x="727" y="87"/>
                </a:lnTo>
                <a:lnTo>
                  <a:pt x="808" y="90"/>
                </a:lnTo>
                <a:lnTo>
                  <a:pt x="808" y="93"/>
                </a:lnTo>
                <a:lnTo>
                  <a:pt x="829" y="93"/>
                </a:lnTo>
                <a:lnTo>
                  <a:pt x="829" y="96"/>
                </a:lnTo>
                <a:lnTo>
                  <a:pt x="865" y="96"/>
                </a:lnTo>
                <a:lnTo>
                  <a:pt x="865" y="96"/>
                </a:lnTo>
                <a:lnTo>
                  <a:pt x="883" y="96"/>
                </a:lnTo>
                <a:lnTo>
                  <a:pt x="883" y="99"/>
                </a:lnTo>
                <a:lnTo>
                  <a:pt x="889" y="99"/>
                </a:lnTo>
                <a:lnTo>
                  <a:pt x="889" y="105"/>
                </a:lnTo>
                <a:lnTo>
                  <a:pt x="899" y="105"/>
                </a:lnTo>
                <a:lnTo>
                  <a:pt x="899" y="108"/>
                </a:lnTo>
                <a:lnTo>
                  <a:pt x="989" y="108"/>
                </a:lnTo>
                <a:lnTo>
                  <a:pt x="1043" y="108"/>
                </a:lnTo>
                <a:lnTo>
                  <a:pt x="1070" y="108"/>
                </a:lnTo>
              </a:path>
            </a:pathLst>
          </a:custGeom>
          <a:noFill/>
          <a:ln w="28575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Freeform 127">
            <a:extLst>
              <a:ext uri="{FF2B5EF4-FFF2-40B4-BE49-F238E27FC236}">
                <a16:creationId xmlns:a16="http://schemas.microsoft.com/office/drawing/2014/main" id="{29C2282E-F319-44ED-B2A5-D334CBA0664B}"/>
              </a:ext>
            </a:extLst>
          </p:cNvPr>
          <p:cNvSpPr>
            <a:spLocks/>
          </p:cNvSpPr>
          <p:nvPr/>
        </p:nvSpPr>
        <p:spPr bwMode="auto">
          <a:xfrm>
            <a:off x="4773025" y="1321795"/>
            <a:ext cx="2975668" cy="1053463"/>
          </a:xfrm>
          <a:custGeom>
            <a:avLst/>
            <a:gdLst>
              <a:gd name="T0" fmla="*/ 18 w 1070"/>
              <a:gd name="T1" fmla="*/ 0 h 187"/>
              <a:gd name="T2" fmla="*/ 21 w 1070"/>
              <a:gd name="T3" fmla="*/ 3 h 187"/>
              <a:gd name="T4" fmla="*/ 42 w 1070"/>
              <a:gd name="T5" fmla="*/ 12 h 187"/>
              <a:gd name="T6" fmla="*/ 54 w 1070"/>
              <a:gd name="T7" fmla="*/ 12 h 187"/>
              <a:gd name="T8" fmla="*/ 87 w 1070"/>
              <a:gd name="T9" fmla="*/ 18 h 187"/>
              <a:gd name="T10" fmla="*/ 96 w 1070"/>
              <a:gd name="T11" fmla="*/ 24 h 187"/>
              <a:gd name="T12" fmla="*/ 102 w 1070"/>
              <a:gd name="T13" fmla="*/ 24 h 187"/>
              <a:gd name="T14" fmla="*/ 123 w 1070"/>
              <a:gd name="T15" fmla="*/ 27 h 187"/>
              <a:gd name="T16" fmla="*/ 135 w 1070"/>
              <a:gd name="T17" fmla="*/ 30 h 187"/>
              <a:gd name="T18" fmla="*/ 138 w 1070"/>
              <a:gd name="T19" fmla="*/ 33 h 187"/>
              <a:gd name="T20" fmla="*/ 156 w 1070"/>
              <a:gd name="T21" fmla="*/ 39 h 187"/>
              <a:gd name="T22" fmla="*/ 177 w 1070"/>
              <a:gd name="T23" fmla="*/ 45 h 187"/>
              <a:gd name="T24" fmla="*/ 192 w 1070"/>
              <a:gd name="T25" fmla="*/ 51 h 187"/>
              <a:gd name="T26" fmla="*/ 198 w 1070"/>
              <a:gd name="T27" fmla="*/ 54 h 187"/>
              <a:gd name="T28" fmla="*/ 213 w 1070"/>
              <a:gd name="T29" fmla="*/ 57 h 187"/>
              <a:gd name="T30" fmla="*/ 219 w 1070"/>
              <a:gd name="T31" fmla="*/ 57 h 187"/>
              <a:gd name="T32" fmla="*/ 249 w 1070"/>
              <a:gd name="T33" fmla="*/ 60 h 187"/>
              <a:gd name="T34" fmla="*/ 255 w 1070"/>
              <a:gd name="T35" fmla="*/ 63 h 187"/>
              <a:gd name="T36" fmla="*/ 267 w 1070"/>
              <a:gd name="T37" fmla="*/ 66 h 187"/>
              <a:gd name="T38" fmla="*/ 270 w 1070"/>
              <a:gd name="T39" fmla="*/ 78 h 187"/>
              <a:gd name="T40" fmla="*/ 303 w 1070"/>
              <a:gd name="T41" fmla="*/ 81 h 187"/>
              <a:gd name="T42" fmla="*/ 309 w 1070"/>
              <a:gd name="T43" fmla="*/ 84 h 187"/>
              <a:gd name="T44" fmla="*/ 318 w 1070"/>
              <a:gd name="T45" fmla="*/ 87 h 187"/>
              <a:gd name="T46" fmla="*/ 330 w 1070"/>
              <a:gd name="T47" fmla="*/ 87 h 187"/>
              <a:gd name="T48" fmla="*/ 351 w 1070"/>
              <a:gd name="T49" fmla="*/ 93 h 187"/>
              <a:gd name="T50" fmla="*/ 357 w 1070"/>
              <a:gd name="T51" fmla="*/ 96 h 187"/>
              <a:gd name="T52" fmla="*/ 378 w 1070"/>
              <a:gd name="T53" fmla="*/ 99 h 187"/>
              <a:gd name="T54" fmla="*/ 387 w 1070"/>
              <a:gd name="T55" fmla="*/ 102 h 187"/>
              <a:gd name="T56" fmla="*/ 399 w 1070"/>
              <a:gd name="T57" fmla="*/ 105 h 187"/>
              <a:gd name="T58" fmla="*/ 405 w 1070"/>
              <a:gd name="T59" fmla="*/ 108 h 187"/>
              <a:gd name="T60" fmla="*/ 408 w 1070"/>
              <a:gd name="T61" fmla="*/ 111 h 187"/>
              <a:gd name="T62" fmla="*/ 414 w 1070"/>
              <a:gd name="T63" fmla="*/ 117 h 187"/>
              <a:gd name="T64" fmla="*/ 420 w 1070"/>
              <a:gd name="T65" fmla="*/ 120 h 187"/>
              <a:gd name="T66" fmla="*/ 442 w 1070"/>
              <a:gd name="T67" fmla="*/ 120 h 187"/>
              <a:gd name="T68" fmla="*/ 463 w 1070"/>
              <a:gd name="T69" fmla="*/ 124 h 187"/>
              <a:gd name="T70" fmla="*/ 475 w 1070"/>
              <a:gd name="T71" fmla="*/ 127 h 187"/>
              <a:gd name="T72" fmla="*/ 478 w 1070"/>
              <a:gd name="T73" fmla="*/ 130 h 187"/>
              <a:gd name="T74" fmla="*/ 484 w 1070"/>
              <a:gd name="T75" fmla="*/ 133 h 187"/>
              <a:gd name="T76" fmla="*/ 499 w 1070"/>
              <a:gd name="T77" fmla="*/ 139 h 187"/>
              <a:gd name="T78" fmla="*/ 538 w 1070"/>
              <a:gd name="T79" fmla="*/ 142 h 187"/>
              <a:gd name="T80" fmla="*/ 580 w 1070"/>
              <a:gd name="T81" fmla="*/ 142 h 187"/>
              <a:gd name="T82" fmla="*/ 664 w 1070"/>
              <a:gd name="T83" fmla="*/ 145 h 187"/>
              <a:gd name="T84" fmla="*/ 685 w 1070"/>
              <a:gd name="T85" fmla="*/ 148 h 187"/>
              <a:gd name="T86" fmla="*/ 718 w 1070"/>
              <a:gd name="T87" fmla="*/ 154 h 187"/>
              <a:gd name="T88" fmla="*/ 727 w 1070"/>
              <a:gd name="T89" fmla="*/ 154 h 187"/>
              <a:gd name="T90" fmla="*/ 733 w 1070"/>
              <a:gd name="T91" fmla="*/ 160 h 187"/>
              <a:gd name="T92" fmla="*/ 772 w 1070"/>
              <a:gd name="T93" fmla="*/ 163 h 187"/>
              <a:gd name="T94" fmla="*/ 802 w 1070"/>
              <a:gd name="T95" fmla="*/ 166 h 187"/>
              <a:gd name="T96" fmla="*/ 841 w 1070"/>
              <a:gd name="T97" fmla="*/ 169 h 187"/>
              <a:gd name="T98" fmla="*/ 844 w 1070"/>
              <a:gd name="T99" fmla="*/ 172 h 187"/>
              <a:gd name="T100" fmla="*/ 856 w 1070"/>
              <a:gd name="T101" fmla="*/ 175 h 187"/>
              <a:gd name="T102" fmla="*/ 865 w 1070"/>
              <a:gd name="T103" fmla="*/ 181 h 187"/>
              <a:gd name="T104" fmla="*/ 871 w 1070"/>
              <a:gd name="T105" fmla="*/ 184 h 187"/>
              <a:gd name="T106" fmla="*/ 911 w 1070"/>
              <a:gd name="T107" fmla="*/ 187 h 187"/>
              <a:gd name="T108" fmla="*/ 1043 w 1070"/>
              <a:gd name="T109" fmla="*/ 187 h 187"/>
              <a:gd name="T110" fmla="*/ 1070 w 1070"/>
              <a:gd name="T111" fmla="*/ 18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70" h="187">
                <a:moveTo>
                  <a:pt x="0" y="0"/>
                </a:moveTo>
                <a:lnTo>
                  <a:pt x="18" y="0"/>
                </a:lnTo>
                <a:lnTo>
                  <a:pt x="18" y="3"/>
                </a:lnTo>
                <a:lnTo>
                  <a:pt x="21" y="3"/>
                </a:lnTo>
                <a:lnTo>
                  <a:pt x="42" y="6"/>
                </a:lnTo>
                <a:lnTo>
                  <a:pt x="42" y="12"/>
                </a:lnTo>
                <a:lnTo>
                  <a:pt x="54" y="12"/>
                </a:lnTo>
                <a:lnTo>
                  <a:pt x="54" y="12"/>
                </a:lnTo>
                <a:lnTo>
                  <a:pt x="87" y="12"/>
                </a:lnTo>
                <a:lnTo>
                  <a:pt x="87" y="18"/>
                </a:lnTo>
                <a:lnTo>
                  <a:pt x="96" y="18"/>
                </a:lnTo>
                <a:lnTo>
                  <a:pt x="96" y="24"/>
                </a:lnTo>
                <a:lnTo>
                  <a:pt x="102" y="24"/>
                </a:lnTo>
                <a:lnTo>
                  <a:pt x="102" y="24"/>
                </a:lnTo>
                <a:lnTo>
                  <a:pt x="117" y="24"/>
                </a:lnTo>
                <a:lnTo>
                  <a:pt x="123" y="27"/>
                </a:lnTo>
                <a:lnTo>
                  <a:pt x="123" y="30"/>
                </a:lnTo>
                <a:lnTo>
                  <a:pt x="135" y="30"/>
                </a:lnTo>
                <a:lnTo>
                  <a:pt x="135" y="33"/>
                </a:lnTo>
                <a:lnTo>
                  <a:pt x="138" y="33"/>
                </a:lnTo>
                <a:lnTo>
                  <a:pt x="138" y="39"/>
                </a:lnTo>
                <a:lnTo>
                  <a:pt x="156" y="39"/>
                </a:lnTo>
                <a:lnTo>
                  <a:pt x="156" y="45"/>
                </a:lnTo>
                <a:lnTo>
                  <a:pt x="177" y="45"/>
                </a:lnTo>
                <a:lnTo>
                  <a:pt x="192" y="48"/>
                </a:lnTo>
                <a:lnTo>
                  <a:pt x="192" y="51"/>
                </a:lnTo>
                <a:lnTo>
                  <a:pt x="198" y="51"/>
                </a:lnTo>
                <a:lnTo>
                  <a:pt x="198" y="54"/>
                </a:lnTo>
                <a:lnTo>
                  <a:pt x="213" y="54"/>
                </a:lnTo>
                <a:lnTo>
                  <a:pt x="213" y="57"/>
                </a:lnTo>
                <a:lnTo>
                  <a:pt x="219" y="57"/>
                </a:lnTo>
                <a:lnTo>
                  <a:pt x="219" y="57"/>
                </a:lnTo>
                <a:lnTo>
                  <a:pt x="228" y="57"/>
                </a:lnTo>
                <a:lnTo>
                  <a:pt x="249" y="60"/>
                </a:lnTo>
                <a:lnTo>
                  <a:pt x="249" y="63"/>
                </a:lnTo>
                <a:lnTo>
                  <a:pt x="255" y="63"/>
                </a:lnTo>
                <a:lnTo>
                  <a:pt x="255" y="66"/>
                </a:lnTo>
                <a:lnTo>
                  <a:pt x="267" y="66"/>
                </a:lnTo>
                <a:lnTo>
                  <a:pt x="270" y="69"/>
                </a:lnTo>
                <a:lnTo>
                  <a:pt x="270" y="78"/>
                </a:lnTo>
                <a:lnTo>
                  <a:pt x="297" y="78"/>
                </a:lnTo>
                <a:lnTo>
                  <a:pt x="303" y="81"/>
                </a:lnTo>
                <a:lnTo>
                  <a:pt x="303" y="84"/>
                </a:lnTo>
                <a:lnTo>
                  <a:pt x="309" y="84"/>
                </a:lnTo>
                <a:lnTo>
                  <a:pt x="309" y="87"/>
                </a:lnTo>
                <a:lnTo>
                  <a:pt x="318" y="87"/>
                </a:lnTo>
                <a:lnTo>
                  <a:pt x="318" y="87"/>
                </a:lnTo>
                <a:lnTo>
                  <a:pt x="330" y="87"/>
                </a:lnTo>
                <a:lnTo>
                  <a:pt x="351" y="90"/>
                </a:lnTo>
                <a:lnTo>
                  <a:pt x="351" y="93"/>
                </a:lnTo>
                <a:lnTo>
                  <a:pt x="357" y="93"/>
                </a:lnTo>
                <a:lnTo>
                  <a:pt x="357" y="96"/>
                </a:lnTo>
                <a:lnTo>
                  <a:pt x="378" y="96"/>
                </a:lnTo>
                <a:lnTo>
                  <a:pt x="378" y="99"/>
                </a:lnTo>
                <a:lnTo>
                  <a:pt x="384" y="99"/>
                </a:lnTo>
                <a:lnTo>
                  <a:pt x="387" y="102"/>
                </a:lnTo>
                <a:lnTo>
                  <a:pt x="387" y="105"/>
                </a:lnTo>
                <a:lnTo>
                  <a:pt x="399" y="105"/>
                </a:lnTo>
                <a:lnTo>
                  <a:pt x="399" y="108"/>
                </a:lnTo>
                <a:lnTo>
                  <a:pt x="405" y="108"/>
                </a:lnTo>
                <a:lnTo>
                  <a:pt x="405" y="111"/>
                </a:lnTo>
                <a:lnTo>
                  <a:pt x="408" y="111"/>
                </a:lnTo>
                <a:lnTo>
                  <a:pt x="414" y="114"/>
                </a:lnTo>
                <a:lnTo>
                  <a:pt x="414" y="117"/>
                </a:lnTo>
                <a:lnTo>
                  <a:pt x="420" y="117"/>
                </a:lnTo>
                <a:lnTo>
                  <a:pt x="420" y="120"/>
                </a:lnTo>
                <a:lnTo>
                  <a:pt x="442" y="120"/>
                </a:lnTo>
                <a:lnTo>
                  <a:pt x="442" y="120"/>
                </a:lnTo>
                <a:lnTo>
                  <a:pt x="457" y="120"/>
                </a:lnTo>
                <a:lnTo>
                  <a:pt x="463" y="124"/>
                </a:lnTo>
                <a:lnTo>
                  <a:pt x="463" y="127"/>
                </a:lnTo>
                <a:lnTo>
                  <a:pt x="475" y="127"/>
                </a:lnTo>
                <a:lnTo>
                  <a:pt x="475" y="130"/>
                </a:lnTo>
                <a:lnTo>
                  <a:pt x="478" y="130"/>
                </a:lnTo>
                <a:lnTo>
                  <a:pt x="478" y="133"/>
                </a:lnTo>
                <a:lnTo>
                  <a:pt x="484" y="133"/>
                </a:lnTo>
                <a:lnTo>
                  <a:pt x="499" y="136"/>
                </a:lnTo>
                <a:lnTo>
                  <a:pt x="499" y="139"/>
                </a:lnTo>
                <a:lnTo>
                  <a:pt x="538" y="139"/>
                </a:lnTo>
                <a:lnTo>
                  <a:pt x="538" y="142"/>
                </a:lnTo>
                <a:lnTo>
                  <a:pt x="580" y="142"/>
                </a:lnTo>
                <a:lnTo>
                  <a:pt x="580" y="142"/>
                </a:lnTo>
                <a:lnTo>
                  <a:pt x="643" y="142"/>
                </a:lnTo>
                <a:lnTo>
                  <a:pt x="664" y="145"/>
                </a:lnTo>
                <a:lnTo>
                  <a:pt x="664" y="148"/>
                </a:lnTo>
                <a:lnTo>
                  <a:pt x="685" y="148"/>
                </a:lnTo>
                <a:lnTo>
                  <a:pt x="685" y="154"/>
                </a:lnTo>
                <a:lnTo>
                  <a:pt x="718" y="154"/>
                </a:lnTo>
                <a:lnTo>
                  <a:pt x="718" y="154"/>
                </a:lnTo>
                <a:lnTo>
                  <a:pt x="727" y="154"/>
                </a:lnTo>
                <a:lnTo>
                  <a:pt x="733" y="157"/>
                </a:lnTo>
                <a:lnTo>
                  <a:pt x="733" y="160"/>
                </a:lnTo>
                <a:lnTo>
                  <a:pt x="772" y="160"/>
                </a:lnTo>
                <a:lnTo>
                  <a:pt x="772" y="163"/>
                </a:lnTo>
                <a:lnTo>
                  <a:pt x="802" y="163"/>
                </a:lnTo>
                <a:lnTo>
                  <a:pt x="802" y="166"/>
                </a:lnTo>
                <a:lnTo>
                  <a:pt x="814" y="166"/>
                </a:lnTo>
                <a:lnTo>
                  <a:pt x="841" y="169"/>
                </a:lnTo>
                <a:lnTo>
                  <a:pt x="841" y="172"/>
                </a:lnTo>
                <a:lnTo>
                  <a:pt x="844" y="172"/>
                </a:lnTo>
                <a:lnTo>
                  <a:pt x="844" y="175"/>
                </a:lnTo>
                <a:lnTo>
                  <a:pt x="856" y="175"/>
                </a:lnTo>
                <a:lnTo>
                  <a:pt x="865" y="178"/>
                </a:lnTo>
                <a:lnTo>
                  <a:pt x="865" y="181"/>
                </a:lnTo>
                <a:lnTo>
                  <a:pt x="871" y="181"/>
                </a:lnTo>
                <a:lnTo>
                  <a:pt x="871" y="184"/>
                </a:lnTo>
                <a:lnTo>
                  <a:pt x="911" y="184"/>
                </a:lnTo>
                <a:lnTo>
                  <a:pt x="911" y="187"/>
                </a:lnTo>
                <a:lnTo>
                  <a:pt x="1025" y="187"/>
                </a:lnTo>
                <a:lnTo>
                  <a:pt x="1043" y="187"/>
                </a:lnTo>
                <a:lnTo>
                  <a:pt x="1058" y="187"/>
                </a:lnTo>
                <a:lnTo>
                  <a:pt x="1070" y="187"/>
                </a:lnTo>
              </a:path>
            </a:pathLst>
          </a:cu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0" name="Freeform 173">
            <a:extLst>
              <a:ext uri="{FF2B5EF4-FFF2-40B4-BE49-F238E27FC236}">
                <a16:creationId xmlns:a16="http://schemas.microsoft.com/office/drawing/2014/main" id="{674C8525-0704-4F94-B0DA-DB68C8B340BE}"/>
              </a:ext>
            </a:extLst>
          </p:cNvPr>
          <p:cNvSpPr>
            <a:spLocks/>
          </p:cNvSpPr>
          <p:nvPr/>
        </p:nvSpPr>
        <p:spPr bwMode="auto">
          <a:xfrm>
            <a:off x="8796444" y="1318238"/>
            <a:ext cx="2951937" cy="1011588"/>
          </a:xfrm>
          <a:custGeom>
            <a:avLst/>
            <a:gdLst>
              <a:gd name="T0" fmla="*/ 24 w 1070"/>
              <a:gd name="T1" fmla="*/ 0 h 172"/>
              <a:gd name="T2" fmla="*/ 30 w 1070"/>
              <a:gd name="T3" fmla="*/ 3 h 172"/>
              <a:gd name="T4" fmla="*/ 45 w 1070"/>
              <a:gd name="T5" fmla="*/ 9 h 172"/>
              <a:gd name="T6" fmla="*/ 63 w 1070"/>
              <a:gd name="T7" fmla="*/ 15 h 172"/>
              <a:gd name="T8" fmla="*/ 75 w 1070"/>
              <a:gd name="T9" fmla="*/ 21 h 172"/>
              <a:gd name="T10" fmla="*/ 96 w 1070"/>
              <a:gd name="T11" fmla="*/ 21 h 172"/>
              <a:gd name="T12" fmla="*/ 102 w 1070"/>
              <a:gd name="T13" fmla="*/ 30 h 172"/>
              <a:gd name="T14" fmla="*/ 114 w 1070"/>
              <a:gd name="T15" fmla="*/ 33 h 172"/>
              <a:gd name="T16" fmla="*/ 135 w 1070"/>
              <a:gd name="T17" fmla="*/ 36 h 172"/>
              <a:gd name="T18" fmla="*/ 138 w 1070"/>
              <a:gd name="T19" fmla="*/ 42 h 172"/>
              <a:gd name="T20" fmla="*/ 156 w 1070"/>
              <a:gd name="T21" fmla="*/ 42 h 172"/>
              <a:gd name="T22" fmla="*/ 162 w 1070"/>
              <a:gd name="T23" fmla="*/ 51 h 172"/>
              <a:gd name="T24" fmla="*/ 174 w 1070"/>
              <a:gd name="T25" fmla="*/ 54 h 172"/>
              <a:gd name="T26" fmla="*/ 189 w 1070"/>
              <a:gd name="T27" fmla="*/ 57 h 172"/>
              <a:gd name="T28" fmla="*/ 192 w 1070"/>
              <a:gd name="T29" fmla="*/ 63 h 172"/>
              <a:gd name="T30" fmla="*/ 204 w 1070"/>
              <a:gd name="T31" fmla="*/ 63 h 172"/>
              <a:gd name="T32" fmla="*/ 207 w 1070"/>
              <a:gd name="T33" fmla="*/ 72 h 172"/>
              <a:gd name="T34" fmla="*/ 231 w 1070"/>
              <a:gd name="T35" fmla="*/ 75 h 172"/>
              <a:gd name="T36" fmla="*/ 240 w 1070"/>
              <a:gd name="T37" fmla="*/ 81 h 172"/>
              <a:gd name="T38" fmla="*/ 312 w 1070"/>
              <a:gd name="T39" fmla="*/ 84 h 172"/>
              <a:gd name="T40" fmla="*/ 321 w 1070"/>
              <a:gd name="T41" fmla="*/ 87 h 172"/>
              <a:gd name="T42" fmla="*/ 405 w 1070"/>
              <a:gd name="T43" fmla="*/ 93 h 172"/>
              <a:gd name="T44" fmla="*/ 432 w 1070"/>
              <a:gd name="T45" fmla="*/ 96 h 172"/>
              <a:gd name="T46" fmla="*/ 442 w 1070"/>
              <a:gd name="T47" fmla="*/ 99 h 172"/>
              <a:gd name="T48" fmla="*/ 451 w 1070"/>
              <a:gd name="T49" fmla="*/ 105 h 172"/>
              <a:gd name="T50" fmla="*/ 496 w 1070"/>
              <a:gd name="T51" fmla="*/ 108 h 172"/>
              <a:gd name="T52" fmla="*/ 547 w 1070"/>
              <a:gd name="T53" fmla="*/ 114 h 172"/>
              <a:gd name="T54" fmla="*/ 565 w 1070"/>
              <a:gd name="T55" fmla="*/ 117 h 172"/>
              <a:gd name="T56" fmla="*/ 571 w 1070"/>
              <a:gd name="T57" fmla="*/ 124 h 172"/>
              <a:gd name="T58" fmla="*/ 628 w 1070"/>
              <a:gd name="T59" fmla="*/ 127 h 172"/>
              <a:gd name="T60" fmla="*/ 658 w 1070"/>
              <a:gd name="T61" fmla="*/ 133 h 172"/>
              <a:gd name="T62" fmla="*/ 688 w 1070"/>
              <a:gd name="T63" fmla="*/ 136 h 172"/>
              <a:gd name="T64" fmla="*/ 700 w 1070"/>
              <a:gd name="T65" fmla="*/ 139 h 172"/>
              <a:gd name="T66" fmla="*/ 724 w 1070"/>
              <a:gd name="T67" fmla="*/ 142 h 172"/>
              <a:gd name="T68" fmla="*/ 736 w 1070"/>
              <a:gd name="T69" fmla="*/ 148 h 172"/>
              <a:gd name="T70" fmla="*/ 754 w 1070"/>
              <a:gd name="T71" fmla="*/ 148 h 172"/>
              <a:gd name="T72" fmla="*/ 772 w 1070"/>
              <a:gd name="T73" fmla="*/ 151 h 172"/>
              <a:gd name="T74" fmla="*/ 793 w 1070"/>
              <a:gd name="T75" fmla="*/ 157 h 172"/>
              <a:gd name="T76" fmla="*/ 796 w 1070"/>
              <a:gd name="T77" fmla="*/ 160 h 172"/>
              <a:gd name="T78" fmla="*/ 820 w 1070"/>
              <a:gd name="T79" fmla="*/ 163 h 172"/>
              <a:gd name="T80" fmla="*/ 911 w 1070"/>
              <a:gd name="T81" fmla="*/ 163 h 172"/>
              <a:gd name="T82" fmla="*/ 926 w 1070"/>
              <a:gd name="T83" fmla="*/ 169 h 172"/>
              <a:gd name="T84" fmla="*/ 980 w 1070"/>
              <a:gd name="T85" fmla="*/ 172 h 172"/>
              <a:gd name="T86" fmla="*/ 1013 w 1070"/>
              <a:gd name="T87" fmla="*/ 172 h 172"/>
              <a:gd name="T88" fmla="*/ 1070 w 1070"/>
              <a:gd name="T89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0" h="172">
                <a:moveTo>
                  <a:pt x="0" y="0"/>
                </a:moveTo>
                <a:lnTo>
                  <a:pt x="24" y="0"/>
                </a:lnTo>
                <a:lnTo>
                  <a:pt x="24" y="0"/>
                </a:lnTo>
                <a:lnTo>
                  <a:pt x="27" y="0"/>
                </a:lnTo>
                <a:lnTo>
                  <a:pt x="27" y="3"/>
                </a:lnTo>
                <a:lnTo>
                  <a:pt x="30" y="3"/>
                </a:lnTo>
                <a:lnTo>
                  <a:pt x="33" y="6"/>
                </a:lnTo>
                <a:lnTo>
                  <a:pt x="33" y="9"/>
                </a:lnTo>
                <a:lnTo>
                  <a:pt x="45" y="9"/>
                </a:lnTo>
                <a:lnTo>
                  <a:pt x="45" y="12"/>
                </a:lnTo>
                <a:lnTo>
                  <a:pt x="48" y="12"/>
                </a:lnTo>
                <a:lnTo>
                  <a:pt x="63" y="15"/>
                </a:lnTo>
                <a:lnTo>
                  <a:pt x="63" y="18"/>
                </a:lnTo>
                <a:lnTo>
                  <a:pt x="75" y="18"/>
                </a:lnTo>
                <a:lnTo>
                  <a:pt x="75" y="21"/>
                </a:lnTo>
                <a:lnTo>
                  <a:pt x="81" y="21"/>
                </a:lnTo>
                <a:lnTo>
                  <a:pt x="81" y="21"/>
                </a:lnTo>
                <a:lnTo>
                  <a:pt x="96" y="21"/>
                </a:lnTo>
                <a:lnTo>
                  <a:pt x="96" y="24"/>
                </a:lnTo>
                <a:lnTo>
                  <a:pt x="102" y="24"/>
                </a:lnTo>
                <a:lnTo>
                  <a:pt x="102" y="30"/>
                </a:lnTo>
                <a:lnTo>
                  <a:pt x="108" y="30"/>
                </a:lnTo>
                <a:lnTo>
                  <a:pt x="108" y="33"/>
                </a:lnTo>
                <a:lnTo>
                  <a:pt x="114" y="33"/>
                </a:lnTo>
                <a:lnTo>
                  <a:pt x="114" y="33"/>
                </a:lnTo>
                <a:lnTo>
                  <a:pt x="129" y="33"/>
                </a:lnTo>
                <a:lnTo>
                  <a:pt x="135" y="36"/>
                </a:lnTo>
                <a:lnTo>
                  <a:pt x="135" y="39"/>
                </a:lnTo>
                <a:lnTo>
                  <a:pt x="138" y="39"/>
                </a:lnTo>
                <a:lnTo>
                  <a:pt x="138" y="42"/>
                </a:lnTo>
                <a:lnTo>
                  <a:pt x="144" y="42"/>
                </a:lnTo>
                <a:lnTo>
                  <a:pt x="144" y="42"/>
                </a:lnTo>
                <a:lnTo>
                  <a:pt x="156" y="42"/>
                </a:lnTo>
                <a:lnTo>
                  <a:pt x="156" y="48"/>
                </a:lnTo>
                <a:lnTo>
                  <a:pt x="162" y="48"/>
                </a:lnTo>
                <a:lnTo>
                  <a:pt x="162" y="51"/>
                </a:lnTo>
                <a:lnTo>
                  <a:pt x="168" y="51"/>
                </a:lnTo>
                <a:lnTo>
                  <a:pt x="168" y="54"/>
                </a:lnTo>
                <a:lnTo>
                  <a:pt x="174" y="54"/>
                </a:lnTo>
                <a:lnTo>
                  <a:pt x="174" y="54"/>
                </a:lnTo>
                <a:lnTo>
                  <a:pt x="180" y="54"/>
                </a:lnTo>
                <a:lnTo>
                  <a:pt x="189" y="57"/>
                </a:lnTo>
                <a:lnTo>
                  <a:pt x="189" y="60"/>
                </a:lnTo>
                <a:lnTo>
                  <a:pt x="192" y="60"/>
                </a:lnTo>
                <a:lnTo>
                  <a:pt x="192" y="63"/>
                </a:lnTo>
                <a:lnTo>
                  <a:pt x="192" y="63"/>
                </a:lnTo>
                <a:lnTo>
                  <a:pt x="192" y="63"/>
                </a:lnTo>
                <a:lnTo>
                  <a:pt x="204" y="63"/>
                </a:lnTo>
                <a:lnTo>
                  <a:pt x="204" y="69"/>
                </a:lnTo>
                <a:lnTo>
                  <a:pt x="207" y="69"/>
                </a:lnTo>
                <a:lnTo>
                  <a:pt x="207" y="72"/>
                </a:lnTo>
                <a:lnTo>
                  <a:pt x="213" y="72"/>
                </a:lnTo>
                <a:lnTo>
                  <a:pt x="213" y="75"/>
                </a:lnTo>
                <a:lnTo>
                  <a:pt x="231" y="75"/>
                </a:lnTo>
                <a:lnTo>
                  <a:pt x="231" y="75"/>
                </a:lnTo>
                <a:lnTo>
                  <a:pt x="240" y="75"/>
                </a:lnTo>
                <a:lnTo>
                  <a:pt x="240" y="81"/>
                </a:lnTo>
                <a:lnTo>
                  <a:pt x="258" y="81"/>
                </a:lnTo>
                <a:lnTo>
                  <a:pt x="258" y="84"/>
                </a:lnTo>
                <a:lnTo>
                  <a:pt x="312" y="84"/>
                </a:lnTo>
                <a:lnTo>
                  <a:pt x="312" y="84"/>
                </a:lnTo>
                <a:lnTo>
                  <a:pt x="321" y="84"/>
                </a:lnTo>
                <a:lnTo>
                  <a:pt x="321" y="87"/>
                </a:lnTo>
                <a:lnTo>
                  <a:pt x="363" y="87"/>
                </a:lnTo>
                <a:lnTo>
                  <a:pt x="405" y="90"/>
                </a:lnTo>
                <a:lnTo>
                  <a:pt x="405" y="93"/>
                </a:lnTo>
                <a:lnTo>
                  <a:pt x="414" y="93"/>
                </a:lnTo>
                <a:lnTo>
                  <a:pt x="414" y="96"/>
                </a:lnTo>
                <a:lnTo>
                  <a:pt x="432" y="96"/>
                </a:lnTo>
                <a:lnTo>
                  <a:pt x="432" y="96"/>
                </a:lnTo>
                <a:lnTo>
                  <a:pt x="442" y="96"/>
                </a:lnTo>
                <a:lnTo>
                  <a:pt x="442" y="99"/>
                </a:lnTo>
                <a:lnTo>
                  <a:pt x="445" y="99"/>
                </a:lnTo>
                <a:lnTo>
                  <a:pt x="445" y="105"/>
                </a:lnTo>
                <a:lnTo>
                  <a:pt x="451" y="105"/>
                </a:lnTo>
                <a:lnTo>
                  <a:pt x="451" y="105"/>
                </a:lnTo>
                <a:lnTo>
                  <a:pt x="496" y="105"/>
                </a:lnTo>
                <a:lnTo>
                  <a:pt x="496" y="108"/>
                </a:lnTo>
                <a:lnTo>
                  <a:pt x="523" y="108"/>
                </a:lnTo>
                <a:lnTo>
                  <a:pt x="547" y="111"/>
                </a:lnTo>
                <a:lnTo>
                  <a:pt x="547" y="114"/>
                </a:lnTo>
                <a:lnTo>
                  <a:pt x="562" y="114"/>
                </a:lnTo>
                <a:lnTo>
                  <a:pt x="562" y="117"/>
                </a:lnTo>
                <a:lnTo>
                  <a:pt x="565" y="117"/>
                </a:lnTo>
                <a:lnTo>
                  <a:pt x="565" y="117"/>
                </a:lnTo>
                <a:lnTo>
                  <a:pt x="571" y="117"/>
                </a:lnTo>
                <a:lnTo>
                  <a:pt x="571" y="124"/>
                </a:lnTo>
                <a:lnTo>
                  <a:pt x="577" y="124"/>
                </a:lnTo>
                <a:lnTo>
                  <a:pt x="577" y="127"/>
                </a:lnTo>
                <a:lnTo>
                  <a:pt x="628" y="127"/>
                </a:lnTo>
                <a:lnTo>
                  <a:pt x="628" y="127"/>
                </a:lnTo>
                <a:lnTo>
                  <a:pt x="658" y="127"/>
                </a:lnTo>
                <a:lnTo>
                  <a:pt x="658" y="133"/>
                </a:lnTo>
                <a:lnTo>
                  <a:pt x="679" y="133"/>
                </a:lnTo>
                <a:lnTo>
                  <a:pt x="679" y="136"/>
                </a:lnTo>
                <a:lnTo>
                  <a:pt x="688" y="136"/>
                </a:lnTo>
                <a:lnTo>
                  <a:pt x="688" y="139"/>
                </a:lnTo>
                <a:lnTo>
                  <a:pt x="700" y="139"/>
                </a:lnTo>
                <a:lnTo>
                  <a:pt x="700" y="139"/>
                </a:lnTo>
                <a:lnTo>
                  <a:pt x="721" y="139"/>
                </a:lnTo>
                <a:lnTo>
                  <a:pt x="721" y="142"/>
                </a:lnTo>
                <a:lnTo>
                  <a:pt x="724" y="142"/>
                </a:lnTo>
                <a:lnTo>
                  <a:pt x="733" y="145"/>
                </a:lnTo>
                <a:lnTo>
                  <a:pt x="733" y="148"/>
                </a:lnTo>
                <a:lnTo>
                  <a:pt x="736" y="148"/>
                </a:lnTo>
                <a:lnTo>
                  <a:pt x="739" y="148"/>
                </a:lnTo>
                <a:lnTo>
                  <a:pt x="754" y="148"/>
                </a:lnTo>
                <a:lnTo>
                  <a:pt x="754" y="148"/>
                </a:lnTo>
                <a:lnTo>
                  <a:pt x="766" y="148"/>
                </a:lnTo>
                <a:lnTo>
                  <a:pt x="766" y="151"/>
                </a:lnTo>
                <a:lnTo>
                  <a:pt x="772" y="151"/>
                </a:lnTo>
                <a:lnTo>
                  <a:pt x="781" y="154"/>
                </a:lnTo>
                <a:lnTo>
                  <a:pt x="781" y="157"/>
                </a:lnTo>
                <a:lnTo>
                  <a:pt x="793" y="157"/>
                </a:lnTo>
                <a:lnTo>
                  <a:pt x="793" y="160"/>
                </a:lnTo>
                <a:lnTo>
                  <a:pt x="796" y="160"/>
                </a:lnTo>
                <a:lnTo>
                  <a:pt x="796" y="160"/>
                </a:lnTo>
                <a:lnTo>
                  <a:pt x="799" y="160"/>
                </a:lnTo>
                <a:lnTo>
                  <a:pt x="820" y="160"/>
                </a:lnTo>
                <a:lnTo>
                  <a:pt x="820" y="163"/>
                </a:lnTo>
                <a:lnTo>
                  <a:pt x="832" y="163"/>
                </a:lnTo>
                <a:lnTo>
                  <a:pt x="877" y="163"/>
                </a:lnTo>
                <a:lnTo>
                  <a:pt x="911" y="163"/>
                </a:lnTo>
                <a:lnTo>
                  <a:pt x="926" y="163"/>
                </a:lnTo>
                <a:lnTo>
                  <a:pt x="926" y="166"/>
                </a:lnTo>
                <a:lnTo>
                  <a:pt x="926" y="169"/>
                </a:lnTo>
                <a:lnTo>
                  <a:pt x="932" y="169"/>
                </a:lnTo>
                <a:lnTo>
                  <a:pt x="932" y="172"/>
                </a:lnTo>
                <a:lnTo>
                  <a:pt x="980" y="172"/>
                </a:lnTo>
                <a:lnTo>
                  <a:pt x="989" y="172"/>
                </a:lnTo>
                <a:lnTo>
                  <a:pt x="998" y="172"/>
                </a:lnTo>
                <a:lnTo>
                  <a:pt x="1013" y="172"/>
                </a:lnTo>
                <a:lnTo>
                  <a:pt x="1037" y="172"/>
                </a:lnTo>
                <a:lnTo>
                  <a:pt x="1052" y="172"/>
                </a:lnTo>
                <a:lnTo>
                  <a:pt x="1070" y="172"/>
                </a:lnTo>
              </a:path>
            </a:pathLst>
          </a:custGeom>
          <a:noFill/>
          <a:ln w="28575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1" name="Freeform 175">
            <a:extLst>
              <a:ext uri="{FF2B5EF4-FFF2-40B4-BE49-F238E27FC236}">
                <a16:creationId xmlns:a16="http://schemas.microsoft.com/office/drawing/2014/main" id="{280B6C3F-D38D-4999-973E-DD5F0939A134}"/>
              </a:ext>
            </a:extLst>
          </p:cNvPr>
          <p:cNvSpPr>
            <a:spLocks/>
          </p:cNvSpPr>
          <p:nvPr/>
        </p:nvSpPr>
        <p:spPr bwMode="auto">
          <a:xfrm>
            <a:off x="8796444" y="1318238"/>
            <a:ext cx="2951937" cy="1629127"/>
          </a:xfrm>
          <a:custGeom>
            <a:avLst/>
            <a:gdLst>
              <a:gd name="T0" fmla="*/ 6 w 1070"/>
              <a:gd name="T1" fmla="*/ 3 h 277"/>
              <a:gd name="T2" fmla="*/ 21 w 1070"/>
              <a:gd name="T3" fmla="*/ 12 h 277"/>
              <a:gd name="T4" fmla="*/ 42 w 1070"/>
              <a:gd name="T5" fmla="*/ 12 h 277"/>
              <a:gd name="T6" fmla="*/ 48 w 1070"/>
              <a:gd name="T7" fmla="*/ 21 h 277"/>
              <a:gd name="T8" fmla="*/ 57 w 1070"/>
              <a:gd name="T9" fmla="*/ 24 h 277"/>
              <a:gd name="T10" fmla="*/ 66 w 1070"/>
              <a:gd name="T11" fmla="*/ 33 h 277"/>
              <a:gd name="T12" fmla="*/ 75 w 1070"/>
              <a:gd name="T13" fmla="*/ 39 h 277"/>
              <a:gd name="T14" fmla="*/ 96 w 1070"/>
              <a:gd name="T15" fmla="*/ 48 h 277"/>
              <a:gd name="T16" fmla="*/ 96 w 1070"/>
              <a:gd name="T17" fmla="*/ 54 h 277"/>
              <a:gd name="T18" fmla="*/ 108 w 1070"/>
              <a:gd name="T19" fmla="*/ 54 h 277"/>
              <a:gd name="T20" fmla="*/ 123 w 1070"/>
              <a:gd name="T21" fmla="*/ 60 h 277"/>
              <a:gd name="T22" fmla="*/ 126 w 1070"/>
              <a:gd name="T23" fmla="*/ 66 h 277"/>
              <a:gd name="T24" fmla="*/ 135 w 1070"/>
              <a:gd name="T25" fmla="*/ 78 h 277"/>
              <a:gd name="T26" fmla="*/ 150 w 1070"/>
              <a:gd name="T27" fmla="*/ 84 h 277"/>
              <a:gd name="T28" fmla="*/ 159 w 1070"/>
              <a:gd name="T29" fmla="*/ 87 h 277"/>
              <a:gd name="T30" fmla="*/ 174 w 1070"/>
              <a:gd name="T31" fmla="*/ 93 h 277"/>
              <a:gd name="T32" fmla="*/ 189 w 1070"/>
              <a:gd name="T33" fmla="*/ 99 h 277"/>
              <a:gd name="T34" fmla="*/ 192 w 1070"/>
              <a:gd name="T35" fmla="*/ 105 h 277"/>
              <a:gd name="T36" fmla="*/ 201 w 1070"/>
              <a:gd name="T37" fmla="*/ 111 h 277"/>
              <a:gd name="T38" fmla="*/ 207 w 1070"/>
              <a:gd name="T39" fmla="*/ 117 h 277"/>
              <a:gd name="T40" fmla="*/ 219 w 1070"/>
              <a:gd name="T41" fmla="*/ 117 h 277"/>
              <a:gd name="T42" fmla="*/ 231 w 1070"/>
              <a:gd name="T43" fmla="*/ 124 h 277"/>
              <a:gd name="T44" fmla="*/ 237 w 1070"/>
              <a:gd name="T45" fmla="*/ 130 h 277"/>
              <a:gd name="T46" fmla="*/ 240 w 1070"/>
              <a:gd name="T47" fmla="*/ 133 h 277"/>
              <a:gd name="T48" fmla="*/ 267 w 1070"/>
              <a:gd name="T49" fmla="*/ 139 h 277"/>
              <a:gd name="T50" fmla="*/ 288 w 1070"/>
              <a:gd name="T51" fmla="*/ 142 h 277"/>
              <a:gd name="T52" fmla="*/ 333 w 1070"/>
              <a:gd name="T53" fmla="*/ 148 h 277"/>
              <a:gd name="T54" fmla="*/ 357 w 1070"/>
              <a:gd name="T55" fmla="*/ 151 h 277"/>
              <a:gd name="T56" fmla="*/ 366 w 1070"/>
              <a:gd name="T57" fmla="*/ 160 h 277"/>
              <a:gd name="T58" fmla="*/ 402 w 1070"/>
              <a:gd name="T59" fmla="*/ 163 h 277"/>
              <a:gd name="T60" fmla="*/ 420 w 1070"/>
              <a:gd name="T61" fmla="*/ 169 h 277"/>
              <a:gd name="T62" fmla="*/ 423 w 1070"/>
              <a:gd name="T63" fmla="*/ 175 h 277"/>
              <a:gd name="T64" fmla="*/ 432 w 1070"/>
              <a:gd name="T65" fmla="*/ 181 h 277"/>
              <a:gd name="T66" fmla="*/ 454 w 1070"/>
              <a:gd name="T67" fmla="*/ 184 h 277"/>
              <a:gd name="T68" fmla="*/ 514 w 1070"/>
              <a:gd name="T69" fmla="*/ 187 h 277"/>
              <a:gd name="T70" fmla="*/ 529 w 1070"/>
              <a:gd name="T71" fmla="*/ 193 h 277"/>
              <a:gd name="T72" fmla="*/ 556 w 1070"/>
              <a:gd name="T73" fmla="*/ 196 h 277"/>
              <a:gd name="T74" fmla="*/ 571 w 1070"/>
              <a:gd name="T75" fmla="*/ 199 h 277"/>
              <a:gd name="T76" fmla="*/ 583 w 1070"/>
              <a:gd name="T77" fmla="*/ 205 h 277"/>
              <a:gd name="T78" fmla="*/ 598 w 1070"/>
              <a:gd name="T79" fmla="*/ 205 h 277"/>
              <a:gd name="T80" fmla="*/ 607 w 1070"/>
              <a:gd name="T81" fmla="*/ 208 h 277"/>
              <a:gd name="T82" fmla="*/ 628 w 1070"/>
              <a:gd name="T83" fmla="*/ 214 h 277"/>
              <a:gd name="T84" fmla="*/ 631 w 1070"/>
              <a:gd name="T85" fmla="*/ 217 h 277"/>
              <a:gd name="T86" fmla="*/ 655 w 1070"/>
              <a:gd name="T87" fmla="*/ 220 h 277"/>
              <a:gd name="T88" fmla="*/ 670 w 1070"/>
              <a:gd name="T89" fmla="*/ 226 h 277"/>
              <a:gd name="T90" fmla="*/ 679 w 1070"/>
              <a:gd name="T91" fmla="*/ 226 h 277"/>
              <a:gd name="T92" fmla="*/ 691 w 1070"/>
              <a:gd name="T93" fmla="*/ 232 h 277"/>
              <a:gd name="T94" fmla="*/ 697 w 1070"/>
              <a:gd name="T95" fmla="*/ 238 h 277"/>
              <a:gd name="T96" fmla="*/ 745 w 1070"/>
              <a:gd name="T97" fmla="*/ 241 h 277"/>
              <a:gd name="T98" fmla="*/ 778 w 1070"/>
              <a:gd name="T99" fmla="*/ 241 h 277"/>
              <a:gd name="T100" fmla="*/ 811 w 1070"/>
              <a:gd name="T101" fmla="*/ 244 h 277"/>
              <a:gd name="T102" fmla="*/ 820 w 1070"/>
              <a:gd name="T103" fmla="*/ 250 h 277"/>
              <a:gd name="T104" fmla="*/ 829 w 1070"/>
              <a:gd name="T105" fmla="*/ 250 h 277"/>
              <a:gd name="T106" fmla="*/ 844 w 1070"/>
              <a:gd name="T107" fmla="*/ 253 h 277"/>
              <a:gd name="T108" fmla="*/ 865 w 1070"/>
              <a:gd name="T109" fmla="*/ 259 h 277"/>
              <a:gd name="T110" fmla="*/ 871 w 1070"/>
              <a:gd name="T111" fmla="*/ 265 h 277"/>
              <a:gd name="T112" fmla="*/ 917 w 1070"/>
              <a:gd name="T113" fmla="*/ 265 h 277"/>
              <a:gd name="T114" fmla="*/ 950 w 1070"/>
              <a:gd name="T115" fmla="*/ 268 h 277"/>
              <a:gd name="T116" fmla="*/ 956 w 1070"/>
              <a:gd name="T117" fmla="*/ 277 h 277"/>
              <a:gd name="T118" fmla="*/ 992 w 1070"/>
              <a:gd name="T119" fmla="*/ 277 h 277"/>
              <a:gd name="T120" fmla="*/ 1016 w 1070"/>
              <a:gd name="T121" fmla="*/ 277 h 277"/>
              <a:gd name="T122" fmla="*/ 1040 w 1070"/>
              <a:gd name="T123" fmla="*/ 277 h 277"/>
              <a:gd name="T124" fmla="*/ 1070 w 1070"/>
              <a:gd name="T125" fmla="*/ 277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70" h="277">
                <a:moveTo>
                  <a:pt x="0" y="0"/>
                </a:moveTo>
                <a:lnTo>
                  <a:pt x="6" y="0"/>
                </a:lnTo>
                <a:lnTo>
                  <a:pt x="6" y="3"/>
                </a:lnTo>
                <a:lnTo>
                  <a:pt x="9" y="3"/>
                </a:lnTo>
                <a:lnTo>
                  <a:pt x="21" y="6"/>
                </a:lnTo>
                <a:lnTo>
                  <a:pt x="21" y="12"/>
                </a:lnTo>
                <a:lnTo>
                  <a:pt x="24" y="12"/>
                </a:lnTo>
                <a:lnTo>
                  <a:pt x="24" y="12"/>
                </a:lnTo>
                <a:lnTo>
                  <a:pt x="42" y="12"/>
                </a:lnTo>
                <a:lnTo>
                  <a:pt x="42" y="18"/>
                </a:lnTo>
                <a:lnTo>
                  <a:pt x="48" y="18"/>
                </a:lnTo>
                <a:lnTo>
                  <a:pt x="48" y="21"/>
                </a:lnTo>
                <a:lnTo>
                  <a:pt x="48" y="21"/>
                </a:lnTo>
                <a:lnTo>
                  <a:pt x="48" y="24"/>
                </a:lnTo>
                <a:lnTo>
                  <a:pt x="57" y="24"/>
                </a:lnTo>
                <a:lnTo>
                  <a:pt x="60" y="30"/>
                </a:lnTo>
                <a:lnTo>
                  <a:pt x="66" y="30"/>
                </a:lnTo>
                <a:lnTo>
                  <a:pt x="66" y="33"/>
                </a:lnTo>
                <a:lnTo>
                  <a:pt x="69" y="33"/>
                </a:lnTo>
                <a:lnTo>
                  <a:pt x="69" y="39"/>
                </a:lnTo>
                <a:lnTo>
                  <a:pt x="75" y="39"/>
                </a:lnTo>
                <a:lnTo>
                  <a:pt x="75" y="45"/>
                </a:lnTo>
                <a:lnTo>
                  <a:pt x="87" y="45"/>
                </a:lnTo>
                <a:lnTo>
                  <a:pt x="96" y="48"/>
                </a:lnTo>
                <a:lnTo>
                  <a:pt x="96" y="51"/>
                </a:lnTo>
                <a:lnTo>
                  <a:pt x="96" y="51"/>
                </a:lnTo>
                <a:lnTo>
                  <a:pt x="96" y="54"/>
                </a:lnTo>
                <a:lnTo>
                  <a:pt x="105" y="54"/>
                </a:lnTo>
                <a:lnTo>
                  <a:pt x="105" y="54"/>
                </a:lnTo>
                <a:lnTo>
                  <a:pt x="108" y="54"/>
                </a:lnTo>
                <a:lnTo>
                  <a:pt x="108" y="57"/>
                </a:lnTo>
                <a:lnTo>
                  <a:pt x="114" y="57"/>
                </a:lnTo>
                <a:lnTo>
                  <a:pt x="123" y="60"/>
                </a:lnTo>
                <a:lnTo>
                  <a:pt x="123" y="63"/>
                </a:lnTo>
                <a:lnTo>
                  <a:pt x="126" y="63"/>
                </a:lnTo>
                <a:lnTo>
                  <a:pt x="126" y="66"/>
                </a:lnTo>
                <a:lnTo>
                  <a:pt x="132" y="66"/>
                </a:lnTo>
                <a:lnTo>
                  <a:pt x="135" y="69"/>
                </a:lnTo>
                <a:lnTo>
                  <a:pt x="135" y="78"/>
                </a:lnTo>
                <a:lnTo>
                  <a:pt x="147" y="78"/>
                </a:lnTo>
                <a:lnTo>
                  <a:pt x="150" y="81"/>
                </a:lnTo>
                <a:lnTo>
                  <a:pt x="150" y="84"/>
                </a:lnTo>
                <a:lnTo>
                  <a:pt x="153" y="87"/>
                </a:lnTo>
                <a:lnTo>
                  <a:pt x="159" y="87"/>
                </a:lnTo>
                <a:lnTo>
                  <a:pt x="159" y="87"/>
                </a:lnTo>
                <a:lnTo>
                  <a:pt x="165" y="87"/>
                </a:lnTo>
                <a:lnTo>
                  <a:pt x="174" y="90"/>
                </a:lnTo>
                <a:lnTo>
                  <a:pt x="174" y="93"/>
                </a:lnTo>
                <a:lnTo>
                  <a:pt x="177" y="96"/>
                </a:lnTo>
                <a:lnTo>
                  <a:pt x="189" y="96"/>
                </a:lnTo>
                <a:lnTo>
                  <a:pt x="189" y="99"/>
                </a:lnTo>
                <a:lnTo>
                  <a:pt x="192" y="99"/>
                </a:lnTo>
                <a:lnTo>
                  <a:pt x="192" y="102"/>
                </a:lnTo>
                <a:lnTo>
                  <a:pt x="192" y="105"/>
                </a:lnTo>
                <a:lnTo>
                  <a:pt x="198" y="105"/>
                </a:lnTo>
                <a:lnTo>
                  <a:pt x="198" y="108"/>
                </a:lnTo>
                <a:lnTo>
                  <a:pt x="201" y="111"/>
                </a:lnTo>
                <a:lnTo>
                  <a:pt x="204" y="111"/>
                </a:lnTo>
                <a:lnTo>
                  <a:pt x="207" y="114"/>
                </a:lnTo>
                <a:lnTo>
                  <a:pt x="207" y="117"/>
                </a:lnTo>
                <a:lnTo>
                  <a:pt x="210" y="117"/>
                </a:lnTo>
                <a:lnTo>
                  <a:pt x="210" y="117"/>
                </a:lnTo>
                <a:lnTo>
                  <a:pt x="219" y="117"/>
                </a:lnTo>
                <a:lnTo>
                  <a:pt x="219" y="120"/>
                </a:lnTo>
                <a:lnTo>
                  <a:pt x="228" y="120"/>
                </a:lnTo>
                <a:lnTo>
                  <a:pt x="231" y="124"/>
                </a:lnTo>
                <a:lnTo>
                  <a:pt x="231" y="127"/>
                </a:lnTo>
                <a:lnTo>
                  <a:pt x="237" y="127"/>
                </a:lnTo>
                <a:lnTo>
                  <a:pt x="237" y="130"/>
                </a:lnTo>
                <a:lnTo>
                  <a:pt x="237" y="130"/>
                </a:lnTo>
                <a:lnTo>
                  <a:pt x="237" y="133"/>
                </a:lnTo>
                <a:lnTo>
                  <a:pt x="240" y="133"/>
                </a:lnTo>
                <a:lnTo>
                  <a:pt x="249" y="136"/>
                </a:lnTo>
                <a:lnTo>
                  <a:pt x="249" y="139"/>
                </a:lnTo>
                <a:lnTo>
                  <a:pt x="267" y="139"/>
                </a:lnTo>
                <a:lnTo>
                  <a:pt x="267" y="142"/>
                </a:lnTo>
                <a:lnTo>
                  <a:pt x="288" y="142"/>
                </a:lnTo>
                <a:lnTo>
                  <a:pt x="288" y="142"/>
                </a:lnTo>
                <a:lnTo>
                  <a:pt x="321" y="142"/>
                </a:lnTo>
                <a:lnTo>
                  <a:pt x="333" y="145"/>
                </a:lnTo>
                <a:lnTo>
                  <a:pt x="333" y="148"/>
                </a:lnTo>
                <a:lnTo>
                  <a:pt x="342" y="148"/>
                </a:lnTo>
                <a:lnTo>
                  <a:pt x="342" y="151"/>
                </a:lnTo>
                <a:lnTo>
                  <a:pt x="357" y="151"/>
                </a:lnTo>
                <a:lnTo>
                  <a:pt x="357" y="154"/>
                </a:lnTo>
                <a:lnTo>
                  <a:pt x="363" y="154"/>
                </a:lnTo>
                <a:lnTo>
                  <a:pt x="366" y="160"/>
                </a:lnTo>
                <a:lnTo>
                  <a:pt x="384" y="160"/>
                </a:lnTo>
                <a:lnTo>
                  <a:pt x="384" y="163"/>
                </a:lnTo>
                <a:lnTo>
                  <a:pt x="402" y="163"/>
                </a:lnTo>
                <a:lnTo>
                  <a:pt x="402" y="166"/>
                </a:lnTo>
                <a:lnTo>
                  <a:pt x="405" y="166"/>
                </a:lnTo>
                <a:lnTo>
                  <a:pt x="420" y="169"/>
                </a:lnTo>
                <a:lnTo>
                  <a:pt x="420" y="172"/>
                </a:lnTo>
                <a:lnTo>
                  <a:pt x="423" y="172"/>
                </a:lnTo>
                <a:lnTo>
                  <a:pt x="423" y="175"/>
                </a:lnTo>
                <a:lnTo>
                  <a:pt x="426" y="175"/>
                </a:lnTo>
                <a:lnTo>
                  <a:pt x="432" y="178"/>
                </a:lnTo>
                <a:lnTo>
                  <a:pt x="432" y="181"/>
                </a:lnTo>
                <a:lnTo>
                  <a:pt x="435" y="181"/>
                </a:lnTo>
                <a:lnTo>
                  <a:pt x="435" y="184"/>
                </a:lnTo>
                <a:lnTo>
                  <a:pt x="454" y="184"/>
                </a:lnTo>
                <a:lnTo>
                  <a:pt x="454" y="184"/>
                </a:lnTo>
                <a:lnTo>
                  <a:pt x="514" y="184"/>
                </a:lnTo>
                <a:lnTo>
                  <a:pt x="514" y="187"/>
                </a:lnTo>
                <a:lnTo>
                  <a:pt x="523" y="187"/>
                </a:lnTo>
                <a:lnTo>
                  <a:pt x="529" y="190"/>
                </a:lnTo>
                <a:lnTo>
                  <a:pt x="529" y="193"/>
                </a:lnTo>
                <a:lnTo>
                  <a:pt x="550" y="193"/>
                </a:lnTo>
                <a:lnTo>
                  <a:pt x="550" y="196"/>
                </a:lnTo>
                <a:lnTo>
                  <a:pt x="556" y="196"/>
                </a:lnTo>
                <a:lnTo>
                  <a:pt x="556" y="196"/>
                </a:lnTo>
                <a:lnTo>
                  <a:pt x="565" y="196"/>
                </a:lnTo>
                <a:lnTo>
                  <a:pt x="571" y="199"/>
                </a:lnTo>
                <a:lnTo>
                  <a:pt x="571" y="202"/>
                </a:lnTo>
                <a:lnTo>
                  <a:pt x="583" y="202"/>
                </a:lnTo>
                <a:lnTo>
                  <a:pt x="583" y="205"/>
                </a:lnTo>
                <a:lnTo>
                  <a:pt x="592" y="205"/>
                </a:lnTo>
                <a:lnTo>
                  <a:pt x="592" y="205"/>
                </a:lnTo>
                <a:lnTo>
                  <a:pt x="598" y="205"/>
                </a:lnTo>
                <a:lnTo>
                  <a:pt x="598" y="208"/>
                </a:lnTo>
                <a:lnTo>
                  <a:pt x="604" y="208"/>
                </a:lnTo>
                <a:lnTo>
                  <a:pt x="607" y="208"/>
                </a:lnTo>
                <a:lnTo>
                  <a:pt x="613" y="211"/>
                </a:lnTo>
                <a:lnTo>
                  <a:pt x="613" y="214"/>
                </a:lnTo>
                <a:lnTo>
                  <a:pt x="628" y="214"/>
                </a:lnTo>
                <a:lnTo>
                  <a:pt x="628" y="217"/>
                </a:lnTo>
                <a:lnTo>
                  <a:pt x="631" y="217"/>
                </a:lnTo>
                <a:lnTo>
                  <a:pt x="631" y="217"/>
                </a:lnTo>
                <a:lnTo>
                  <a:pt x="649" y="217"/>
                </a:lnTo>
                <a:lnTo>
                  <a:pt x="649" y="220"/>
                </a:lnTo>
                <a:lnTo>
                  <a:pt x="655" y="220"/>
                </a:lnTo>
                <a:lnTo>
                  <a:pt x="658" y="223"/>
                </a:lnTo>
                <a:lnTo>
                  <a:pt x="658" y="226"/>
                </a:lnTo>
                <a:lnTo>
                  <a:pt x="670" y="226"/>
                </a:lnTo>
                <a:lnTo>
                  <a:pt x="670" y="226"/>
                </a:lnTo>
                <a:lnTo>
                  <a:pt x="673" y="226"/>
                </a:lnTo>
                <a:lnTo>
                  <a:pt x="679" y="226"/>
                </a:lnTo>
                <a:lnTo>
                  <a:pt x="679" y="229"/>
                </a:lnTo>
                <a:lnTo>
                  <a:pt x="685" y="229"/>
                </a:lnTo>
                <a:lnTo>
                  <a:pt x="691" y="232"/>
                </a:lnTo>
                <a:lnTo>
                  <a:pt x="691" y="238"/>
                </a:lnTo>
                <a:lnTo>
                  <a:pt x="697" y="238"/>
                </a:lnTo>
                <a:lnTo>
                  <a:pt x="697" y="238"/>
                </a:lnTo>
                <a:lnTo>
                  <a:pt x="733" y="238"/>
                </a:lnTo>
                <a:lnTo>
                  <a:pt x="745" y="238"/>
                </a:lnTo>
                <a:lnTo>
                  <a:pt x="745" y="241"/>
                </a:lnTo>
                <a:lnTo>
                  <a:pt x="760" y="241"/>
                </a:lnTo>
                <a:lnTo>
                  <a:pt x="772" y="241"/>
                </a:lnTo>
                <a:lnTo>
                  <a:pt x="778" y="241"/>
                </a:lnTo>
                <a:lnTo>
                  <a:pt x="784" y="241"/>
                </a:lnTo>
                <a:lnTo>
                  <a:pt x="796" y="244"/>
                </a:lnTo>
                <a:lnTo>
                  <a:pt x="811" y="244"/>
                </a:lnTo>
                <a:lnTo>
                  <a:pt x="811" y="247"/>
                </a:lnTo>
                <a:lnTo>
                  <a:pt x="820" y="247"/>
                </a:lnTo>
                <a:lnTo>
                  <a:pt x="820" y="250"/>
                </a:lnTo>
                <a:lnTo>
                  <a:pt x="823" y="250"/>
                </a:lnTo>
                <a:lnTo>
                  <a:pt x="823" y="250"/>
                </a:lnTo>
                <a:lnTo>
                  <a:pt x="829" y="250"/>
                </a:lnTo>
                <a:lnTo>
                  <a:pt x="841" y="250"/>
                </a:lnTo>
                <a:lnTo>
                  <a:pt x="841" y="253"/>
                </a:lnTo>
                <a:lnTo>
                  <a:pt x="844" y="253"/>
                </a:lnTo>
                <a:lnTo>
                  <a:pt x="856" y="256"/>
                </a:lnTo>
                <a:lnTo>
                  <a:pt x="856" y="259"/>
                </a:lnTo>
                <a:lnTo>
                  <a:pt x="865" y="259"/>
                </a:lnTo>
                <a:lnTo>
                  <a:pt x="865" y="262"/>
                </a:lnTo>
                <a:lnTo>
                  <a:pt x="871" y="262"/>
                </a:lnTo>
                <a:lnTo>
                  <a:pt x="871" y="265"/>
                </a:lnTo>
                <a:lnTo>
                  <a:pt x="896" y="265"/>
                </a:lnTo>
                <a:lnTo>
                  <a:pt x="896" y="265"/>
                </a:lnTo>
                <a:lnTo>
                  <a:pt x="917" y="265"/>
                </a:lnTo>
                <a:lnTo>
                  <a:pt x="929" y="265"/>
                </a:lnTo>
                <a:lnTo>
                  <a:pt x="929" y="268"/>
                </a:lnTo>
                <a:lnTo>
                  <a:pt x="950" y="268"/>
                </a:lnTo>
                <a:lnTo>
                  <a:pt x="953" y="271"/>
                </a:lnTo>
                <a:lnTo>
                  <a:pt x="953" y="277"/>
                </a:lnTo>
                <a:lnTo>
                  <a:pt x="956" y="277"/>
                </a:lnTo>
                <a:lnTo>
                  <a:pt x="980" y="277"/>
                </a:lnTo>
                <a:lnTo>
                  <a:pt x="986" y="277"/>
                </a:lnTo>
                <a:lnTo>
                  <a:pt x="992" y="277"/>
                </a:lnTo>
                <a:lnTo>
                  <a:pt x="1007" y="277"/>
                </a:lnTo>
                <a:lnTo>
                  <a:pt x="1010" y="277"/>
                </a:lnTo>
                <a:lnTo>
                  <a:pt x="1016" y="277"/>
                </a:lnTo>
                <a:lnTo>
                  <a:pt x="1019" y="277"/>
                </a:lnTo>
                <a:lnTo>
                  <a:pt x="1034" y="277"/>
                </a:lnTo>
                <a:lnTo>
                  <a:pt x="1040" y="277"/>
                </a:lnTo>
                <a:lnTo>
                  <a:pt x="1052" y="277"/>
                </a:lnTo>
                <a:lnTo>
                  <a:pt x="1058" y="277"/>
                </a:lnTo>
                <a:lnTo>
                  <a:pt x="1070" y="277"/>
                </a:lnTo>
              </a:path>
            </a:pathLst>
          </a:cu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8767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102</Words>
  <Application>Microsoft Office PowerPoint</Application>
  <PresentationFormat>ワイド画面</PresentationFormat>
  <Paragraphs>51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上田 友哉</dc:creator>
  <cp:lastModifiedBy>上田 友哉</cp:lastModifiedBy>
  <cp:revision>19</cp:revision>
  <dcterms:created xsi:type="dcterms:W3CDTF">2020-12-04T00:59:52Z</dcterms:created>
  <dcterms:modified xsi:type="dcterms:W3CDTF">2020-12-08T11:35:50Z</dcterms:modified>
</cp:coreProperties>
</file>