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60" r:id="rId2"/>
    <p:sldId id="259" r:id="rId3"/>
    <p:sldId id="258" r:id="rId4"/>
    <p:sldId id="257" r:id="rId5"/>
    <p:sldId id="256" r:id="rId6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104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1" autoAdjust="0"/>
    <p:restoredTop sz="94660"/>
  </p:normalViewPr>
  <p:slideViewPr>
    <p:cSldViewPr snapToGrid="0" showGuides="1">
      <p:cViewPr varScale="1">
        <p:scale>
          <a:sx n="83" d="100"/>
          <a:sy n="83" d="100"/>
        </p:scale>
        <p:origin x="378" y="108"/>
      </p:cViewPr>
      <p:guideLst>
        <p:guide orient="horz" pos="1104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DB23FD-3BA4-4664-8647-B5DD391BF0F5}" type="datetimeFigureOut">
              <a:rPr lang="en-US" smtClean="0"/>
              <a:t>1/13/2021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6584B3-412A-40B4-9919-1994CD79DCA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11575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CC606D-C9F2-4096-A28D-55BF6D9A34BA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426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22FCD2-A5FD-49E9-8977-D772D7053FD3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6280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6BF60-EA4C-4F42-894E-7F18C893C8C4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1512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E81CF-2006-4D86-8132-147C12E0F376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6089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8F567B-ABDF-4337-A3B1-BBDEEC512B8D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322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A98734-094E-4505-9D70-AE37A49A0C7F}" type="datetime1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7859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11B0C6-730E-4813-85AA-43FFD4FE3E0E}" type="datetime1">
              <a:rPr lang="en-US" smtClean="0"/>
              <a:t>1/13/2021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9504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C2D0-07D1-42DA-B9FC-96501FCAA60F}" type="datetime1">
              <a:rPr lang="en-US" smtClean="0"/>
              <a:t>1/13/2021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0622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736C74-5280-4E2E-9A52-D02F9D82B589}" type="datetime1">
              <a:rPr lang="en-US" smtClean="0"/>
              <a:t>1/13/2021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1974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997167-24CD-4667-BE35-C0B733EDB174}" type="datetime1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3987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CE8C-6C43-42C9-AB47-16DBE09A6C53}" type="datetime1">
              <a:rPr lang="en-US" smtClean="0"/>
              <a:t>1/13/2021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06870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87D5E-A79A-4AE6-97BC-D996E2825467}" type="datetime1">
              <a:rPr lang="en-US" smtClean="0"/>
              <a:t>1/13/2021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0E367B-3548-4125-B1AB-DCF80B10292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93246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2" Type="http://schemas.openxmlformats.org/officeDocument/2006/relationships/image" Target="../media/image4.tif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FCB07A8A-FBF5-459E-85D7-550B7F42B604}"/>
              </a:ext>
            </a:extLst>
          </p:cNvPr>
          <p:cNvSpPr/>
          <p:nvPr/>
        </p:nvSpPr>
        <p:spPr>
          <a:xfrm>
            <a:off x="458758" y="1179714"/>
            <a:ext cx="57618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Supplementary Figures for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“Surfactant Protein A Reduces TLR4 and Inflammatory Cytokine mRNA Levels in Neonatal Mouse Ileum”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by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</a:rPr>
              <a:t>Lidan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Liu, Chaim Z. Aron, Cullen M. Grable, Adrian Robles, Xiangli Liu, Yuying Liu, Nicole Y.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</a:rPr>
              <a:t>Fatheree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, J. Marc Rhoads and Joseph L. Alcorn</a:t>
            </a:r>
          </a:p>
          <a:p>
            <a:pPr algn="just"/>
            <a:r>
              <a:rPr lang="en-US" sz="1200" dirty="0">
                <a:latin typeface="Arial" panose="020B0604020202020204" pitchFamily="34" charset="0"/>
              </a:rPr>
              <a:t>.</a:t>
            </a:r>
            <a:endParaRPr lang="en-US" sz="1200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310BBC7B-E0CC-418B-B3D1-728144B62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6685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4">
            <a:extLst>
              <a:ext uri="{FF2B5EF4-FFF2-40B4-BE49-F238E27FC236}">
                <a16:creationId xmlns:a16="http://schemas.microsoft.com/office/drawing/2014/main" id="{43C25106-671F-4BC0-A320-EBCC7582E6B5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65" t="5717" r="2348" b="55039"/>
          <a:stretch/>
        </p:blipFill>
        <p:spPr bwMode="auto">
          <a:xfrm flipV="1">
            <a:off x="1105318" y="1974413"/>
            <a:ext cx="4399972" cy="14118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>
            <a:extLst>
              <a:ext uri="{FF2B5EF4-FFF2-40B4-BE49-F238E27FC236}">
                <a16:creationId xmlns:a16="http://schemas.microsoft.com/office/drawing/2014/main" id="{3266C8D5-5A13-4637-81CC-681923CE47D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37" t="6321" r="11659" b="46936"/>
          <a:stretch/>
        </p:blipFill>
        <p:spPr bwMode="auto">
          <a:xfrm>
            <a:off x="1044191" y="3458396"/>
            <a:ext cx="4442210" cy="1719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44A220A-D720-458A-A010-36DF68511904}"/>
              </a:ext>
            </a:extLst>
          </p:cNvPr>
          <p:cNvSpPr txBox="1"/>
          <p:nvPr/>
        </p:nvSpPr>
        <p:spPr>
          <a:xfrm>
            <a:off x="373465" y="275882"/>
            <a:ext cx="2228110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latin typeface="Arial" panose="020B0604020202020204" pitchFamily="34" charset="0"/>
                <a:cs typeface="Arial" panose="020B0604020202020204" pitchFamily="34" charset="0"/>
              </a:rPr>
              <a:t>Figure 1A  Week 2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A6131D5-0178-4206-88CE-806EE4C9C5BF}"/>
              </a:ext>
            </a:extLst>
          </p:cNvPr>
          <p:cNvSpPr/>
          <p:nvPr/>
        </p:nvSpPr>
        <p:spPr>
          <a:xfrm>
            <a:off x="390178" y="5671704"/>
            <a:ext cx="576185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Original image for analysis of TLR4 levels in mouse ileum in SP-A</a:t>
            </a:r>
            <a:r>
              <a:rPr lang="en-US" sz="1200" b="1" baseline="30000" dirty="0"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 and WT pups. 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Digital image from Storm 840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</a:rPr>
              <a:t>Phosphorimager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detecting TLR4 and β-actin protein in the ileum of SP-A-deficient (SP-A</a:t>
            </a:r>
            <a:r>
              <a:rPr lang="en-US" sz="1200" baseline="30000" dirty="0">
                <a:latin typeface="Arial" panose="020B0604020202020204" pitchFamily="34" charset="0"/>
                <a:ea typeface="Calibri" panose="020F0502020204030204" pitchFamily="34" charset="0"/>
              </a:rPr>
              <a:t>-/-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) and wild type (WT) mouse by western analysis using antibodies specific for TLR4 and </a:t>
            </a:r>
            <a:r>
              <a:rPr lang="el-GR" sz="1200" dirty="0">
                <a:latin typeface="Arial" panose="020B0604020202020204" pitchFamily="34" charset="0"/>
                <a:ea typeface="Calibri" panose="020F050202020403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-actin. After SDS-PAGE and transfer, the membrane was cut in half for analysis.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Top: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Western analysis for TLR4. 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Bottom: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Western for </a:t>
            </a:r>
            <a:r>
              <a:rPr lang="el-GR" sz="1200" dirty="0">
                <a:latin typeface="Arial" panose="020B0604020202020204" pitchFamily="34" charset="0"/>
                <a:ea typeface="Calibri" panose="020F050202020403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-actin.</a:t>
            </a:r>
          </a:p>
          <a:p>
            <a:pPr algn="just"/>
            <a:endParaRPr lang="en-US" sz="1200" dirty="0">
              <a:latin typeface="Arial" panose="020B0604020202020204" pitchFamily="34" charset="0"/>
            </a:endParaRPr>
          </a:p>
          <a:p>
            <a:pPr algn="just"/>
            <a:r>
              <a:rPr lang="en-US" sz="1200" dirty="0">
                <a:latin typeface="Arial" panose="020B0604020202020204" pitchFamily="34" charset="0"/>
              </a:rPr>
              <a:t>Note: Original digital images for 1 week and 3 week mice were not located.</a:t>
            </a:r>
            <a:endParaRPr lang="en-US" sz="1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D4EA5A-0CD5-451A-8415-8639274F65E1}"/>
              </a:ext>
            </a:extLst>
          </p:cNvPr>
          <p:cNvSpPr txBox="1"/>
          <p:nvPr/>
        </p:nvSpPr>
        <p:spPr>
          <a:xfrm>
            <a:off x="1088572" y="1757690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MW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E655B3F-BA08-4AC5-A450-9829F91D1A6A}"/>
              </a:ext>
            </a:extLst>
          </p:cNvPr>
          <p:cNvSpPr txBox="1"/>
          <p:nvPr/>
        </p:nvSpPr>
        <p:spPr>
          <a:xfrm>
            <a:off x="1557641" y="175769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#1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DC3FE25-3B5E-4CF0-A233-ED841EFBAEB0}"/>
              </a:ext>
            </a:extLst>
          </p:cNvPr>
          <p:cNvSpPr txBox="1"/>
          <p:nvPr/>
        </p:nvSpPr>
        <p:spPr>
          <a:xfrm>
            <a:off x="1973012" y="175769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#2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01C335-8673-4115-B3EC-0A9E55053856}"/>
              </a:ext>
            </a:extLst>
          </p:cNvPr>
          <p:cNvSpPr txBox="1"/>
          <p:nvPr/>
        </p:nvSpPr>
        <p:spPr>
          <a:xfrm>
            <a:off x="2387793" y="175769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#3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7EF3304-6C10-4C9C-B7AC-E002C145A507}"/>
              </a:ext>
            </a:extLst>
          </p:cNvPr>
          <p:cNvSpPr txBox="1"/>
          <p:nvPr/>
        </p:nvSpPr>
        <p:spPr>
          <a:xfrm>
            <a:off x="3661765" y="175769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#2 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7C74895-940F-4298-A25C-4A4D189B76C4}"/>
              </a:ext>
            </a:extLst>
          </p:cNvPr>
          <p:cNvSpPr txBox="1"/>
          <p:nvPr/>
        </p:nvSpPr>
        <p:spPr>
          <a:xfrm>
            <a:off x="2848841" y="175769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#4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5605BB-6136-4E09-AF4F-86A80563C543}"/>
              </a:ext>
            </a:extLst>
          </p:cNvPr>
          <p:cNvSpPr txBox="1"/>
          <p:nvPr/>
        </p:nvSpPr>
        <p:spPr>
          <a:xfrm>
            <a:off x="4070858" y="1757690"/>
            <a:ext cx="34176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#3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EE5D824-0F27-4916-9BA2-F4EFC64B8844}"/>
              </a:ext>
            </a:extLst>
          </p:cNvPr>
          <p:cNvSpPr txBox="1"/>
          <p:nvPr/>
        </p:nvSpPr>
        <p:spPr>
          <a:xfrm>
            <a:off x="4486794" y="175769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#4 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221ED5E-A8A8-4780-A3F5-136F01726920}"/>
              </a:ext>
            </a:extLst>
          </p:cNvPr>
          <p:cNvSpPr txBox="1"/>
          <p:nvPr/>
        </p:nvSpPr>
        <p:spPr>
          <a:xfrm>
            <a:off x="3238884" y="1757690"/>
            <a:ext cx="38023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#1 </a:t>
            </a: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EA4B928B-FD7B-44F3-B8D8-95F01B59621A}"/>
              </a:ext>
            </a:extLst>
          </p:cNvPr>
          <p:cNvCxnSpPr/>
          <p:nvPr/>
        </p:nvCxnSpPr>
        <p:spPr>
          <a:xfrm>
            <a:off x="1627094" y="1759322"/>
            <a:ext cx="15544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7AB99BD1-35BB-4CF0-BFE4-9C7D711C25A0}"/>
              </a:ext>
            </a:extLst>
          </p:cNvPr>
          <p:cNvCxnSpPr/>
          <p:nvPr/>
        </p:nvCxnSpPr>
        <p:spPr>
          <a:xfrm>
            <a:off x="3258670" y="1761563"/>
            <a:ext cx="155448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6A4D44E4-4F19-40F7-B52D-8E3FE804A152}"/>
              </a:ext>
            </a:extLst>
          </p:cNvPr>
          <p:cNvSpPr txBox="1"/>
          <p:nvPr/>
        </p:nvSpPr>
        <p:spPr>
          <a:xfrm>
            <a:off x="5011519" y="2622084"/>
            <a:ext cx="521297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TLR4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4A40E7F-80DE-4D43-9C8A-623F8BF48893}"/>
              </a:ext>
            </a:extLst>
          </p:cNvPr>
          <p:cNvSpPr txBox="1"/>
          <p:nvPr/>
        </p:nvSpPr>
        <p:spPr>
          <a:xfrm>
            <a:off x="5212541" y="3832133"/>
            <a:ext cx="60465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0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9B85ACF-89E0-435F-93BC-13637DE40086}"/>
              </a:ext>
            </a:extLst>
          </p:cNvPr>
          <p:cNvCxnSpPr/>
          <p:nvPr/>
        </p:nvCxnSpPr>
        <p:spPr>
          <a:xfrm flipH="1">
            <a:off x="4887618" y="2747649"/>
            <a:ext cx="18288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B5AC867-06E7-4509-8237-45373BE93291}"/>
              </a:ext>
            </a:extLst>
          </p:cNvPr>
          <p:cNvCxnSpPr/>
          <p:nvPr/>
        </p:nvCxnSpPr>
        <p:spPr>
          <a:xfrm flipH="1">
            <a:off x="5069154" y="3968914"/>
            <a:ext cx="18288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CA991075-4263-4988-9A23-443CF917949C}"/>
              </a:ext>
            </a:extLst>
          </p:cNvPr>
          <p:cNvSpPr txBox="1"/>
          <p:nvPr/>
        </p:nvSpPr>
        <p:spPr>
          <a:xfrm>
            <a:off x="1877294" y="1475601"/>
            <a:ext cx="10935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SP-A</a:t>
            </a:r>
            <a:r>
              <a:rPr lang="en-US" sz="12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 ileum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A45E9F01-FAC7-4522-A95B-56F80120A7A0}"/>
              </a:ext>
            </a:extLst>
          </p:cNvPr>
          <p:cNvSpPr txBox="1"/>
          <p:nvPr/>
        </p:nvSpPr>
        <p:spPr>
          <a:xfrm>
            <a:off x="3529041" y="1475601"/>
            <a:ext cx="8959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WT ileum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FEE6772-D5B9-4E4B-8814-934EE66B3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3946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A6713D1-7F43-493A-A821-96D4ABEEA3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889" t="3370" r="20391" b="30035"/>
          <a:stretch/>
        </p:blipFill>
        <p:spPr>
          <a:xfrm>
            <a:off x="880883" y="1427966"/>
            <a:ext cx="5547169" cy="3429321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B3B2CFE-73EA-4315-82BB-A0A81C3BDF09}"/>
              </a:ext>
            </a:extLst>
          </p:cNvPr>
          <p:cNvSpPr txBox="1"/>
          <p:nvPr/>
        </p:nvSpPr>
        <p:spPr>
          <a:xfrm>
            <a:off x="2961399" y="637531"/>
            <a:ext cx="128592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latin typeface="Arial" panose="020B0604020202020204" pitchFamily="34" charset="0"/>
                <a:cs typeface="Arial" panose="020B0604020202020204" pitchFamily="34" charset="0"/>
              </a:rPr>
              <a:t>Figure 3A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9753808-704A-41BF-8BCA-7D06D412983A}"/>
              </a:ext>
            </a:extLst>
          </p:cNvPr>
          <p:cNvSpPr/>
          <p:nvPr/>
        </p:nvSpPr>
        <p:spPr>
          <a:xfrm>
            <a:off x="881842" y="5361141"/>
            <a:ext cx="536864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Shown is the original blot used in Figure 3A</a:t>
            </a:r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956F99-31B4-4669-A847-5D4825F06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370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E29723D-5D87-4159-92B0-160116EEC31F}"/>
              </a:ext>
            </a:extLst>
          </p:cNvPr>
          <p:cNvSpPr txBox="1"/>
          <p:nvPr/>
        </p:nvSpPr>
        <p:spPr>
          <a:xfrm>
            <a:off x="2786035" y="1088010"/>
            <a:ext cx="1285929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latin typeface="Arial" panose="020B0604020202020204" pitchFamily="34" charset="0"/>
                <a:cs typeface="Arial" panose="020B0604020202020204" pitchFamily="34" charset="0"/>
              </a:rPr>
              <a:t>Figure 3B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35D3311A-21B9-4A85-B689-9D47E5BB370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35" b="27994"/>
          <a:stretch/>
        </p:blipFill>
        <p:spPr>
          <a:xfrm>
            <a:off x="797622" y="1752600"/>
            <a:ext cx="5262756" cy="182591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E723739B-3C03-431C-A253-88172B80718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3040" t="18274" r="17585" b="25775"/>
          <a:stretch/>
        </p:blipFill>
        <p:spPr>
          <a:xfrm flipH="1" flipV="1">
            <a:off x="1170291" y="3938014"/>
            <a:ext cx="4517418" cy="1506747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0A8BC62-FCAD-44EF-ACDF-29A7B24C1CF2}"/>
              </a:ext>
            </a:extLst>
          </p:cNvPr>
          <p:cNvSpPr/>
          <p:nvPr/>
        </p:nvSpPr>
        <p:spPr>
          <a:xfrm>
            <a:off x="969525" y="6438380"/>
            <a:ext cx="53686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Shown is the original blot used in Figure 3B.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After SDS-PAGE and transfer, the membrane was cut in half for analysis.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Top: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Western analysis for TLR4. 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Bottom: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Western for </a:t>
            </a:r>
            <a:r>
              <a:rPr lang="el-GR" sz="1200" dirty="0">
                <a:latin typeface="Arial" panose="020B0604020202020204" pitchFamily="34" charset="0"/>
                <a:ea typeface="Calibri" panose="020F050202020403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-actin.</a:t>
            </a:r>
          </a:p>
          <a:p>
            <a:pPr algn="just"/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D4959611-46E3-49A5-87CF-29BE421337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1185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0A5E085E-9502-4C50-8D90-DE26EA62333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2818" t="-956" r="-1" b="-688"/>
          <a:stretch/>
        </p:blipFill>
        <p:spPr>
          <a:xfrm>
            <a:off x="595359" y="2580362"/>
            <a:ext cx="4717335" cy="106902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8BE239B-1F43-4353-A388-E61271FF9E8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50" t="38193" r="-154" b="42569"/>
          <a:stretch/>
        </p:blipFill>
        <p:spPr>
          <a:xfrm>
            <a:off x="1417477" y="3820440"/>
            <a:ext cx="3793433" cy="167848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3D764878-453D-4EB6-85A0-DEEBFD217DDF}"/>
              </a:ext>
            </a:extLst>
          </p:cNvPr>
          <p:cNvSpPr txBox="1"/>
          <p:nvPr/>
        </p:nvSpPr>
        <p:spPr>
          <a:xfrm>
            <a:off x="2859411" y="552816"/>
            <a:ext cx="1417376" cy="379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67" b="1" dirty="0">
                <a:latin typeface="Arial" panose="020B0604020202020204" pitchFamily="34" charset="0"/>
                <a:cs typeface="Arial" panose="020B0604020202020204" pitchFamily="34" charset="0"/>
              </a:rPr>
              <a:t>Figure 5B.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69C9805-3344-406B-B549-44DB1507B786}"/>
              </a:ext>
            </a:extLst>
          </p:cNvPr>
          <p:cNvSpPr/>
          <p:nvPr/>
        </p:nvSpPr>
        <p:spPr>
          <a:xfrm>
            <a:off x="906895" y="7114786"/>
            <a:ext cx="536864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Shown is the original blot used in Figure 5A.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After SDS-PAGE and transfer, the membrane was cut in half for analysis.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Top: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Western analysis for HA.  </a:t>
            </a:r>
            <a:r>
              <a:rPr lang="en-US" sz="1200" b="1" dirty="0">
                <a:latin typeface="Arial" panose="020B0604020202020204" pitchFamily="34" charset="0"/>
                <a:ea typeface="Calibri" panose="020F0502020204030204" pitchFamily="34" charset="0"/>
              </a:rPr>
              <a:t>Bottom: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 Western for </a:t>
            </a:r>
            <a:r>
              <a:rPr lang="el-GR" sz="1200" dirty="0">
                <a:latin typeface="Arial" panose="020B0604020202020204" pitchFamily="34" charset="0"/>
                <a:ea typeface="Calibri" panose="020F0502020204030204" pitchFamily="34" charset="0"/>
              </a:rPr>
              <a:t>β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</a:rPr>
              <a:t>-actin.</a:t>
            </a:r>
          </a:p>
          <a:p>
            <a:pPr algn="just"/>
            <a:endParaRPr lang="en-US" sz="1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538B234-A43E-4E79-A181-34734BACAAF2}"/>
              </a:ext>
            </a:extLst>
          </p:cNvPr>
          <p:cNvCxnSpPr/>
          <p:nvPr/>
        </p:nvCxnSpPr>
        <p:spPr>
          <a:xfrm>
            <a:off x="2199489" y="2482415"/>
            <a:ext cx="11670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A423E28-70E5-4721-96FB-3CE070230AE0}"/>
              </a:ext>
            </a:extLst>
          </p:cNvPr>
          <p:cNvCxnSpPr/>
          <p:nvPr/>
        </p:nvCxnSpPr>
        <p:spPr>
          <a:xfrm>
            <a:off x="3482858" y="2482415"/>
            <a:ext cx="1700463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6AE25368-B244-44D2-828A-99536DA03F19}"/>
              </a:ext>
            </a:extLst>
          </p:cNvPr>
          <p:cNvSpPr txBox="1"/>
          <p:nvPr/>
        </p:nvSpPr>
        <p:spPr>
          <a:xfrm>
            <a:off x="2379741" y="2060340"/>
            <a:ext cx="90281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No SP-A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7925A04-A03E-4775-955D-274B14E7C56C}"/>
              </a:ext>
            </a:extLst>
          </p:cNvPr>
          <p:cNvSpPr txBox="1"/>
          <p:nvPr/>
        </p:nvSpPr>
        <p:spPr>
          <a:xfrm>
            <a:off x="3429000" y="2060339"/>
            <a:ext cx="19044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with SP-A (25 µg/ml)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7BF2491-4455-4019-9DE8-0FB6D32E9E68}"/>
              </a:ext>
            </a:extLst>
          </p:cNvPr>
          <p:cNvCxnSpPr/>
          <p:nvPr/>
        </p:nvCxnSpPr>
        <p:spPr>
          <a:xfrm flipH="1">
            <a:off x="5384881" y="3298802"/>
            <a:ext cx="27432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F4FEAFA-0701-4DC4-9C5E-FB05FB34B9AE}"/>
              </a:ext>
            </a:extLst>
          </p:cNvPr>
          <p:cNvCxnSpPr/>
          <p:nvPr/>
        </p:nvCxnSpPr>
        <p:spPr>
          <a:xfrm flipH="1">
            <a:off x="5322251" y="4736602"/>
            <a:ext cx="274320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A90A1493-CA5B-4061-831D-1705EB870B49}"/>
              </a:ext>
            </a:extLst>
          </p:cNvPr>
          <p:cNvSpPr txBox="1"/>
          <p:nvPr/>
        </p:nvSpPr>
        <p:spPr>
          <a:xfrm>
            <a:off x="5599041" y="3172018"/>
            <a:ext cx="8418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TLR4-HA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5B1DD9A-349F-4443-8F65-AB02D577F9E6}"/>
              </a:ext>
            </a:extLst>
          </p:cNvPr>
          <p:cNvSpPr txBox="1"/>
          <p:nvPr/>
        </p:nvSpPr>
        <p:spPr>
          <a:xfrm>
            <a:off x="5549082" y="4594510"/>
            <a:ext cx="68961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1200" b="1" dirty="0">
                <a:latin typeface="Arial" panose="020B0604020202020204" pitchFamily="34" charset="0"/>
                <a:cs typeface="Arial" panose="020B0604020202020204" pitchFamily="34" charset="0"/>
              </a:rPr>
              <a:t>β</a:t>
            </a:r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-actin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22871B9-977B-42F6-8408-7E2ED3AC19CC}"/>
              </a:ext>
            </a:extLst>
          </p:cNvPr>
          <p:cNvSpPr txBox="1"/>
          <p:nvPr/>
        </p:nvSpPr>
        <p:spPr>
          <a:xfrm>
            <a:off x="787948" y="2171049"/>
            <a:ext cx="47320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MW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A7FC162-E352-4B2D-A858-167E9D4F5219}"/>
              </a:ext>
            </a:extLst>
          </p:cNvPr>
          <p:cNvSpPr txBox="1"/>
          <p:nvPr/>
        </p:nvSpPr>
        <p:spPr>
          <a:xfrm>
            <a:off x="1350746" y="2171049"/>
            <a:ext cx="7505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dirty="0">
                <a:latin typeface="Arial" panose="020B0604020202020204" pitchFamily="34" charset="0"/>
                <a:cs typeface="Arial" panose="020B0604020202020204" pitchFamily="34" charset="0"/>
              </a:rPr>
              <a:t>HEK293 </a:t>
            </a:r>
          </a:p>
        </p:txBody>
      </p:sp>
      <p:sp>
        <p:nvSpPr>
          <p:cNvPr id="20" name="Rectangle 214">
            <a:extLst>
              <a:ext uri="{FF2B5EF4-FFF2-40B4-BE49-F238E27FC236}">
                <a16:creationId xmlns:a16="http://schemas.microsoft.com/office/drawing/2014/main" id="{C963B568-C3EC-4BAE-82B7-CE3B6BA86DCE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97169" y="1752600"/>
            <a:ext cx="166366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en-US" sz="1400" b="1" dirty="0">
                <a:solidFill>
                  <a:srgbClr val="000000"/>
                </a:solidFill>
              </a:rPr>
              <a:t>293/hTLR4-HA cells</a:t>
            </a:r>
            <a:endParaRPr kumimoji="0" lang="en-US" altLang="en-US" sz="20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DBE0C18-0D06-4EAA-9A0C-200DF49A84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0E367B-3548-4125-B1AB-DCF80B102922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381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</TotalTime>
  <Words>301</Words>
  <Application>Microsoft Office PowerPoint</Application>
  <PresentationFormat>Letter Paper (8.5x11 in)</PresentationFormat>
  <Paragraphs>37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Alcorn, Joseph L</dc:creator>
  <cp:lastModifiedBy>Alcorn, Joseph L</cp:lastModifiedBy>
  <cp:revision>11</cp:revision>
  <dcterms:created xsi:type="dcterms:W3CDTF">2020-11-12T19:55:53Z</dcterms:created>
  <dcterms:modified xsi:type="dcterms:W3CDTF">2021-01-13T19:40:08Z</dcterms:modified>
</cp:coreProperties>
</file>