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5" r:id="rId2"/>
    <p:sldId id="271" r:id="rId3"/>
    <p:sldId id="268" r:id="rId4"/>
    <p:sldId id="259" r:id="rId5"/>
    <p:sldId id="272" r:id="rId6"/>
    <p:sldId id="269" r:id="rId7"/>
    <p:sldId id="266" r:id="rId8"/>
    <p:sldId id="267" r:id="rId9"/>
    <p:sldId id="263" r:id="rId10"/>
    <p:sldId id="273" r:id="rId11"/>
    <p:sldId id="270" r:id="rId12"/>
    <p:sldId id="262" r:id="rId13"/>
    <p:sldId id="274" r:id="rId14"/>
  </p:sldIdLst>
  <p:sldSz cx="6858000" cy="9906000" type="A4"/>
  <p:notesSz cx="7315200" cy="96012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ujiejie2006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2" autoAdjust="0"/>
    <p:restoredTop sz="94635" autoAdjust="0"/>
  </p:normalViewPr>
  <p:slideViewPr>
    <p:cSldViewPr>
      <p:cViewPr>
        <p:scale>
          <a:sx n="75" d="100"/>
          <a:sy n="75" d="100"/>
        </p:scale>
        <p:origin x="-1560" y="-39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BD7A211A-BBA1-4107-AB88-17B9D4E06A82}" type="datetimeFigureOut">
              <a:rPr lang="zh-CN" altLang="en-US" smtClean="0"/>
              <a:pPr/>
              <a:t>2020/12/17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11413" y="720725"/>
            <a:ext cx="249237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D99CEFF-D713-4CE4-ABF6-B1B95953D3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9CEFF-D713-4CE4-ABF6-B1B95953D3B0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9CEFF-D713-4CE4-ABF6-B1B95953D3B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9CEFF-D713-4CE4-ABF6-B1B95953D3B0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9CEFF-D713-4CE4-ABF6-B1B95953D3B0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2020/12/17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2020/12/17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2020/12/17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9" Type="http://schemas.openxmlformats.org/officeDocument/2006/relationships/image" Target="../media/image37.tiff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34" Type="http://schemas.openxmlformats.org/officeDocument/2006/relationships/image" Target="../media/image32.png"/><Relationship Id="rId42" Type="http://schemas.openxmlformats.org/officeDocument/2006/relationships/image" Target="../media/image40.tiff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33" Type="http://schemas.openxmlformats.org/officeDocument/2006/relationships/image" Target="../media/image31.png"/><Relationship Id="rId38" Type="http://schemas.openxmlformats.org/officeDocument/2006/relationships/image" Target="../media/image36.tiff"/><Relationship Id="rId46" Type="http://schemas.openxmlformats.org/officeDocument/2006/relationships/image" Target="../media/image44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41" Type="http://schemas.openxmlformats.org/officeDocument/2006/relationships/image" Target="../media/image39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32" Type="http://schemas.openxmlformats.org/officeDocument/2006/relationships/image" Target="../media/image30.png"/><Relationship Id="rId37" Type="http://schemas.openxmlformats.org/officeDocument/2006/relationships/image" Target="../media/image35.tiff"/><Relationship Id="rId40" Type="http://schemas.openxmlformats.org/officeDocument/2006/relationships/image" Target="../media/image38.tiff"/><Relationship Id="rId45" Type="http://schemas.openxmlformats.org/officeDocument/2006/relationships/image" Target="../media/image43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36" Type="http://schemas.openxmlformats.org/officeDocument/2006/relationships/image" Target="../media/image34.tiff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4" Type="http://schemas.openxmlformats.org/officeDocument/2006/relationships/image" Target="../media/image42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Relationship Id="rId35" Type="http://schemas.openxmlformats.org/officeDocument/2006/relationships/image" Target="../media/image33.tiff"/><Relationship Id="rId43" Type="http://schemas.openxmlformats.org/officeDocument/2006/relationships/image" Target="../media/image41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png"/><Relationship Id="rId13" Type="http://schemas.openxmlformats.org/officeDocument/2006/relationships/image" Target="../media/image149.png"/><Relationship Id="rId18" Type="http://schemas.openxmlformats.org/officeDocument/2006/relationships/image" Target="../media/image154.tiff"/><Relationship Id="rId3" Type="http://schemas.openxmlformats.org/officeDocument/2006/relationships/image" Target="../media/image139.png"/><Relationship Id="rId21" Type="http://schemas.openxmlformats.org/officeDocument/2006/relationships/image" Target="../media/image157.tiff"/><Relationship Id="rId7" Type="http://schemas.openxmlformats.org/officeDocument/2006/relationships/image" Target="../media/image143.png"/><Relationship Id="rId12" Type="http://schemas.openxmlformats.org/officeDocument/2006/relationships/image" Target="../media/image148.png"/><Relationship Id="rId17" Type="http://schemas.openxmlformats.org/officeDocument/2006/relationships/image" Target="../media/image153.tiff"/><Relationship Id="rId2" Type="http://schemas.openxmlformats.org/officeDocument/2006/relationships/image" Target="../media/image138.png"/><Relationship Id="rId16" Type="http://schemas.openxmlformats.org/officeDocument/2006/relationships/image" Target="../media/image152.tiff"/><Relationship Id="rId20" Type="http://schemas.openxmlformats.org/officeDocument/2006/relationships/image" Target="../media/image156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2.png"/><Relationship Id="rId11" Type="http://schemas.openxmlformats.org/officeDocument/2006/relationships/image" Target="../media/image147.png"/><Relationship Id="rId5" Type="http://schemas.openxmlformats.org/officeDocument/2006/relationships/image" Target="../media/image141.png"/><Relationship Id="rId15" Type="http://schemas.openxmlformats.org/officeDocument/2006/relationships/image" Target="../media/image151.tiff"/><Relationship Id="rId10" Type="http://schemas.openxmlformats.org/officeDocument/2006/relationships/image" Target="../media/image146.png"/><Relationship Id="rId19" Type="http://schemas.openxmlformats.org/officeDocument/2006/relationships/image" Target="../media/image155.tiff"/><Relationship Id="rId4" Type="http://schemas.openxmlformats.org/officeDocument/2006/relationships/image" Target="../media/image140.png"/><Relationship Id="rId9" Type="http://schemas.openxmlformats.org/officeDocument/2006/relationships/image" Target="../media/image145.png"/><Relationship Id="rId14" Type="http://schemas.openxmlformats.org/officeDocument/2006/relationships/image" Target="../media/image150.tif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png"/><Relationship Id="rId13" Type="http://schemas.openxmlformats.org/officeDocument/2006/relationships/image" Target="../media/image169.png"/><Relationship Id="rId3" Type="http://schemas.openxmlformats.org/officeDocument/2006/relationships/image" Target="../media/image159.png"/><Relationship Id="rId7" Type="http://schemas.openxmlformats.org/officeDocument/2006/relationships/image" Target="../media/image163.png"/><Relationship Id="rId12" Type="http://schemas.openxmlformats.org/officeDocument/2006/relationships/image" Target="../media/image168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2.png"/><Relationship Id="rId11" Type="http://schemas.openxmlformats.org/officeDocument/2006/relationships/image" Target="../media/image167.png"/><Relationship Id="rId5" Type="http://schemas.openxmlformats.org/officeDocument/2006/relationships/image" Target="../media/image161.png"/><Relationship Id="rId10" Type="http://schemas.openxmlformats.org/officeDocument/2006/relationships/image" Target="../media/image166.png"/><Relationship Id="rId4" Type="http://schemas.openxmlformats.org/officeDocument/2006/relationships/image" Target="../media/image160.png"/><Relationship Id="rId9" Type="http://schemas.openxmlformats.org/officeDocument/2006/relationships/image" Target="../media/image16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18" Type="http://schemas.openxmlformats.org/officeDocument/2006/relationships/image" Target="../media/image6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17" Type="http://schemas.openxmlformats.org/officeDocument/2006/relationships/image" Target="../media/image64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63.png"/><Relationship Id="rId20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5" Type="http://schemas.openxmlformats.org/officeDocument/2006/relationships/image" Target="../media/image62.png"/><Relationship Id="rId10" Type="http://schemas.openxmlformats.org/officeDocument/2006/relationships/image" Target="../media/image57.png"/><Relationship Id="rId19" Type="http://schemas.openxmlformats.org/officeDocument/2006/relationships/image" Target="../media/image66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14" Type="http://schemas.openxmlformats.org/officeDocument/2006/relationships/image" Target="../media/image6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84.png"/><Relationship Id="rId18" Type="http://schemas.openxmlformats.org/officeDocument/2006/relationships/image" Target="../media/image89.png"/><Relationship Id="rId3" Type="http://schemas.openxmlformats.org/officeDocument/2006/relationships/image" Target="../media/image74.png"/><Relationship Id="rId21" Type="http://schemas.openxmlformats.org/officeDocument/2006/relationships/image" Target="../media/image92.png"/><Relationship Id="rId7" Type="http://schemas.openxmlformats.org/officeDocument/2006/relationships/image" Target="../media/image78.png"/><Relationship Id="rId12" Type="http://schemas.openxmlformats.org/officeDocument/2006/relationships/image" Target="../media/image83.png"/><Relationship Id="rId17" Type="http://schemas.openxmlformats.org/officeDocument/2006/relationships/image" Target="../media/image88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87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11" Type="http://schemas.openxmlformats.org/officeDocument/2006/relationships/image" Target="../media/image82.png"/><Relationship Id="rId5" Type="http://schemas.openxmlformats.org/officeDocument/2006/relationships/image" Target="../media/image76.png"/><Relationship Id="rId15" Type="http://schemas.openxmlformats.org/officeDocument/2006/relationships/image" Target="../media/image86.png"/><Relationship Id="rId10" Type="http://schemas.openxmlformats.org/officeDocument/2006/relationships/image" Target="../media/image81.png"/><Relationship Id="rId19" Type="http://schemas.openxmlformats.org/officeDocument/2006/relationships/image" Target="../media/image90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Relationship Id="rId14" Type="http://schemas.openxmlformats.org/officeDocument/2006/relationships/image" Target="../media/image8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12" Type="http://schemas.openxmlformats.org/officeDocument/2006/relationships/image" Target="../media/image10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11" Type="http://schemas.openxmlformats.org/officeDocument/2006/relationships/image" Target="../media/image101.png"/><Relationship Id="rId5" Type="http://schemas.openxmlformats.org/officeDocument/2006/relationships/image" Target="../media/image95.png"/><Relationship Id="rId10" Type="http://schemas.openxmlformats.org/officeDocument/2006/relationships/image" Target="../media/image100.png"/><Relationship Id="rId4" Type="http://schemas.openxmlformats.org/officeDocument/2006/relationships/image" Target="../media/image94.png"/><Relationship Id="rId9" Type="http://schemas.openxmlformats.org/officeDocument/2006/relationships/image" Target="../media/image9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13" Type="http://schemas.openxmlformats.org/officeDocument/2006/relationships/image" Target="../media/image114.png"/><Relationship Id="rId18" Type="http://schemas.openxmlformats.org/officeDocument/2006/relationships/image" Target="../media/image119.png"/><Relationship Id="rId26" Type="http://schemas.openxmlformats.org/officeDocument/2006/relationships/image" Target="../media/image127.png"/><Relationship Id="rId3" Type="http://schemas.openxmlformats.org/officeDocument/2006/relationships/image" Target="../media/image104.png"/><Relationship Id="rId21" Type="http://schemas.openxmlformats.org/officeDocument/2006/relationships/image" Target="../media/image122.png"/><Relationship Id="rId34" Type="http://schemas.openxmlformats.org/officeDocument/2006/relationships/image" Target="../media/image135.png"/><Relationship Id="rId7" Type="http://schemas.openxmlformats.org/officeDocument/2006/relationships/image" Target="../media/image108.png"/><Relationship Id="rId12" Type="http://schemas.openxmlformats.org/officeDocument/2006/relationships/image" Target="../media/image113.png"/><Relationship Id="rId17" Type="http://schemas.openxmlformats.org/officeDocument/2006/relationships/image" Target="../media/image118.png"/><Relationship Id="rId25" Type="http://schemas.openxmlformats.org/officeDocument/2006/relationships/image" Target="../media/image126.png"/><Relationship Id="rId33" Type="http://schemas.openxmlformats.org/officeDocument/2006/relationships/image" Target="../media/image134.png"/><Relationship Id="rId2" Type="http://schemas.openxmlformats.org/officeDocument/2006/relationships/image" Target="../media/image103.png"/><Relationship Id="rId16" Type="http://schemas.openxmlformats.org/officeDocument/2006/relationships/image" Target="../media/image117.png"/><Relationship Id="rId20" Type="http://schemas.openxmlformats.org/officeDocument/2006/relationships/image" Target="../media/image121.png"/><Relationship Id="rId29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11" Type="http://schemas.openxmlformats.org/officeDocument/2006/relationships/image" Target="../media/image112.png"/><Relationship Id="rId24" Type="http://schemas.openxmlformats.org/officeDocument/2006/relationships/image" Target="../media/image125.png"/><Relationship Id="rId32" Type="http://schemas.openxmlformats.org/officeDocument/2006/relationships/image" Target="../media/image133.png"/><Relationship Id="rId5" Type="http://schemas.openxmlformats.org/officeDocument/2006/relationships/image" Target="../media/image106.png"/><Relationship Id="rId15" Type="http://schemas.openxmlformats.org/officeDocument/2006/relationships/image" Target="../media/image116.png"/><Relationship Id="rId23" Type="http://schemas.openxmlformats.org/officeDocument/2006/relationships/image" Target="../media/image124.png"/><Relationship Id="rId28" Type="http://schemas.openxmlformats.org/officeDocument/2006/relationships/image" Target="../media/image129.png"/><Relationship Id="rId36" Type="http://schemas.openxmlformats.org/officeDocument/2006/relationships/image" Target="../media/image137.png"/><Relationship Id="rId10" Type="http://schemas.openxmlformats.org/officeDocument/2006/relationships/image" Target="../media/image111.png"/><Relationship Id="rId19" Type="http://schemas.openxmlformats.org/officeDocument/2006/relationships/image" Target="../media/image120.png"/><Relationship Id="rId31" Type="http://schemas.openxmlformats.org/officeDocument/2006/relationships/image" Target="../media/image132.png"/><Relationship Id="rId4" Type="http://schemas.openxmlformats.org/officeDocument/2006/relationships/image" Target="../media/image105.png"/><Relationship Id="rId9" Type="http://schemas.openxmlformats.org/officeDocument/2006/relationships/image" Target="../media/image110.png"/><Relationship Id="rId14" Type="http://schemas.openxmlformats.org/officeDocument/2006/relationships/image" Target="../media/image115.png"/><Relationship Id="rId22" Type="http://schemas.openxmlformats.org/officeDocument/2006/relationships/image" Target="../media/image123.png"/><Relationship Id="rId27" Type="http://schemas.openxmlformats.org/officeDocument/2006/relationships/image" Target="../media/image128.png"/><Relationship Id="rId30" Type="http://schemas.openxmlformats.org/officeDocument/2006/relationships/image" Target="../media/image131.png"/><Relationship Id="rId35" Type="http://schemas.openxmlformats.org/officeDocument/2006/relationships/image" Target="../media/image1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893" y="8222008"/>
            <a:ext cx="1440000" cy="82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59617" y="81568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Arial" pitchFamily="34" charset="0"/>
                <a:cs typeface="Arial" pitchFamily="34" charset="0"/>
              </a:rPr>
              <a:t>Figure S1</a:t>
            </a:r>
            <a:endParaRPr lang="zh-CN" altLang="en-US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0888" y="52384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A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47994" y="51170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B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0506" y="173829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C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1270" y="308347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D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2852" y="4619266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F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5" name="Picture 7" descr="C:\Users\wujiejie2006\Desktop\实验结果2019\WUJIE-Western blot\原始图\2019-07-18\2019-07-18 827+5 OE-GAPDH.bmp"/>
          <p:cNvPicPr>
            <a:picLocks noChangeAspect="1" noChangeArrowheads="1"/>
          </p:cNvPicPr>
          <p:nvPr/>
        </p:nvPicPr>
        <p:blipFill>
          <a:blip r:embed="rId4"/>
          <a:srcRect t="28948" b="48873"/>
          <a:stretch>
            <a:fillRect/>
          </a:stretch>
        </p:blipFill>
        <p:spPr bwMode="auto">
          <a:xfrm>
            <a:off x="1408533" y="6612658"/>
            <a:ext cx="720000" cy="1587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2" name="Picture 2" descr="C:\Users\wujiejie2006\Desktop\实验结果2019\WUJIE-Western blot\原始图\20190904\20190904\2019-09-04PC910A23-EGFR-1.bmp"/>
          <p:cNvPicPr>
            <a:picLocks noChangeAspect="1" noChangeArrowheads="1"/>
          </p:cNvPicPr>
          <p:nvPr/>
        </p:nvPicPr>
        <p:blipFill>
          <a:blip r:embed="rId5"/>
          <a:srcRect l="29200" t="19518" r="13200" b="46257"/>
          <a:stretch>
            <a:fillRect/>
          </a:stretch>
        </p:blipFill>
        <p:spPr bwMode="auto">
          <a:xfrm>
            <a:off x="714356" y="4381496"/>
            <a:ext cx="720000" cy="1628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6" name="Picture 6" descr="C:\Users\wujiejie2006\Desktop\实验结果2019\WUJIE-Western blot\原始图\20190904\20190904\2019-09-04PC910A23-GAPDH.bmp"/>
          <p:cNvPicPr>
            <a:picLocks noChangeAspect="1" noChangeArrowheads="1"/>
          </p:cNvPicPr>
          <p:nvPr/>
        </p:nvPicPr>
        <p:blipFill>
          <a:blip r:embed="rId6"/>
          <a:srcRect l="43067" t="75334" r="7773" b="10444"/>
          <a:stretch>
            <a:fillRect/>
          </a:stretch>
        </p:blipFill>
        <p:spPr bwMode="auto">
          <a:xfrm>
            <a:off x="711651" y="5408317"/>
            <a:ext cx="720000" cy="1640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9" name="TextBox 68"/>
          <p:cNvSpPr txBox="1"/>
          <p:nvPr/>
        </p:nvSpPr>
        <p:spPr>
          <a:xfrm rot="5400000">
            <a:off x="1541598" y="7768803"/>
            <a:ext cx="8613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HCC827/</a:t>
            </a:r>
            <a:r>
              <a:rPr lang="en-US" altLang="zh-CN" sz="900" b="1" dirty="0" err="1" smtClean="0"/>
              <a:t>IcoRL</a:t>
            </a:r>
            <a:endParaRPr lang="zh-CN" altLang="en-US" sz="900" b="1" dirty="0" smtClean="0"/>
          </a:p>
        </p:txBody>
      </p:sp>
      <p:sp>
        <p:nvSpPr>
          <p:cNvPr id="72" name="矩形 71"/>
          <p:cNvSpPr/>
          <p:nvPr/>
        </p:nvSpPr>
        <p:spPr>
          <a:xfrm>
            <a:off x="514333" y="9024966"/>
            <a:ext cx="100428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900" b="1" dirty="0" err="1" smtClean="0">
                <a:solidFill>
                  <a:prstClr val="black"/>
                </a:solidFill>
              </a:rPr>
              <a:t>Annexin</a:t>
            </a:r>
            <a:r>
              <a:rPr lang="en-US" altLang="zh-CN" sz="900" b="1" dirty="0" smtClean="0">
                <a:solidFill>
                  <a:prstClr val="black"/>
                </a:solidFill>
              </a:rPr>
              <a:t> V  FITC </a:t>
            </a:r>
            <a:endParaRPr lang="zh-CN" altLang="en-US" sz="900" b="1" dirty="0" smtClean="0">
              <a:solidFill>
                <a:prstClr val="black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 rot="10800000">
            <a:off x="138673" y="8025882"/>
            <a:ext cx="323165" cy="2576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900" b="1" dirty="0" smtClean="0"/>
              <a:t>PI</a:t>
            </a:r>
            <a:endParaRPr lang="zh-CN" altLang="en-US" sz="900" b="1" dirty="0" smtClean="0"/>
          </a:p>
        </p:txBody>
      </p:sp>
      <p:sp>
        <p:nvSpPr>
          <p:cNvPr id="74" name="TextBox 73"/>
          <p:cNvSpPr txBox="1"/>
          <p:nvPr/>
        </p:nvSpPr>
        <p:spPr>
          <a:xfrm>
            <a:off x="71414" y="709614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H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 rot="5400000">
            <a:off x="1512429" y="8528667"/>
            <a:ext cx="9327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HCC827/</a:t>
            </a:r>
            <a:r>
              <a:rPr lang="en-US" altLang="zh-CN" sz="900" b="1" dirty="0" err="1" smtClean="0"/>
              <a:t>IcoRH</a:t>
            </a:r>
            <a:endParaRPr lang="zh-CN" altLang="en-US" sz="900" b="1" dirty="0" smtClean="0"/>
          </a:p>
        </p:txBody>
      </p:sp>
      <p:sp>
        <p:nvSpPr>
          <p:cNvPr id="77" name="TextBox 76"/>
          <p:cNvSpPr txBox="1"/>
          <p:nvPr/>
        </p:nvSpPr>
        <p:spPr>
          <a:xfrm>
            <a:off x="3500438" y="7096140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I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 rot="18670298">
            <a:off x="5526898" y="7023159"/>
            <a:ext cx="108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 si-A3</a:t>
            </a:r>
            <a:endParaRPr lang="zh-CN" altLang="en-US" sz="900" b="1" dirty="0"/>
          </a:p>
        </p:txBody>
      </p:sp>
      <p:sp>
        <p:nvSpPr>
          <p:cNvPr id="81" name="TextBox 80"/>
          <p:cNvSpPr txBox="1"/>
          <p:nvPr/>
        </p:nvSpPr>
        <p:spPr>
          <a:xfrm rot="18670298">
            <a:off x="5273618" y="7020269"/>
            <a:ext cx="108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si-A2</a:t>
            </a:r>
            <a:endParaRPr lang="zh-CN" altLang="en-US" sz="900" b="1" dirty="0"/>
          </a:p>
        </p:txBody>
      </p:sp>
      <p:sp>
        <p:nvSpPr>
          <p:cNvPr id="82" name="TextBox 81"/>
          <p:cNvSpPr txBox="1"/>
          <p:nvPr/>
        </p:nvSpPr>
        <p:spPr>
          <a:xfrm rot="18670298">
            <a:off x="5059304" y="7023159"/>
            <a:ext cx="108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NC</a:t>
            </a:r>
            <a:endParaRPr lang="zh-CN" altLang="en-US" sz="900" b="1" dirty="0"/>
          </a:p>
        </p:txBody>
      </p:sp>
      <p:sp>
        <p:nvSpPr>
          <p:cNvPr id="83" name="TextBox 82"/>
          <p:cNvSpPr txBox="1"/>
          <p:nvPr/>
        </p:nvSpPr>
        <p:spPr>
          <a:xfrm rot="18670298">
            <a:off x="4718014" y="7035609"/>
            <a:ext cx="108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 si-A3</a:t>
            </a:r>
            <a:endParaRPr lang="zh-CN" altLang="en-US" sz="900" b="1" dirty="0"/>
          </a:p>
        </p:txBody>
      </p:sp>
      <p:sp>
        <p:nvSpPr>
          <p:cNvPr id="84" name="TextBox 83"/>
          <p:cNvSpPr txBox="1"/>
          <p:nvPr/>
        </p:nvSpPr>
        <p:spPr>
          <a:xfrm rot="18670298">
            <a:off x="4503700" y="7023159"/>
            <a:ext cx="108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si-A2</a:t>
            </a:r>
            <a:endParaRPr lang="zh-CN" altLang="en-US" sz="900" b="1" dirty="0"/>
          </a:p>
        </p:txBody>
      </p:sp>
      <p:sp>
        <p:nvSpPr>
          <p:cNvPr id="85" name="TextBox 84"/>
          <p:cNvSpPr txBox="1"/>
          <p:nvPr/>
        </p:nvSpPr>
        <p:spPr>
          <a:xfrm rot="18670298">
            <a:off x="4289386" y="7028785"/>
            <a:ext cx="108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NC</a:t>
            </a:r>
            <a:endParaRPr lang="zh-CN" altLang="en-US" sz="900" b="1" dirty="0"/>
          </a:p>
        </p:txBody>
      </p:sp>
      <p:pic>
        <p:nvPicPr>
          <p:cNvPr id="89" name="Picture 3" descr="C:\Users\wujiejie2006\Desktop\实验结果2019\WUJIE-Western blot\原始图\2019-10-25\2019-10-25\2018-10-28 HCC827 +10A2-PARP-1.bmp"/>
          <p:cNvPicPr>
            <a:picLocks noChangeAspect="1" noChangeArrowheads="1"/>
          </p:cNvPicPr>
          <p:nvPr/>
        </p:nvPicPr>
        <p:blipFill>
          <a:blip r:embed="rId7"/>
          <a:srcRect l="2708" t="26562" r="13357" b="33259"/>
          <a:stretch>
            <a:fillRect/>
          </a:stretch>
        </p:blipFill>
        <p:spPr bwMode="auto">
          <a:xfrm>
            <a:off x="5243044" y="7516116"/>
            <a:ext cx="720000" cy="1905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90" name="TextBox 89"/>
          <p:cNvSpPr txBox="1"/>
          <p:nvPr/>
        </p:nvSpPr>
        <p:spPr>
          <a:xfrm>
            <a:off x="4071478" y="7449853"/>
            <a:ext cx="458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PARP</a:t>
            </a:r>
            <a:endParaRPr lang="zh-CN" altLang="en-US" sz="900" b="1" dirty="0"/>
          </a:p>
        </p:txBody>
      </p:sp>
      <p:pic>
        <p:nvPicPr>
          <p:cNvPr id="1026" name="Picture 2" descr="C:\Users\wujiejie2006\Desktop\实验结果2019\WUJIE-Western blot\原始图\2019-11-06\2019-11-06\2019-11-06 827+5 PAR-GAPDH-1.bmp"/>
          <p:cNvPicPr>
            <a:picLocks noChangeAspect="1" noChangeArrowheads="1"/>
          </p:cNvPicPr>
          <p:nvPr/>
        </p:nvPicPr>
        <p:blipFill>
          <a:blip r:embed="rId8"/>
          <a:srcRect l="9239" t="40217" r="3804" b="33696"/>
          <a:stretch>
            <a:fillRect/>
          </a:stretch>
        </p:blipFill>
        <p:spPr bwMode="auto">
          <a:xfrm>
            <a:off x="4475900" y="7746089"/>
            <a:ext cx="720000" cy="1905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93" name="TextBox 92"/>
          <p:cNvSpPr txBox="1"/>
          <p:nvPr/>
        </p:nvSpPr>
        <p:spPr>
          <a:xfrm>
            <a:off x="3986109" y="7740163"/>
            <a:ext cx="571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GAPDH</a:t>
            </a:r>
            <a:endParaRPr lang="zh-CN" altLang="en-US" sz="900" b="1" dirty="0"/>
          </a:p>
        </p:txBody>
      </p:sp>
      <p:pic>
        <p:nvPicPr>
          <p:cNvPr id="1027" name="Picture 3" descr="C:\Users\wujiejie2006\Desktop\实验结果2019\WUJIE-Western blot\原始图\2019-11-06\2019-11-06\2019-11-06 827+10 PAR-GAPDH-1.bmp"/>
          <p:cNvPicPr>
            <a:picLocks noChangeAspect="1" noChangeArrowheads="1"/>
          </p:cNvPicPr>
          <p:nvPr/>
        </p:nvPicPr>
        <p:blipFill>
          <a:blip r:embed="rId9"/>
          <a:srcRect l="2604" t="32258" r="8854" b="35483"/>
          <a:stretch>
            <a:fillRect/>
          </a:stretch>
        </p:blipFill>
        <p:spPr bwMode="auto">
          <a:xfrm>
            <a:off x="5243044" y="7746089"/>
            <a:ext cx="720000" cy="1905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37" name="TextBox 136"/>
          <p:cNvSpPr txBox="1"/>
          <p:nvPr/>
        </p:nvSpPr>
        <p:spPr>
          <a:xfrm>
            <a:off x="303481" y="5188898"/>
            <a:ext cx="7121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 EGFR</a:t>
            </a:r>
            <a:endParaRPr lang="zh-CN" altLang="en-US" sz="900" b="1" dirty="0"/>
          </a:p>
        </p:txBody>
      </p:sp>
      <p:sp>
        <p:nvSpPr>
          <p:cNvPr id="138" name="TextBox 137"/>
          <p:cNvSpPr txBox="1"/>
          <p:nvPr/>
        </p:nvSpPr>
        <p:spPr>
          <a:xfrm>
            <a:off x="261189" y="4979347"/>
            <a:ext cx="6762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p-EGFR</a:t>
            </a:r>
            <a:endParaRPr lang="zh-CN" altLang="en-US" sz="900" b="1" dirty="0"/>
          </a:p>
        </p:txBody>
      </p:sp>
      <p:sp>
        <p:nvSpPr>
          <p:cNvPr id="139" name="TextBox 138"/>
          <p:cNvSpPr txBox="1"/>
          <p:nvPr/>
        </p:nvSpPr>
        <p:spPr>
          <a:xfrm>
            <a:off x="235310" y="5245419"/>
            <a:ext cx="635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900" b="1" dirty="0" smtClean="0"/>
          </a:p>
          <a:p>
            <a:r>
              <a:rPr lang="en-US" altLang="zh-CN" sz="900" b="1" dirty="0" smtClean="0"/>
              <a:t> GAPDH</a:t>
            </a:r>
            <a:endParaRPr lang="zh-CN" altLang="en-US" sz="900" b="1" dirty="0"/>
          </a:p>
        </p:txBody>
      </p:sp>
      <p:sp>
        <p:nvSpPr>
          <p:cNvPr id="140" name="TextBox 139"/>
          <p:cNvSpPr txBox="1"/>
          <p:nvPr/>
        </p:nvSpPr>
        <p:spPr>
          <a:xfrm rot="18670298">
            <a:off x="567730" y="4498198"/>
            <a:ext cx="1080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 smtClean="0"/>
              <a:t>NC</a:t>
            </a:r>
            <a:endParaRPr lang="zh-CN" altLang="en-US" sz="800" b="1" dirty="0"/>
          </a:p>
        </p:txBody>
      </p:sp>
      <p:sp>
        <p:nvSpPr>
          <p:cNvPr id="141" name="TextBox 140"/>
          <p:cNvSpPr txBox="1"/>
          <p:nvPr/>
        </p:nvSpPr>
        <p:spPr>
          <a:xfrm rot="18670298">
            <a:off x="799482" y="4498198"/>
            <a:ext cx="1080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 smtClean="0"/>
              <a:t>si-A2</a:t>
            </a:r>
            <a:endParaRPr lang="zh-CN" altLang="en-US" sz="800" b="1" dirty="0"/>
          </a:p>
        </p:txBody>
      </p:sp>
      <p:sp>
        <p:nvSpPr>
          <p:cNvPr id="142" name="TextBox 141"/>
          <p:cNvSpPr txBox="1"/>
          <p:nvPr/>
        </p:nvSpPr>
        <p:spPr>
          <a:xfrm rot="18670298">
            <a:off x="1013796" y="4498198"/>
            <a:ext cx="1080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 smtClean="0"/>
              <a:t>si-A3</a:t>
            </a:r>
            <a:endParaRPr lang="zh-CN" altLang="en-US" sz="800" b="1" dirty="0"/>
          </a:p>
        </p:txBody>
      </p:sp>
      <p:sp>
        <p:nvSpPr>
          <p:cNvPr id="146" name="TextBox 145"/>
          <p:cNvSpPr txBox="1"/>
          <p:nvPr/>
        </p:nvSpPr>
        <p:spPr>
          <a:xfrm>
            <a:off x="1382587" y="5577008"/>
            <a:ext cx="85632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HCC827/</a:t>
            </a:r>
            <a:r>
              <a:rPr lang="en-US" altLang="zh-CN" sz="900" b="1" dirty="0" err="1" smtClean="0"/>
              <a:t>IcoRL</a:t>
            </a:r>
            <a:endParaRPr lang="zh-CN" altLang="en-US" sz="900" b="1" dirty="0"/>
          </a:p>
        </p:txBody>
      </p:sp>
      <p:sp>
        <p:nvSpPr>
          <p:cNvPr id="147" name="TextBox 146"/>
          <p:cNvSpPr txBox="1"/>
          <p:nvPr/>
        </p:nvSpPr>
        <p:spPr>
          <a:xfrm>
            <a:off x="679648" y="5572979"/>
            <a:ext cx="6687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PC9/</a:t>
            </a:r>
            <a:r>
              <a:rPr lang="en-US" altLang="zh-CN" sz="900" b="1" dirty="0" err="1" smtClean="0"/>
              <a:t>IcoRL</a:t>
            </a:r>
            <a:endParaRPr lang="zh-CN" altLang="en-US" sz="900" b="1" dirty="0"/>
          </a:p>
        </p:txBody>
      </p:sp>
      <p:sp>
        <p:nvSpPr>
          <p:cNvPr id="162" name="TextBox 161"/>
          <p:cNvSpPr txBox="1"/>
          <p:nvPr/>
        </p:nvSpPr>
        <p:spPr>
          <a:xfrm>
            <a:off x="253144" y="6379529"/>
            <a:ext cx="7121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 EGFR</a:t>
            </a:r>
            <a:endParaRPr lang="zh-CN" altLang="en-US" sz="900" b="1" dirty="0"/>
          </a:p>
        </p:txBody>
      </p:sp>
      <p:sp>
        <p:nvSpPr>
          <p:cNvPr id="163" name="TextBox 162"/>
          <p:cNvSpPr txBox="1"/>
          <p:nvPr/>
        </p:nvSpPr>
        <p:spPr>
          <a:xfrm>
            <a:off x="177552" y="6191257"/>
            <a:ext cx="6762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p-EGFR</a:t>
            </a:r>
            <a:endParaRPr lang="zh-CN" altLang="en-US" sz="900" b="1" dirty="0"/>
          </a:p>
        </p:txBody>
      </p:sp>
      <p:sp>
        <p:nvSpPr>
          <p:cNvPr id="164" name="TextBox 163"/>
          <p:cNvSpPr txBox="1"/>
          <p:nvPr/>
        </p:nvSpPr>
        <p:spPr>
          <a:xfrm>
            <a:off x="155394" y="6449135"/>
            <a:ext cx="635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900" b="1" dirty="0" smtClean="0"/>
          </a:p>
          <a:p>
            <a:r>
              <a:rPr lang="en-US" altLang="zh-CN" sz="900" b="1" dirty="0" smtClean="0"/>
              <a:t> GAPDH</a:t>
            </a:r>
            <a:endParaRPr lang="zh-CN" altLang="en-US" sz="900" b="1" dirty="0"/>
          </a:p>
        </p:txBody>
      </p:sp>
      <p:sp>
        <p:nvSpPr>
          <p:cNvPr id="165" name="TextBox 164"/>
          <p:cNvSpPr txBox="1"/>
          <p:nvPr/>
        </p:nvSpPr>
        <p:spPr>
          <a:xfrm rot="18935903">
            <a:off x="573844" y="5746456"/>
            <a:ext cx="1080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 smtClean="0"/>
              <a:t>pcDNA3.1 </a:t>
            </a:r>
            <a:endParaRPr lang="zh-CN" altLang="en-US" sz="800" b="1" dirty="0"/>
          </a:p>
        </p:txBody>
      </p:sp>
      <p:sp>
        <p:nvSpPr>
          <p:cNvPr id="166" name="TextBox 165"/>
          <p:cNvSpPr txBox="1"/>
          <p:nvPr/>
        </p:nvSpPr>
        <p:spPr>
          <a:xfrm rot="19074160">
            <a:off x="865649" y="5662963"/>
            <a:ext cx="108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 smtClean="0"/>
              <a:t>pcDNA3.1</a:t>
            </a:r>
          </a:p>
          <a:p>
            <a:r>
              <a:rPr lang="en-US" altLang="zh-CN" sz="800" b="1" dirty="0" smtClean="0"/>
              <a:t>APCDD1L-AS1</a:t>
            </a:r>
            <a:endParaRPr lang="zh-CN" altLang="en-US" sz="800" b="1" dirty="0"/>
          </a:p>
        </p:txBody>
      </p:sp>
      <p:sp>
        <p:nvSpPr>
          <p:cNvPr id="171" name="TextBox 170"/>
          <p:cNvSpPr txBox="1"/>
          <p:nvPr/>
        </p:nvSpPr>
        <p:spPr>
          <a:xfrm>
            <a:off x="615441" y="7415229"/>
            <a:ext cx="108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NC</a:t>
            </a:r>
            <a:endParaRPr lang="zh-CN" altLang="en-US" sz="900" b="1" dirty="0"/>
          </a:p>
        </p:txBody>
      </p:sp>
      <p:sp>
        <p:nvSpPr>
          <p:cNvPr id="172" name="TextBox 171"/>
          <p:cNvSpPr txBox="1"/>
          <p:nvPr/>
        </p:nvSpPr>
        <p:spPr>
          <a:xfrm>
            <a:off x="1297575" y="7415229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si-A2</a:t>
            </a:r>
            <a:endParaRPr lang="zh-CN" altLang="en-US" sz="900" b="1" dirty="0"/>
          </a:p>
        </p:txBody>
      </p:sp>
      <p:cxnSp>
        <p:nvCxnSpPr>
          <p:cNvPr id="175" name="直接箭头连接符 174"/>
          <p:cNvCxnSpPr/>
          <p:nvPr/>
        </p:nvCxnSpPr>
        <p:spPr>
          <a:xfrm rot="16200000" flipV="1">
            <a:off x="-242897" y="8343927"/>
            <a:ext cx="1314449" cy="952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接箭头连接符 175"/>
          <p:cNvCxnSpPr/>
          <p:nvPr/>
        </p:nvCxnSpPr>
        <p:spPr>
          <a:xfrm>
            <a:off x="400040" y="9015440"/>
            <a:ext cx="1257300" cy="952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 rot="18670298">
            <a:off x="1304893" y="4503263"/>
            <a:ext cx="1080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 smtClean="0"/>
              <a:t>NC</a:t>
            </a:r>
            <a:endParaRPr lang="zh-CN" altLang="en-US" sz="800" b="1" dirty="0"/>
          </a:p>
        </p:txBody>
      </p:sp>
      <p:sp>
        <p:nvSpPr>
          <p:cNvPr id="103" name="TextBox 102"/>
          <p:cNvSpPr txBox="1"/>
          <p:nvPr/>
        </p:nvSpPr>
        <p:spPr>
          <a:xfrm rot="18670298">
            <a:off x="1508070" y="4493738"/>
            <a:ext cx="1080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 smtClean="0"/>
              <a:t>si-A2</a:t>
            </a:r>
            <a:endParaRPr lang="zh-CN" altLang="en-US" sz="800" b="1" dirty="0"/>
          </a:p>
        </p:txBody>
      </p:sp>
      <p:sp>
        <p:nvSpPr>
          <p:cNvPr id="104" name="TextBox 103"/>
          <p:cNvSpPr txBox="1"/>
          <p:nvPr/>
        </p:nvSpPr>
        <p:spPr>
          <a:xfrm rot="18670298">
            <a:off x="1770009" y="4493738"/>
            <a:ext cx="1080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 smtClean="0"/>
              <a:t>si-A3</a:t>
            </a:r>
            <a:endParaRPr lang="zh-CN" altLang="en-US" sz="800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93993" y="1828782"/>
            <a:ext cx="1728000" cy="116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308504" y="1876406"/>
            <a:ext cx="1692000" cy="1151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22555" y="3148005"/>
            <a:ext cx="1692000" cy="11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256119" y="3176580"/>
            <a:ext cx="1692000" cy="1100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0" name="TextBox 99"/>
          <p:cNvSpPr txBox="1"/>
          <p:nvPr/>
        </p:nvSpPr>
        <p:spPr>
          <a:xfrm>
            <a:off x="1295861" y="9028920"/>
            <a:ext cx="8242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err="1" smtClean="0"/>
              <a:t>Icotinib</a:t>
            </a:r>
            <a:r>
              <a:rPr lang="en-US" altLang="zh-CN" sz="900" b="1" dirty="0" smtClean="0"/>
              <a:t> 5 </a:t>
            </a:r>
            <a:r>
              <a:rPr lang="en-US" altLang="zh-CN" sz="900" b="1" dirty="0" err="1" smtClean="0"/>
              <a:t>μM</a:t>
            </a:r>
            <a:endParaRPr lang="zh-CN" altLang="en-US" sz="900" b="1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157406" y="7881969"/>
            <a:ext cx="1728000" cy="1213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6" name="TextBox 105"/>
          <p:cNvSpPr txBox="1"/>
          <p:nvPr/>
        </p:nvSpPr>
        <p:spPr>
          <a:xfrm>
            <a:off x="3645550" y="7561707"/>
            <a:ext cx="12122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 Cleaved-PARP</a:t>
            </a:r>
            <a:endParaRPr lang="zh-CN" altLang="en-US" sz="900" b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4929198" y="519074"/>
            <a:ext cx="9525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 smtClean="0"/>
              <a:t>HCC827/</a:t>
            </a:r>
            <a:r>
              <a:rPr lang="en-US" altLang="zh-CN" sz="1000" b="1" dirty="0" err="1" smtClean="0"/>
              <a:t>IcoRH</a:t>
            </a:r>
            <a:endParaRPr lang="zh-CN" altLang="en-US" sz="1000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22555" y="595283"/>
            <a:ext cx="1692000" cy="117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284692" y="604808"/>
            <a:ext cx="1692000" cy="1176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5" name="直接连接符 134"/>
          <p:cNvCxnSpPr/>
          <p:nvPr/>
        </p:nvCxnSpPr>
        <p:spPr>
          <a:xfrm>
            <a:off x="722584" y="5614988"/>
            <a:ext cx="642942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6" name="直接连接符 135"/>
          <p:cNvCxnSpPr/>
          <p:nvPr/>
        </p:nvCxnSpPr>
        <p:spPr>
          <a:xfrm>
            <a:off x="1479828" y="5614988"/>
            <a:ext cx="642942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 rot="18935903">
            <a:off x="1267338" y="5746456"/>
            <a:ext cx="1080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 smtClean="0"/>
              <a:t>pcDNA3.1 </a:t>
            </a:r>
            <a:endParaRPr lang="zh-CN" altLang="en-US" sz="800" b="1" dirty="0"/>
          </a:p>
        </p:txBody>
      </p:sp>
      <p:sp>
        <p:nvSpPr>
          <p:cNvPr id="144" name="TextBox 143"/>
          <p:cNvSpPr txBox="1"/>
          <p:nvPr/>
        </p:nvSpPr>
        <p:spPr>
          <a:xfrm rot="19074160">
            <a:off x="1559143" y="5662963"/>
            <a:ext cx="108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 smtClean="0"/>
              <a:t>pcDNA3.1</a:t>
            </a:r>
          </a:p>
          <a:p>
            <a:r>
              <a:rPr lang="en-US" altLang="zh-CN" sz="800" b="1" dirty="0" smtClean="0"/>
              <a:t>APCDD1L-AS1</a:t>
            </a:r>
            <a:endParaRPr lang="zh-CN" altLang="en-US" sz="800" b="1" dirty="0"/>
          </a:p>
        </p:txBody>
      </p:sp>
      <p:sp>
        <p:nvSpPr>
          <p:cNvPr id="145" name="TextBox 144"/>
          <p:cNvSpPr txBox="1"/>
          <p:nvPr/>
        </p:nvSpPr>
        <p:spPr>
          <a:xfrm>
            <a:off x="1325511" y="6793870"/>
            <a:ext cx="85632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HCC827/</a:t>
            </a:r>
            <a:r>
              <a:rPr lang="en-US" altLang="zh-CN" sz="900" b="1" dirty="0" err="1" smtClean="0"/>
              <a:t>IcoRL</a:t>
            </a:r>
            <a:endParaRPr lang="zh-CN" altLang="en-US" sz="900" b="1" dirty="0"/>
          </a:p>
        </p:txBody>
      </p:sp>
      <p:sp>
        <p:nvSpPr>
          <p:cNvPr id="148" name="TextBox 147"/>
          <p:cNvSpPr txBox="1"/>
          <p:nvPr/>
        </p:nvSpPr>
        <p:spPr>
          <a:xfrm>
            <a:off x="622572" y="6789841"/>
            <a:ext cx="6687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PC9/</a:t>
            </a:r>
            <a:r>
              <a:rPr lang="en-US" altLang="zh-CN" sz="900" b="1" dirty="0" err="1" smtClean="0"/>
              <a:t>IcoRL</a:t>
            </a:r>
            <a:endParaRPr lang="zh-CN" altLang="en-US" sz="900" b="1" dirty="0"/>
          </a:p>
        </p:txBody>
      </p:sp>
      <p:cxnSp>
        <p:nvCxnSpPr>
          <p:cNvPr id="149" name="直接连接符 148"/>
          <p:cNvCxnSpPr/>
          <p:nvPr/>
        </p:nvCxnSpPr>
        <p:spPr>
          <a:xfrm>
            <a:off x="675033" y="6822325"/>
            <a:ext cx="642942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0" name="直接连接符 149"/>
          <p:cNvCxnSpPr/>
          <p:nvPr/>
        </p:nvCxnSpPr>
        <p:spPr>
          <a:xfrm>
            <a:off x="1432277" y="6820737"/>
            <a:ext cx="642942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3" name="直接连接符 152"/>
          <p:cNvCxnSpPr/>
          <p:nvPr/>
        </p:nvCxnSpPr>
        <p:spPr>
          <a:xfrm>
            <a:off x="4522540" y="7984861"/>
            <a:ext cx="642942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4" name="直接连接符 153"/>
          <p:cNvCxnSpPr/>
          <p:nvPr/>
        </p:nvCxnSpPr>
        <p:spPr>
          <a:xfrm>
            <a:off x="5279784" y="7984861"/>
            <a:ext cx="642942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5192069" y="7954056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HCC827/</a:t>
            </a:r>
            <a:r>
              <a:rPr lang="en-US" altLang="zh-CN" sz="900" b="1" dirty="0" err="1" smtClean="0"/>
              <a:t>IcoRH</a:t>
            </a:r>
            <a:endParaRPr lang="zh-CN" altLang="en-US" sz="900" b="1" dirty="0"/>
          </a:p>
        </p:txBody>
      </p:sp>
      <p:sp>
        <p:nvSpPr>
          <p:cNvPr id="120" name="TextBox 119"/>
          <p:cNvSpPr txBox="1"/>
          <p:nvPr/>
        </p:nvSpPr>
        <p:spPr>
          <a:xfrm>
            <a:off x="4489130" y="7950027"/>
            <a:ext cx="85632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HCC827/</a:t>
            </a:r>
            <a:r>
              <a:rPr lang="en-US" altLang="zh-CN" sz="900" b="1" dirty="0" err="1" smtClean="0"/>
              <a:t>IcoRL</a:t>
            </a:r>
            <a:endParaRPr lang="zh-CN" altLang="en-US" sz="900" b="1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386269" y="8201048"/>
            <a:ext cx="1692000" cy="1143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wujiejie2006\Desktop\WB\2020-06-18\2020-06-18\827+5 SI-A2-PARP-1.bmp"/>
          <p:cNvPicPr>
            <a:picLocks noChangeAspect="1" noChangeArrowheads="1"/>
          </p:cNvPicPr>
          <p:nvPr/>
        </p:nvPicPr>
        <p:blipFill>
          <a:blip r:embed="rId18"/>
          <a:srcRect l="6627" t="20270" r="12047" b="29053"/>
          <a:stretch>
            <a:fillRect/>
          </a:stretch>
        </p:blipFill>
        <p:spPr bwMode="auto">
          <a:xfrm>
            <a:off x="4475900" y="7516024"/>
            <a:ext cx="720000" cy="192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214554" y="4643437"/>
            <a:ext cx="1692000" cy="1181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5" descr="D:\武洁-2020-5-13 博士论文相关文件\实验结果2019\WUJIE-Western blot\原始图\20190904\20190904\2019-09-04PC910A23-P-EGFR-1-2.bmp"/>
          <p:cNvPicPr>
            <a:picLocks noChangeAspect="1" noChangeArrowheads="1"/>
          </p:cNvPicPr>
          <p:nvPr/>
        </p:nvPicPr>
        <p:blipFill>
          <a:blip r:embed="rId20"/>
          <a:srcRect l="26699" t="26471" r="10193" b="47058"/>
          <a:stretch>
            <a:fillRect/>
          </a:stretch>
        </p:blipFill>
        <p:spPr bwMode="auto">
          <a:xfrm>
            <a:off x="713059" y="5000625"/>
            <a:ext cx="720000" cy="166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32" name="Picture 8" descr="D:\武洁-2020-5-13 博士论文相关文件\实验结果2019\WUJIE-Western blot\原始图\20190904\20190904\2019-09-04827+5A23-PEGFR-1-1.bmp"/>
          <p:cNvPicPr>
            <a:picLocks noChangeAspect="1" noChangeArrowheads="1"/>
          </p:cNvPicPr>
          <p:nvPr/>
        </p:nvPicPr>
        <p:blipFill>
          <a:blip r:embed="rId21">
            <a:lum bright="-10000"/>
          </a:blip>
          <a:srcRect l="11418" t="31414" r="5905" b="41099"/>
          <a:stretch>
            <a:fillRect/>
          </a:stretch>
        </p:blipFill>
        <p:spPr bwMode="auto">
          <a:xfrm>
            <a:off x="1469194" y="5000625"/>
            <a:ext cx="720000" cy="1680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9" name="Picture 9" descr="D:\武洁-2020-5-13 博士论文相关文件\实验结果2019\WUJIE-Western blot\原始图\2019-08-31\2019-08-31\2019-08-31 HCC827+5 SI-APCDD1L-AS1--EGFR-2.bmp"/>
          <p:cNvPicPr>
            <a:picLocks noChangeAspect="1" noChangeArrowheads="1"/>
          </p:cNvPicPr>
          <p:nvPr/>
        </p:nvPicPr>
        <p:blipFill>
          <a:blip r:embed="rId22"/>
          <a:srcRect l="3893" t="19827" r="10041" b="41379"/>
          <a:stretch>
            <a:fillRect/>
          </a:stretch>
        </p:blipFill>
        <p:spPr bwMode="auto">
          <a:xfrm>
            <a:off x="1469194" y="5205414"/>
            <a:ext cx="720000" cy="1704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>
          <a:blip r:embed="rId23"/>
          <a:srcRect r="11336"/>
          <a:stretch>
            <a:fillRect/>
          </a:stretch>
        </p:blipFill>
        <p:spPr bwMode="auto">
          <a:xfrm>
            <a:off x="3652839" y="4672010"/>
            <a:ext cx="1476000" cy="1210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 descr="D:\武洁-2020-5-13 博士论文相关文件\实验结果2019\WUJIE-Western blot\原始图\2019-06-20\2019-06-20\2019-06-20 827+5 OE-EGFR-1.bmp"/>
          <p:cNvPicPr>
            <a:picLocks noChangeAspect="1" noChangeArrowheads="1"/>
          </p:cNvPicPr>
          <p:nvPr/>
        </p:nvPicPr>
        <p:blipFill>
          <a:blip r:embed="rId24">
            <a:lum bright="-10000"/>
          </a:blip>
          <a:srcRect l="8396" t="23602" r="30037" b="44929"/>
          <a:stretch>
            <a:fillRect/>
          </a:stretch>
        </p:blipFill>
        <p:spPr bwMode="auto">
          <a:xfrm>
            <a:off x="1408533" y="6411011"/>
            <a:ext cx="720000" cy="1599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36" name="Picture 12" descr="D:\武洁-2020-5-13 博士论文相关文件\实验结果2019\WUJIE-Western blot\原始图\2019-06-26\2019-06-26\2019-06-29 PC910-OE-EGFR-1.bmp"/>
          <p:cNvPicPr>
            <a:picLocks noChangeAspect="1" noChangeArrowheads="1"/>
          </p:cNvPicPr>
          <p:nvPr/>
        </p:nvPicPr>
        <p:blipFill>
          <a:blip r:embed="rId25">
            <a:lum bright="-10000"/>
          </a:blip>
          <a:srcRect l="12121" t="35122" r="12121" b="40385"/>
          <a:stretch>
            <a:fillRect/>
          </a:stretch>
        </p:blipFill>
        <p:spPr bwMode="auto">
          <a:xfrm>
            <a:off x="640513" y="6420536"/>
            <a:ext cx="720000" cy="1612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2" name="Picture 14" descr="D:\武洁-2020-5-13 博士论文相关文件\实验结果2019\WUJIE-Western blot\原始图\2019-08-31\2019-08-31\2019-08-31 HCC827+5 OEA-PEGFR-1-2.bmp"/>
          <p:cNvPicPr>
            <a:picLocks noChangeAspect="1" noChangeArrowheads="1"/>
          </p:cNvPicPr>
          <p:nvPr/>
        </p:nvPicPr>
        <p:blipFill>
          <a:blip r:embed="rId26"/>
          <a:srcRect t="36221" r="27026" b="26743"/>
          <a:stretch>
            <a:fillRect/>
          </a:stretch>
        </p:blipFill>
        <p:spPr bwMode="auto">
          <a:xfrm>
            <a:off x="1408533" y="6215747"/>
            <a:ext cx="720000" cy="1587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6" name="Picture 17" descr="D:\武洁-2020-5-13 博士论文相关文件\实验结果2019\WUJIE-Western blot\原始图\2019-09-19\2019-09-19\2019-09-19 PC910 OEA-PEGFR-2.bmp"/>
          <p:cNvPicPr>
            <a:picLocks noChangeAspect="1" noChangeArrowheads="1"/>
          </p:cNvPicPr>
          <p:nvPr/>
        </p:nvPicPr>
        <p:blipFill>
          <a:blip r:embed="rId27"/>
          <a:srcRect l="15384" t="21698" r="7692" b="45283"/>
          <a:stretch>
            <a:fillRect/>
          </a:stretch>
        </p:blipFill>
        <p:spPr bwMode="auto">
          <a:xfrm>
            <a:off x="640513" y="6225272"/>
            <a:ext cx="720000" cy="1587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2219316" y="5810256"/>
            <a:ext cx="1692000" cy="1164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21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3643314" y="5810257"/>
            <a:ext cx="1692000" cy="1157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9" name="Picture 4"/>
          <p:cNvPicPr>
            <a:picLocks noChangeAspect="1" noChangeArrowheads="1"/>
          </p:cNvPicPr>
          <p:nvPr/>
        </p:nvPicPr>
        <p:blipFill>
          <a:blip r:embed="rId30"/>
          <a:srcRect/>
          <a:stretch>
            <a:fillRect/>
          </a:stretch>
        </p:blipFill>
        <p:spPr bwMode="auto">
          <a:xfrm>
            <a:off x="442895" y="7547321"/>
            <a:ext cx="1440000" cy="817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1" name="TextBox 160"/>
          <p:cNvSpPr txBox="1"/>
          <p:nvPr/>
        </p:nvSpPr>
        <p:spPr>
          <a:xfrm>
            <a:off x="4060818" y="2452670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E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>
            <a:off x="4414844" y="2395520"/>
            <a:ext cx="1692000" cy="1146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 bwMode="auto">
          <a:xfrm>
            <a:off x="4419606" y="3487321"/>
            <a:ext cx="1692000" cy="116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D:\武洁修稿WB\WB\2020-06-18\2020-06-18\827SI-A2-A3-PEGFR EGFR-GAPDH.bmp"/>
          <p:cNvPicPr>
            <a:picLocks noChangeAspect="1" noChangeArrowheads="1"/>
          </p:cNvPicPr>
          <p:nvPr/>
        </p:nvPicPr>
        <p:blipFill>
          <a:blip r:embed="rId33"/>
          <a:srcRect l="15116" t="21311" r="7641" b="41803"/>
          <a:stretch>
            <a:fillRect/>
          </a:stretch>
        </p:blipFill>
        <p:spPr bwMode="auto">
          <a:xfrm>
            <a:off x="1469194" y="5408317"/>
            <a:ext cx="720000" cy="1593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" name="Picture 3" descr="D:\武洁修稿WB\WB\2020-06-27\2020-06-27\2020-6-27 PC910EGFR-P-EGFR-GAPDH.bmp"/>
          <p:cNvPicPr>
            <a:picLocks noChangeAspect="1" noChangeArrowheads="1"/>
          </p:cNvPicPr>
          <p:nvPr/>
        </p:nvPicPr>
        <p:blipFill>
          <a:blip r:embed="rId34"/>
          <a:srcRect l="2456" t="47906" r="43519" b="37079"/>
          <a:stretch>
            <a:fillRect/>
          </a:stretch>
        </p:blipFill>
        <p:spPr bwMode="auto">
          <a:xfrm>
            <a:off x="640513" y="6627973"/>
            <a:ext cx="720000" cy="1585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77" name="Picture 2" descr="E:\Jie WU\2020Response\武洁实验\武洁实验\武洁-FISH\827+10 18S HCC827.2CCPH FISH 600-3c1.tif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4519628" y="709436"/>
            <a:ext cx="548640" cy="548640"/>
          </a:xfrm>
          <a:prstGeom prst="rect">
            <a:avLst/>
          </a:prstGeom>
          <a:noFill/>
        </p:spPr>
      </p:pic>
      <p:pic>
        <p:nvPicPr>
          <p:cNvPr id="178" name="Picture 3" descr="E:\Jie WU\2020Response\武洁实验\武洁实验\武洁-FISH\827+10 18S HCC827.2CCPH FISH 600-3c2.tif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5080016" y="709437"/>
            <a:ext cx="548640" cy="548640"/>
          </a:xfrm>
          <a:prstGeom prst="rect">
            <a:avLst/>
          </a:prstGeom>
          <a:noFill/>
        </p:spPr>
      </p:pic>
      <p:pic>
        <p:nvPicPr>
          <p:cNvPr id="179" name="Picture 4" descr="E:\Jie WU\2020Response\武洁实验\武洁实验\武洁-FISH\827+10 18S HCC827.2CCPH FISH 600-3.tif"/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5643578" y="709436"/>
            <a:ext cx="548640" cy="548640"/>
          </a:xfrm>
          <a:prstGeom prst="rect">
            <a:avLst/>
          </a:prstGeom>
          <a:noFill/>
        </p:spPr>
      </p:pic>
      <p:pic>
        <p:nvPicPr>
          <p:cNvPr id="180" name="Picture 5" descr="E:\Jie WU\2020Response\武洁实验\武洁实验\武洁-FISH\827+10 V6 HCC827.2CCPH TSA 600-3c1.tif"/>
          <p:cNvPicPr>
            <a:picLocks noChangeAspect="1" noChangeArrowheads="1"/>
          </p:cNvPicPr>
          <p:nvPr/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4522007" y="1271412"/>
            <a:ext cx="548640" cy="548640"/>
          </a:xfrm>
          <a:prstGeom prst="rect">
            <a:avLst/>
          </a:prstGeom>
          <a:noFill/>
        </p:spPr>
      </p:pic>
      <p:pic>
        <p:nvPicPr>
          <p:cNvPr id="181" name="Picture 6" descr="E:\Jie WU\2020Response\武洁实验\武洁实验\武洁-FISH\827+10 V6 HCC827.2CCPH TSA 600-3c2.tif"/>
          <p:cNvPicPr>
            <a:picLocks noChangeAspect="1" noChangeArrowheads="1"/>
          </p:cNvPicPr>
          <p:nvPr/>
        </p:nvPicPr>
        <p:blipFill>
          <a:blip r:embed="rId39" cstate="print"/>
          <a:srcRect/>
          <a:stretch>
            <a:fillRect/>
          </a:stretch>
        </p:blipFill>
        <p:spPr bwMode="auto">
          <a:xfrm>
            <a:off x="5080016" y="1271411"/>
            <a:ext cx="548640" cy="548640"/>
          </a:xfrm>
          <a:prstGeom prst="rect">
            <a:avLst/>
          </a:prstGeom>
          <a:noFill/>
        </p:spPr>
      </p:pic>
      <p:pic>
        <p:nvPicPr>
          <p:cNvPr id="182" name="Picture 7" descr="E:\Jie WU\2020Response\武洁实验\武洁实验\武洁-FISH\827+10 V6 HCC827.2CCPH TSA 600-3.tif"/>
          <p:cNvPicPr>
            <a:picLocks noChangeAspect="1" noChangeArrowheads="1"/>
          </p:cNvPicPr>
          <p:nvPr/>
        </p:nvPicPr>
        <p:blipFill>
          <a:blip r:embed="rId40" cstate="print"/>
          <a:srcRect/>
          <a:stretch>
            <a:fillRect/>
          </a:stretch>
        </p:blipFill>
        <p:spPr bwMode="auto">
          <a:xfrm>
            <a:off x="5643578" y="1271412"/>
            <a:ext cx="548640" cy="548640"/>
          </a:xfrm>
          <a:prstGeom prst="rect">
            <a:avLst/>
          </a:prstGeom>
          <a:noFill/>
        </p:spPr>
      </p:pic>
      <p:pic>
        <p:nvPicPr>
          <p:cNvPr id="183" name="Picture 8" descr="E:\Jie WU\2020Response\武洁实验\武洁实验\武洁-FISH\APCOOIL-TD4 HCC827.2CCPH FISH 600-2c1.tif"/>
          <p:cNvPicPr>
            <a:picLocks noChangeAspect="1" noChangeArrowheads="1"/>
          </p:cNvPicPr>
          <p:nvPr/>
        </p:nvPicPr>
        <p:blipFill>
          <a:blip r:embed="rId41" cstate="print"/>
          <a:srcRect/>
          <a:stretch>
            <a:fillRect/>
          </a:stretch>
        </p:blipFill>
        <p:spPr bwMode="auto">
          <a:xfrm>
            <a:off x="4519628" y="1832592"/>
            <a:ext cx="548640" cy="548640"/>
          </a:xfrm>
          <a:prstGeom prst="rect">
            <a:avLst/>
          </a:prstGeom>
          <a:noFill/>
        </p:spPr>
      </p:pic>
      <p:pic>
        <p:nvPicPr>
          <p:cNvPr id="184" name="Picture 9" descr="E:\Jie WU\2020Response\武洁实验\武洁实验\武洁-FISH\APCOOIL-TD4 HCC827.2CCPH FISH 600-2c2.tif"/>
          <p:cNvPicPr>
            <a:picLocks noChangeAspect="1" noChangeArrowheads="1"/>
          </p:cNvPicPr>
          <p:nvPr/>
        </p:nvPicPr>
        <p:blipFill>
          <a:blip r:embed="rId42" cstate="print"/>
          <a:srcRect/>
          <a:stretch>
            <a:fillRect/>
          </a:stretch>
        </p:blipFill>
        <p:spPr bwMode="auto">
          <a:xfrm>
            <a:off x="5081602" y="1832591"/>
            <a:ext cx="548640" cy="548640"/>
          </a:xfrm>
          <a:prstGeom prst="rect">
            <a:avLst/>
          </a:prstGeom>
          <a:noFill/>
        </p:spPr>
      </p:pic>
      <p:pic>
        <p:nvPicPr>
          <p:cNvPr id="185" name="Picture 10" descr="E:\Jie WU\2020Response\武洁实验\武洁实验\武洁-FISH\APCOOIL-TD4 HCC827.2CCPH FISH 600-2.tif"/>
          <p:cNvPicPr>
            <a:picLocks noChangeAspect="1" noChangeArrowheads="1"/>
          </p:cNvPicPr>
          <p:nvPr/>
        </p:nvPicPr>
        <p:blipFill>
          <a:blip r:embed="rId43" cstate="print"/>
          <a:srcRect/>
          <a:stretch>
            <a:fillRect/>
          </a:stretch>
        </p:blipFill>
        <p:spPr bwMode="auto">
          <a:xfrm>
            <a:off x="5645959" y="1832592"/>
            <a:ext cx="548640" cy="548640"/>
          </a:xfrm>
          <a:prstGeom prst="rect">
            <a:avLst/>
          </a:prstGeom>
          <a:noFill/>
        </p:spPr>
      </p:pic>
      <p:sp>
        <p:nvSpPr>
          <p:cNvPr id="186" name="TextBox 185"/>
          <p:cNvSpPr txBox="1"/>
          <p:nvPr/>
        </p:nvSpPr>
        <p:spPr>
          <a:xfrm>
            <a:off x="4747015" y="701676"/>
            <a:ext cx="34176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 smtClean="0">
                <a:solidFill>
                  <a:schemeClr val="bg1"/>
                </a:solidFill>
              </a:rPr>
              <a:t>DAPI</a:t>
            </a:r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4751749" y="1254245"/>
            <a:ext cx="34176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 smtClean="0">
                <a:solidFill>
                  <a:schemeClr val="bg1"/>
                </a:solidFill>
              </a:rPr>
              <a:t>DAPI</a:t>
            </a:r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4745109" y="1812299"/>
            <a:ext cx="34176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 smtClean="0">
                <a:solidFill>
                  <a:schemeClr val="bg1"/>
                </a:solidFill>
              </a:rPr>
              <a:t>DAPI</a:t>
            </a:r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5857523" y="688419"/>
            <a:ext cx="3930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 smtClean="0">
                <a:solidFill>
                  <a:schemeClr val="bg1"/>
                </a:solidFill>
              </a:rPr>
              <a:t>M</a:t>
            </a:r>
            <a:r>
              <a:rPr lang="en-US" altLang="zh-CN" sz="600" b="1" dirty="0" smtClean="0">
                <a:solidFill>
                  <a:schemeClr val="bg1"/>
                </a:solidFill>
              </a:rPr>
              <a:t>erge</a:t>
            </a:r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5865418" y="1246719"/>
            <a:ext cx="3930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 smtClean="0">
                <a:solidFill>
                  <a:schemeClr val="bg1"/>
                </a:solidFill>
              </a:rPr>
              <a:t>M</a:t>
            </a:r>
            <a:r>
              <a:rPr lang="en-US" altLang="zh-CN" sz="600" b="1" dirty="0" smtClean="0">
                <a:solidFill>
                  <a:schemeClr val="bg1"/>
                </a:solidFill>
              </a:rPr>
              <a:t>erge</a:t>
            </a:r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5850418" y="1813204"/>
            <a:ext cx="3930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 smtClean="0">
                <a:solidFill>
                  <a:schemeClr val="bg1"/>
                </a:solidFill>
              </a:rPr>
              <a:t>M</a:t>
            </a:r>
            <a:r>
              <a:rPr lang="en-US" altLang="zh-CN" sz="600" b="1" dirty="0" smtClean="0">
                <a:solidFill>
                  <a:schemeClr val="bg1"/>
                </a:solidFill>
              </a:rPr>
              <a:t>erge</a:t>
            </a:r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5361731" y="697932"/>
            <a:ext cx="298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 smtClean="0">
                <a:solidFill>
                  <a:schemeClr val="bg1"/>
                </a:solidFill>
              </a:rPr>
              <a:t>18S</a:t>
            </a:r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5383506" y="1250498"/>
            <a:ext cx="27283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 smtClean="0">
                <a:solidFill>
                  <a:schemeClr val="bg1"/>
                </a:solidFill>
              </a:rPr>
              <a:t>U6</a:t>
            </a:r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5059284" y="1812199"/>
            <a:ext cx="62549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 smtClean="0">
                <a:solidFill>
                  <a:schemeClr val="bg1"/>
                </a:solidFill>
              </a:rPr>
              <a:t>APCDD1L-AS1</a:t>
            </a:r>
            <a:endParaRPr lang="en-US" sz="600" b="1" dirty="0">
              <a:solidFill>
                <a:schemeClr val="bg1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5214950" y="4604563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G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4"/>
          <a:srcRect l="2807" r="1772"/>
          <a:stretch>
            <a:fillRect/>
          </a:stretch>
        </p:blipFill>
        <p:spPr bwMode="auto">
          <a:xfrm>
            <a:off x="5214950" y="4848224"/>
            <a:ext cx="1548000" cy="10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5"/>
          <a:srcRect l="1872" r="2653"/>
          <a:stretch>
            <a:fillRect/>
          </a:stretch>
        </p:blipFill>
        <p:spPr bwMode="auto">
          <a:xfrm>
            <a:off x="5181607" y="5900749"/>
            <a:ext cx="1548000" cy="11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3" descr="C:\Users\37100\Desktop\2222.jpg"/>
          <p:cNvPicPr>
            <a:picLocks noChangeArrowheads="1"/>
          </p:cNvPicPr>
          <p:nvPr/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711180" y="5200662"/>
            <a:ext cx="722376" cy="16459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2918" y="452406"/>
            <a:ext cx="55721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Figure S7. Acceleration of EGFR degradation by SIRT5 knockdown.</a:t>
            </a: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(A)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RNA expression of EGFR in SIRT5 KD-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-resistant cells was detected by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qRT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-PCR.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(B)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protein level change of EGFR in SIRT5 KD-HCC827/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IcoRH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cells treated with CHX (20μg/ml) at different time point were detected by western blot.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(C)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protein level of EGFR in SIRT5 KD-HCC827/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IcoRH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cells with the treatment of MG-132 (10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μM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for 12h were determined by western blot.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(D)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level of LC3B and p62 in SIRT5 KD-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-resistant cells (PC9/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and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was determined by western blot.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(E)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level of EGFR, p-EGFR in SIRT5 KD-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smtClean="0">
                <a:latin typeface="Times New Roman" pitchFamily="18" charset="0"/>
                <a:cs typeface="Times New Roman" pitchFamily="18" charset="0"/>
              </a:rPr>
              <a:t>-resistant </a:t>
            </a:r>
            <a:r>
              <a:rPr lang="en-US" sz="1000" smtClean="0">
                <a:latin typeface="Times New Roman" pitchFamily="18" charset="0"/>
                <a:cs typeface="Times New Roman" pitchFamily="18" charset="0"/>
              </a:rPr>
              <a:t>LUAD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cells (PC9/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and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treated with CQ (50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μM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or 3-MA (10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was determined by western blot. The mean ± SD of triplicate experiments were plotted,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n.s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., not statistically significant, 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0.05, **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0.01, ***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0.001.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30991" y="1501810"/>
            <a:ext cx="4427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PARP</a:t>
            </a:r>
            <a:endParaRPr lang="zh-CN" altLang="en-US" sz="900" b="1" dirty="0"/>
          </a:p>
        </p:txBody>
      </p:sp>
      <p:sp>
        <p:nvSpPr>
          <p:cNvPr id="5" name="矩形 4"/>
          <p:cNvSpPr/>
          <p:nvPr/>
        </p:nvSpPr>
        <p:spPr>
          <a:xfrm rot="18532140">
            <a:off x="1338348" y="1351276"/>
            <a:ext cx="32092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NC</a:t>
            </a:r>
            <a:endParaRPr lang="zh-CN" altLang="en-US" sz="900" b="1" dirty="0"/>
          </a:p>
        </p:txBody>
      </p:sp>
      <p:sp>
        <p:nvSpPr>
          <p:cNvPr id="6" name="矩形 5"/>
          <p:cNvSpPr/>
          <p:nvPr/>
        </p:nvSpPr>
        <p:spPr>
          <a:xfrm rot="18532140">
            <a:off x="1464986" y="1230212"/>
            <a:ext cx="65434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si-SIRT5-2</a:t>
            </a:r>
            <a:endParaRPr lang="zh-CN" altLang="en-US" sz="900" b="1" dirty="0"/>
          </a:p>
        </p:txBody>
      </p:sp>
      <p:pic>
        <p:nvPicPr>
          <p:cNvPr id="8" name="Picture 2" descr="C:\Users\wujiejie2006\Desktop\实验结果2019\WUJIE-Western blot\原始图\2019-10-23新建文件夹\2019-10-23新建文件夹\2019-10-23 PC910 SIRT5-2+3MA-1.bmp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 l="2577" t="40541" r="17525" b="2702"/>
          <a:stretch>
            <a:fillRect/>
          </a:stretch>
        </p:blipFill>
        <p:spPr bwMode="auto">
          <a:xfrm>
            <a:off x="2063998" y="1572003"/>
            <a:ext cx="720000" cy="1905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9" name="Picture 3" descr="C:\Users\wujiejie2006\Desktop\实验结果2019\WUJIE-Western blot\原始图\2019-10-23新建文件夹\2019-10-23新建文件夹\2019-10-23 827+5 SIRT5-2+3MA-PARP.bmp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 l="7840" t="4054" r="8536" b="43243"/>
          <a:stretch>
            <a:fillRect/>
          </a:stretch>
        </p:blipFill>
        <p:spPr bwMode="auto">
          <a:xfrm>
            <a:off x="3591261" y="1572003"/>
            <a:ext cx="720000" cy="1904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" name="Picture 4" descr="C:\Users\wujiejie2006\Desktop\实验结果2019\WUJIE-Western blot\原始图\2019-10-23新建文件夹\2019-10-23新建文件夹\2019-10-23 PC910 SIRT5-2+CQ-PARP.bmp"/>
          <p:cNvPicPr>
            <a:picLocks noChangeAspect="1" noChangeArrowheads="1"/>
          </p:cNvPicPr>
          <p:nvPr/>
        </p:nvPicPr>
        <p:blipFill>
          <a:blip r:embed="rId4">
            <a:lum bright="-10000"/>
          </a:blip>
          <a:srcRect l="19544" t="24193" r="9608" b="7257"/>
          <a:stretch>
            <a:fillRect/>
          </a:stretch>
        </p:blipFill>
        <p:spPr bwMode="auto">
          <a:xfrm>
            <a:off x="1312728" y="1572003"/>
            <a:ext cx="720000" cy="1905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1" name="Picture 5" descr="C:\Users\wujiejie2006\Desktop\实验结果2019\WUJIE-Western blot\原始图\2019-10-23新建文件夹\2019-10-23新建文件夹\2019-10-23 827+5 SIRT5-2+CQ-PARP-1.bmp"/>
          <p:cNvPicPr>
            <a:picLocks noChangeAspect="1" noChangeArrowheads="1"/>
          </p:cNvPicPr>
          <p:nvPr/>
        </p:nvPicPr>
        <p:blipFill>
          <a:blip r:embed="rId5">
            <a:lum bright="-10000"/>
          </a:blip>
          <a:srcRect l="8588" t="8065" r="8396" b="35483"/>
          <a:stretch>
            <a:fillRect/>
          </a:stretch>
        </p:blipFill>
        <p:spPr bwMode="auto">
          <a:xfrm>
            <a:off x="2831976" y="1572003"/>
            <a:ext cx="720000" cy="1905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2" name="Picture 6" descr="C:\Users\wujiejie2006\Desktop\实验结果2019\WUJIE-Western blot\原始图\2019-10-23新建文件夹\2019-10-23新建文件夹\2019-10-23 PC910 SIRT5-2+3MA-GAPDH-1.bmp"/>
          <p:cNvPicPr>
            <a:picLocks noChangeAspect="1" noChangeArrowheads="1"/>
          </p:cNvPicPr>
          <p:nvPr/>
        </p:nvPicPr>
        <p:blipFill>
          <a:blip r:embed="rId6">
            <a:lum bright="-10000"/>
          </a:blip>
          <a:srcRect l="4946" t="15597" r="10247" b="46559"/>
          <a:stretch>
            <a:fillRect/>
          </a:stretch>
        </p:blipFill>
        <p:spPr bwMode="auto">
          <a:xfrm>
            <a:off x="2063998" y="1799536"/>
            <a:ext cx="720000" cy="1905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3" name="Picture 7" descr="C:\Users\wujiejie2006\Desktop\实验结果2019\WUJIE-Western blot\原始图\2019-10-23新建文件夹\2019-10-23新建文件夹\2019-10-23 827+5 SIRT5-2+3MA-GAPDH-1.bmp"/>
          <p:cNvPicPr>
            <a:picLocks noChangeAspect="1" noChangeArrowheads="1"/>
          </p:cNvPicPr>
          <p:nvPr/>
        </p:nvPicPr>
        <p:blipFill>
          <a:blip r:embed="rId7">
            <a:lum bright="-10000"/>
          </a:blip>
          <a:srcRect t="32433" r="15865" b="27026"/>
          <a:stretch>
            <a:fillRect/>
          </a:stretch>
        </p:blipFill>
        <p:spPr bwMode="auto">
          <a:xfrm>
            <a:off x="3591261" y="1799536"/>
            <a:ext cx="720000" cy="1905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4" name="Picture 8" descr="C:\Users\wujiejie2006\Desktop\实验结果2019\WUJIE-Western blot\原始图\2019-10-23新建文件夹\2019-10-23新建文件夹\2019-10-23 PC910 SIRT5-2+CQ-GAPDH.bmp"/>
          <p:cNvPicPr>
            <a:picLocks noChangeAspect="1" noChangeArrowheads="1"/>
          </p:cNvPicPr>
          <p:nvPr/>
        </p:nvPicPr>
        <p:blipFill>
          <a:blip r:embed="rId8">
            <a:lum bright="-10000"/>
          </a:blip>
          <a:srcRect t="24324" b="27027"/>
          <a:stretch>
            <a:fillRect/>
          </a:stretch>
        </p:blipFill>
        <p:spPr bwMode="auto">
          <a:xfrm>
            <a:off x="1312728" y="1799536"/>
            <a:ext cx="720000" cy="1904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5" name="Picture 9" descr="C:\Users\wujiejie2006\Desktop\实验结果2019\WUJIE-Western blot\原始图\2019-10-23新建文件夹\2019-10-23新建文件夹\2019-10-23 ,827+5 SIRT5-2+CQ-GAPDH.bmp"/>
          <p:cNvPicPr>
            <a:picLocks noChangeAspect="1" noChangeArrowheads="1"/>
          </p:cNvPicPr>
          <p:nvPr/>
        </p:nvPicPr>
        <p:blipFill>
          <a:blip r:embed="rId9">
            <a:lum bright="-10000"/>
          </a:blip>
          <a:srcRect l="5363" t="23135" r="7728" b="48880"/>
          <a:stretch>
            <a:fillRect/>
          </a:stretch>
        </p:blipFill>
        <p:spPr bwMode="auto">
          <a:xfrm>
            <a:off x="2831976" y="1799536"/>
            <a:ext cx="720000" cy="1905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1692754" y="2003400"/>
            <a:ext cx="6687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PC9/</a:t>
            </a:r>
            <a:r>
              <a:rPr lang="en-US" altLang="zh-CN" sz="900" b="1" dirty="0" err="1" smtClean="0"/>
              <a:t>IcoRL</a:t>
            </a:r>
            <a:endParaRPr lang="zh-CN" altLang="en-US" sz="9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178356" y="2019341"/>
            <a:ext cx="85632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HCC827/</a:t>
            </a:r>
            <a:r>
              <a:rPr lang="en-US" altLang="zh-CN" sz="900" b="1" dirty="0" err="1" smtClean="0"/>
              <a:t>IcoRL</a:t>
            </a:r>
            <a:endParaRPr lang="zh-CN" altLang="en-US" sz="900" b="1" dirty="0"/>
          </a:p>
        </p:txBody>
      </p:sp>
      <p:cxnSp>
        <p:nvCxnSpPr>
          <p:cNvPr id="18" name="直接连接符 17"/>
          <p:cNvCxnSpPr/>
          <p:nvPr/>
        </p:nvCxnSpPr>
        <p:spPr>
          <a:xfrm>
            <a:off x="1649624" y="2029278"/>
            <a:ext cx="642942" cy="178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210204" y="2029278"/>
            <a:ext cx="642942" cy="178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46782" y="1789514"/>
            <a:ext cx="6762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GAPDH</a:t>
            </a:r>
            <a:endParaRPr lang="zh-CN" altLang="en-US" sz="9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03329" y="1624214"/>
            <a:ext cx="12122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 Cleaved-PARP</a:t>
            </a:r>
            <a:endParaRPr lang="zh-CN" altLang="en-US" sz="900" b="1" dirty="0"/>
          </a:p>
        </p:txBody>
      </p:sp>
      <p:sp>
        <p:nvSpPr>
          <p:cNvPr id="22" name="矩形 21"/>
          <p:cNvSpPr/>
          <p:nvPr/>
        </p:nvSpPr>
        <p:spPr>
          <a:xfrm rot="18532140">
            <a:off x="1650784" y="1156983"/>
            <a:ext cx="8515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si-SIRT5-2+CQ</a:t>
            </a:r>
            <a:endParaRPr lang="zh-CN" altLang="en-US" sz="900" b="1" dirty="0"/>
          </a:p>
        </p:txBody>
      </p:sp>
      <p:sp>
        <p:nvSpPr>
          <p:cNvPr id="23" name="矩形 22"/>
          <p:cNvSpPr/>
          <p:nvPr/>
        </p:nvSpPr>
        <p:spPr>
          <a:xfrm rot="18532140">
            <a:off x="2838592" y="1356593"/>
            <a:ext cx="32092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NC</a:t>
            </a:r>
            <a:endParaRPr lang="zh-CN" altLang="en-US" sz="900" b="1" dirty="0"/>
          </a:p>
        </p:txBody>
      </p:sp>
      <p:sp>
        <p:nvSpPr>
          <p:cNvPr id="24" name="矩形 23"/>
          <p:cNvSpPr/>
          <p:nvPr/>
        </p:nvSpPr>
        <p:spPr>
          <a:xfrm rot="18532140">
            <a:off x="2965230" y="1235529"/>
            <a:ext cx="65434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si-SIRT5-2</a:t>
            </a:r>
            <a:endParaRPr lang="zh-CN" altLang="en-US" sz="900" b="1" dirty="0"/>
          </a:p>
        </p:txBody>
      </p:sp>
      <p:sp>
        <p:nvSpPr>
          <p:cNvPr id="25" name="矩形 24"/>
          <p:cNvSpPr/>
          <p:nvPr/>
        </p:nvSpPr>
        <p:spPr>
          <a:xfrm rot="18532140">
            <a:off x="2097011" y="1347068"/>
            <a:ext cx="32092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NC</a:t>
            </a:r>
            <a:endParaRPr lang="zh-CN" altLang="en-US" sz="900" b="1" dirty="0"/>
          </a:p>
        </p:txBody>
      </p:sp>
      <p:sp>
        <p:nvSpPr>
          <p:cNvPr id="26" name="矩形 25"/>
          <p:cNvSpPr/>
          <p:nvPr/>
        </p:nvSpPr>
        <p:spPr>
          <a:xfrm rot="18532140">
            <a:off x="2223649" y="1226004"/>
            <a:ext cx="65434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si-SIRT5-2</a:t>
            </a:r>
            <a:endParaRPr lang="zh-CN" altLang="en-US" sz="900" b="1" dirty="0"/>
          </a:p>
        </p:txBody>
      </p:sp>
      <p:sp>
        <p:nvSpPr>
          <p:cNvPr id="27" name="矩形 26"/>
          <p:cNvSpPr/>
          <p:nvPr/>
        </p:nvSpPr>
        <p:spPr>
          <a:xfrm rot="18532140">
            <a:off x="2383613" y="1124200"/>
            <a:ext cx="94128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si-SIRT5-2+3MA</a:t>
            </a:r>
            <a:endParaRPr lang="zh-CN" altLang="en-US" sz="900" b="1" dirty="0"/>
          </a:p>
        </p:txBody>
      </p:sp>
      <p:sp>
        <p:nvSpPr>
          <p:cNvPr id="28" name="矩形 27"/>
          <p:cNvSpPr/>
          <p:nvPr/>
        </p:nvSpPr>
        <p:spPr>
          <a:xfrm rot="18532140">
            <a:off x="3567669" y="1353439"/>
            <a:ext cx="32092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NC</a:t>
            </a:r>
            <a:endParaRPr lang="zh-CN" altLang="en-US" sz="900" b="1" dirty="0"/>
          </a:p>
        </p:txBody>
      </p:sp>
      <p:sp>
        <p:nvSpPr>
          <p:cNvPr id="29" name="矩形 28"/>
          <p:cNvSpPr/>
          <p:nvPr/>
        </p:nvSpPr>
        <p:spPr>
          <a:xfrm rot="18532140">
            <a:off x="3694307" y="1232375"/>
            <a:ext cx="65434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si-SIRT5-2</a:t>
            </a:r>
            <a:endParaRPr lang="zh-CN" altLang="en-US" sz="900" b="1" dirty="0"/>
          </a:p>
        </p:txBody>
      </p:sp>
      <p:sp>
        <p:nvSpPr>
          <p:cNvPr id="30" name="矩形 29"/>
          <p:cNvSpPr/>
          <p:nvPr/>
        </p:nvSpPr>
        <p:spPr>
          <a:xfrm rot="18532140">
            <a:off x="3854271" y="1130571"/>
            <a:ext cx="94128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si-SIRT5-2+3MA</a:t>
            </a:r>
            <a:endParaRPr lang="zh-CN" altLang="en-US" sz="900" b="1" dirty="0"/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4819" y="2185717"/>
            <a:ext cx="1692000" cy="1545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443288" y="2185709"/>
            <a:ext cx="1692000" cy="1545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矩形 34"/>
          <p:cNvSpPr/>
          <p:nvPr/>
        </p:nvSpPr>
        <p:spPr>
          <a:xfrm rot="18532140">
            <a:off x="3179603" y="1162263"/>
            <a:ext cx="8515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si-SIRT5-2+CQ</a:t>
            </a:r>
            <a:endParaRPr lang="zh-CN" altLang="en-US" sz="9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71414" y="309530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Arial" pitchFamily="34" charset="0"/>
                <a:cs typeface="Arial" pitchFamily="34" charset="0"/>
              </a:rPr>
              <a:t>Figure S8</a:t>
            </a:r>
            <a:endParaRPr lang="zh-CN" altLang="en-US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829185" y="2178697"/>
            <a:ext cx="1692000" cy="154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3"/>
          <a:srcRect r="11336"/>
          <a:stretch>
            <a:fillRect/>
          </a:stretch>
        </p:blipFill>
        <p:spPr bwMode="auto">
          <a:xfrm>
            <a:off x="1990715" y="2192985"/>
            <a:ext cx="1500198" cy="1545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Picture 5" descr="E:\Jie WU\2020Response\2020.07.20\荧光共定位\荧光共定位---OK\827+5 25NM M3.t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501802" y="4820775"/>
            <a:ext cx="722376" cy="722376"/>
          </a:xfrm>
          <a:prstGeom prst="rect">
            <a:avLst/>
          </a:prstGeom>
          <a:noFill/>
        </p:spPr>
      </p:pic>
      <p:pic>
        <p:nvPicPr>
          <p:cNvPr id="59" name="Picture 6" descr="E:\Jie WU\2020Response\2020.07.20\荧光共定位\荧光共定位---OK\827+5 25NM LV3.tif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739802" y="4820775"/>
            <a:ext cx="722376" cy="722376"/>
          </a:xfrm>
          <a:prstGeom prst="rect">
            <a:avLst/>
          </a:prstGeom>
          <a:noFill/>
        </p:spPr>
      </p:pic>
      <p:pic>
        <p:nvPicPr>
          <p:cNvPr id="60" name="Picture 7" descr="E:\Jie WU\2020Response\2020.07.20\荧光共定位\荧光共定位---OK\827+5 25NM DIPI3.tif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215802" y="4820775"/>
            <a:ext cx="722376" cy="722376"/>
          </a:xfrm>
          <a:prstGeom prst="rect">
            <a:avLst/>
          </a:prstGeom>
          <a:noFill/>
        </p:spPr>
      </p:pic>
      <p:pic>
        <p:nvPicPr>
          <p:cNvPr id="61" name="Picture 8" descr="E:\Jie WU\2020Response\2020.07.20\荧光共定位\荧光共定位---OK\827+5 25NM H3.tif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977802" y="4820775"/>
            <a:ext cx="722376" cy="722376"/>
          </a:xfrm>
          <a:prstGeom prst="rect">
            <a:avLst/>
          </a:prstGeom>
          <a:noFill/>
        </p:spPr>
      </p:pic>
      <p:pic>
        <p:nvPicPr>
          <p:cNvPr id="62" name="Picture 9" descr="E:\Jie WU\2020Response\2020.07.20\荧光共定位\荧光共定位---OK\827+5 NC DIPI1.tif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1215802" y="4058775"/>
            <a:ext cx="722376" cy="722376"/>
          </a:xfrm>
          <a:prstGeom prst="rect">
            <a:avLst/>
          </a:prstGeom>
          <a:noFill/>
        </p:spPr>
      </p:pic>
      <p:pic>
        <p:nvPicPr>
          <p:cNvPr id="63" name="Picture 10" descr="E:\Jie WU\2020Response\2020.07.20\荧光共定位\荧光共定位---OK\827+5 NC H1.tif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1977802" y="4058775"/>
            <a:ext cx="722376" cy="722376"/>
          </a:xfrm>
          <a:prstGeom prst="rect">
            <a:avLst/>
          </a:prstGeom>
          <a:noFill/>
        </p:spPr>
      </p:pic>
      <p:pic>
        <p:nvPicPr>
          <p:cNvPr id="64" name="Picture 11" descr="E:\Jie WU\2020Response\2020.07.20\荧光共定位\荧光共定位---OK\827+5 NC LV1.tif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2739802" y="4058775"/>
            <a:ext cx="722376" cy="722376"/>
          </a:xfrm>
          <a:prstGeom prst="rect">
            <a:avLst/>
          </a:prstGeom>
          <a:noFill/>
        </p:spPr>
      </p:pic>
      <p:pic>
        <p:nvPicPr>
          <p:cNvPr id="65" name="Picture 12" descr="E:\Jie WU\2020Response\2020.07.20\荧光共定位\荧光共定位---OK\827+5 NC M1.tif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3501802" y="4058775"/>
            <a:ext cx="722376" cy="722376"/>
          </a:xfrm>
          <a:prstGeom prst="rect">
            <a:avLst/>
          </a:prstGeom>
          <a:noFill/>
        </p:spPr>
      </p:pic>
      <p:sp>
        <p:nvSpPr>
          <p:cNvPr id="66" name="TextBox 65"/>
          <p:cNvSpPr txBox="1"/>
          <p:nvPr/>
        </p:nvSpPr>
        <p:spPr>
          <a:xfrm>
            <a:off x="1592760" y="4024306"/>
            <a:ext cx="3930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DAPI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596802" y="4789025"/>
            <a:ext cx="3930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DAPI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342704" y="4024306"/>
            <a:ext cx="4042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EGFR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346746" y="4789025"/>
            <a:ext cx="4042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EGFR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104704" y="4024306"/>
            <a:ext cx="3914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LC3B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108746" y="4789025"/>
            <a:ext cx="3914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LC3B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806602" y="4024306"/>
            <a:ext cx="4619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Merge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810644" y="4789025"/>
            <a:ext cx="4619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Merge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28604" y="380999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B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84065" y="4282806"/>
            <a:ext cx="4587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 err="1" smtClean="0">
                <a:latin typeface="+mj-lt"/>
                <a:cs typeface="Arial" pitchFamily="34" charset="0"/>
              </a:rPr>
              <a:t>si</a:t>
            </a:r>
            <a:r>
              <a:rPr lang="en-US" altLang="zh-CN" sz="1000" b="1" dirty="0" smtClean="0">
                <a:latin typeface="+mj-lt"/>
                <a:cs typeface="Arial" pitchFamily="34" charset="0"/>
              </a:rPr>
              <a:t>-NC</a:t>
            </a:r>
            <a:endParaRPr lang="zh-CN" altLang="en-US" sz="1000" b="1" dirty="0">
              <a:latin typeface="+mj-lt"/>
              <a:cs typeface="Arial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31941" y="5048580"/>
            <a:ext cx="7072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+mj-lt"/>
                <a:cs typeface="Arial" pitchFamily="34" charset="0"/>
              </a:rPr>
              <a:t>si-SIRT5-2</a:t>
            </a:r>
            <a:endParaRPr lang="zh-CN" altLang="en-US" sz="1000" b="1" dirty="0">
              <a:latin typeface="+mj-lt"/>
              <a:cs typeface="Arial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205379" y="3834134"/>
            <a:ext cx="10807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HCC827/</a:t>
            </a:r>
            <a:r>
              <a:rPr lang="en-US" altLang="zh-CN" sz="1000" b="1" dirty="0" err="1" smtClean="0">
                <a:latin typeface="Arial" pitchFamily="34" charset="0"/>
                <a:cs typeface="Arial" pitchFamily="34" charset="0"/>
              </a:rPr>
              <a:t>IcoRH</a:t>
            </a:r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28604" y="96429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A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42918" y="6063817"/>
            <a:ext cx="55721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Figure S8. EGFR </a:t>
            </a:r>
            <a:r>
              <a:rPr lang="en-US" sz="1000" b="1" dirty="0" err="1" smtClean="0">
                <a:latin typeface="Times New Roman" pitchFamily="18" charset="0"/>
                <a:cs typeface="Times New Roman" pitchFamily="18" charset="0"/>
              </a:rPr>
              <a:t>colocalized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 with the </a:t>
            </a:r>
            <a:r>
              <a:rPr lang="en-US" sz="1000" b="1" dirty="0" err="1" smtClean="0">
                <a:latin typeface="Times New Roman" pitchFamily="18" charset="0"/>
                <a:cs typeface="Times New Roman" pitchFamily="18" charset="0"/>
              </a:rPr>
              <a:t>autophagic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 vesicle marker LC3B during SIRT5 knockdown. (A)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level of PARP in SIRT5 KD-PC9/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and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cells with the treatment of CQ (50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μM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or 3-MA (10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was determined by western blot.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(B)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SIRT5 KD-HCC827/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IcoRH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cells and negative control cells expressing EGFR or LC3B were observed by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Immunofluorescence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(scale bar, 50μm) and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colocalization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was analyzed by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confocal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microscopy. The mean ± SD of triplicate experiments were plotted, 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0.05, **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0.01, ***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0.001.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1441" y="106677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A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3" descr="C:\Users\wujiejie2006\Desktop\实验结果2019\WUJIE-Western blot\原始图\20190904\20190904\2019-09-04  827+10A2-SIRT5-1.bmp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 l="6738" t="30459" r="18794" b="45259"/>
          <a:stretch>
            <a:fillRect/>
          </a:stretch>
        </p:blipFill>
        <p:spPr bwMode="auto">
          <a:xfrm>
            <a:off x="3812273" y="1428725"/>
            <a:ext cx="720000" cy="1931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" name="Picture 4" descr="C:\Users\wujiejie2006\Desktop\实验结果2019\WUJIE-Western blot\原始图\20190904\20190904\2019-09-04  827+5 A2-SIRT5-1.bmp"/>
          <p:cNvPicPr>
            <a:picLocks noChangeAspect="1" noChangeArrowheads="1"/>
          </p:cNvPicPr>
          <p:nvPr/>
        </p:nvPicPr>
        <p:blipFill>
          <a:blip r:embed="rId3">
            <a:lum bright="10000" contrast="30000"/>
          </a:blip>
          <a:srcRect l="3133" t="40566" r="43233" b="37736"/>
          <a:stretch>
            <a:fillRect/>
          </a:stretch>
        </p:blipFill>
        <p:spPr bwMode="auto">
          <a:xfrm>
            <a:off x="3050314" y="1428725"/>
            <a:ext cx="720000" cy="1905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9" name="Picture 7" descr="C:\Users\wujiejie2006\Desktop\实验结果2019\WUJIE-Western blot\原始图\20190904\20190904\2019-09-04  827+10A2-SIRT5-GAPDH.bmp"/>
          <p:cNvPicPr>
            <a:picLocks noChangeAspect="1" noChangeArrowheads="1"/>
          </p:cNvPicPr>
          <p:nvPr/>
        </p:nvPicPr>
        <p:blipFill>
          <a:blip r:embed="rId4">
            <a:lum bright="10000" contrast="30000"/>
          </a:blip>
          <a:srcRect l="2564" t="1351" r="22385" b="50000"/>
          <a:stretch>
            <a:fillRect/>
          </a:stretch>
        </p:blipFill>
        <p:spPr bwMode="auto">
          <a:xfrm>
            <a:off x="3812273" y="1661787"/>
            <a:ext cx="720000" cy="19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" name="Picture 5" descr="C:\Users\wujiejie2006\Desktop\实验结果2019\WUJIE-Western blot\原始图\20190904\20190904\2019-09-04  827+5 A2-SIRT5-GAPDH-1.bmp"/>
          <p:cNvPicPr>
            <a:picLocks noChangeAspect="1" noChangeArrowheads="1"/>
          </p:cNvPicPr>
          <p:nvPr/>
        </p:nvPicPr>
        <p:blipFill>
          <a:blip r:embed="rId5">
            <a:lum bright="10000" contrast="30000"/>
          </a:blip>
          <a:srcRect l="5102" t="37634" r="4286" b="20968"/>
          <a:stretch>
            <a:fillRect/>
          </a:stretch>
        </p:blipFill>
        <p:spPr bwMode="auto">
          <a:xfrm>
            <a:off x="3050314" y="1661787"/>
            <a:ext cx="720000" cy="1905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242731" y="268818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C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5" descr="C:\Users\wujiejie2006\Desktop\实验结果2019\WUJIE-Western blot\原始图\2019-06-20\2019-06-20\2019-06-20 827+5 OE-GAPDH.bmp"/>
          <p:cNvPicPr>
            <a:picLocks noChangeAspect="1" noChangeArrowheads="1"/>
          </p:cNvPicPr>
          <p:nvPr/>
        </p:nvPicPr>
        <p:blipFill>
          <a:blip r:embed="rId6">
            <a:lum bright="-20000"/>
          </a:blip>
          <a:srcRect t="14741" r="9161" b="26822"/>
          <a:stretch>
            <a:fillRect/>
          </a:stretch>
        </p:blipFill>
        <p:spPr bwMode="auto">
          <a:xfrm>
            <a:off x="3045978" y="3563578"/>
            <a:ext cx="720000" cy="1652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4" name="Picture 7" descr="C:\Users\wujiejie2006\Desktop\实验结果2019\WUJIE-Western blot\原始图\2019-06-20\2019-06-20\2019-06-20 827+5 OE-SIRT5-2-2.bmp"/>
          <p:cNvPicPr>
            <a:picLocks noChangeAspect="1" noChangeArrowheads="1"/>
          </p:cNvPicPr>
          <p:nvPr/>
        </p:nvPicPr>
        <p:blipFill>
          <a:blip r:embed="rId7"/>
          <a:srcRect t="22334" b="22106"/>
          <a:stretch>
            <a:fillRect/>
          </a:stretch>
        </p:blipFill>
        <p:spPr bwMode="auto">
          <a:xfrm>
            <a:off x="3045978" y="3363858"/>
            <a:ext cx="720000" cy="1601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5" name="Picture 2" descr="C:\Users\wujiejie2006\Desktop\实验结果2019\WUJIE-Western blot\原始图\2019-06-20\2019-06-20\2019-06-20 827+10 OE-SIRT5-1.bmp"/>
          <p:cNvPicPr>
            <a:picLocks noChangeAspect="1" noChangeArrowheads="1"/>
          </p:cNvPicPr>
          <p:nvPr/>
        </p:nvPicPr>
        <p:blipFill>
          <a:blip r:embed="rId8"/>
          <a:srcRect t="18527" b="23966"/>
          <a:stretch>
            <a:fillRect/>
          </a:stretch>
        </p:blipFill>
        <p:spPr bwMode="auto">
          <a:xfrm>
            <a:off x="3809543" y="3363858"/>
            <a:ext cx="720000" cy="162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6" name="Picture 3" descr="C:\Users\wujiejie2006\Desktop\实验结果2019\WUJIE-Western blot\原始图\2019-06-26\2019-06-26\2019-6-26 GAPDH-827+10.bmp"/>
          <p:cNvPicPr>
            <a:picLocks noChangeAspect="1" noChangeArrowheads="1"/>
          </p:cNvPicPr>
          <p:nvPr/>
        </p:nvPicPr>
        <p:blipFill>
          <a:blip r:embed="rId9">
            <a:lum bright="-20000"/>
          </a:blip>
          <a:srcRect l="2607" t="31442" r="11971" b="33492"/>
          <a:stretch>
            <a:fillRect/>
          </a:stretch>
        </p:blipFill>
        <p:spPr bwMode="auto">
          <a:xfrm>
            <a:off x="3809543" y="3563578"/>
            <a:ext cx="720000" cy="16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2557456" y="3403856"/>
            <a:ext cx="635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900" b="1" dirty="0" smtClean="0"/>
          </a:p>
          <a:p>
            <a:r>
              <a:rPr lang="en-US" altLang="zh-CN" sz="900" b="1" dirty="0" smtClean="0"/>
              <a:t> GAPDH</a:t>
            </a:r>
            <a:endParaRPr lang="zh-CN" altLang="en-US" sz="9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661345" y="3349692"/>
            <a:ext cx="5020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SIRT5</a:t>
            </a:r>
            <a:endParaRPr lang="zh-CN" altLang="en-US" sz="9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554042" y="1533484"/>
            <a:ext cx="635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900" b="1" dirty="0" smtClean="0"/>
          </a:p>
          <a:p>
            <a:r>
              <a:rPr lang="en-US" altLang="zh-CN" sz="900" b="1" dirty="0" smtClean="0"/>
              <a:t> GAPDH</a:t>
            </a:r>
            <a:endParaRPr lang="zh-CN" altLang="en-US" sz="9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668598" y="1431552"/>
            <a:ext cx="5020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SIRT5</a:t>
            </a:r>
            <a:endParaRPr lang="zh-CN" altLang="en-US" sz="900" b="1" dirty="0"/>
          </a:p>
        </p:txBody>
      </p:sp>
      <p:sp>
        <p:nvSpPr>
          <p:cNvPr id="21" name="TextBox 20"/>
          <p:cNvSpPr txBox="1"/>
          <p:nvPr/>
        </p:nvSpPr>
        <p:spPr>
          <a:xfrm rot="18670298">
            <a:off x="2939171" y="2857407"/>
            <a:ext cx="108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pcDNA3.1 </a:t>
            </a:r>
            <a:endParaRPr lang="zh-CN" altLang="en-US" sz="900" b="1" dirty="0"/>
          </a:p>
        </p:txBody>
      </p:sp>
      <p:sp>
        <p:nvSpPr>
          <p:cNvPr id="22" name="TextBox 21"/>
          <p:cNvSpPr txBox="1"/>
          <p:nvPr/>
        </p:nvSpPr>
        <p:spPr>
          <a:xfrm rot="18670298">
            <a:off x="3213659" y="2756646"/>
            <a:ext cx="10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pcDNA3.1</a:t>
            </a:r>
          </a:p>
          <a:p>
            <a:r>
              <a:rPr lang="en-US" altLang="zh-CN" sz="900" b="1" dirty="0" smtClean="0"/>
              <a:t>APCDD1L-AS1</a:t>
            </a:r>
            <a:endParaRPr lang="zh-CN" altLang="en-US" sz="900" b="1" dirty="0"/>
          </a:p>
        </p:txBody>
      </p:sp>
      <p:sp>
        <p:nvSpPr>
          <p:cNvPr id="23" name="TextBox 22"/>
          <p:cNvSpPr txBox="1"/>
          <p:nvPr/>
        </p:nvSpPr>
        <p:spPr>
          <a:xfrm rot="18670298">
            <a:off x="3698462" y="2850440"/>
            <a:ext cx="108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pcDNA3.1 </a:t>
            </a:r>
            <a:endParaRPr lang="zh-CN" altLang="en-US" sz="900" b="1" dirty="0"/>
          </a:p>
        </p:txBody>
      </p:sp>
      <p:sp>
        <p:nvSpPr>
          <p:cNvPr id="24" name="TextBox 23"/>
          <p:cNvSpPr txBox="1"/>
          <p:nvPr/>
        </p:nvSpPr>
        <p:spPr>
          <a:xfrm rot="18670298">
            <a:off x="4014917" y="2751414"/>
            <a:ext cx="10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pcDNA3.1</a:t>
            </a:r>
          </a:p>
          <a:p>
            <a:r>
              <a:rPr lang="en-US" altLang="zh-CN" sz="900" b="1" dirty="0" smtClean="0"/>
              <a:t>APCDD1L-AS1</a:t>
            </a:r>
            <a:endParaRPr lang="zh-CN" altLang="en-US" sz="900" b="1" dirty="0"/>
          </a:p>
        </p:txBody>
      </p:sp>
      <p:sp>
        <p:nvSpPr>
          <p:cNvPr id="36" name="矩形 35"/>
          <p:cNvSpPr/>
          <p:nvPr/>
        </p:nvSpPr>
        <p:spPr>
          <a:xfrm rot="18532140">
            <a:off x="3257709" y="1188880"/>
            <a:ext cx="42351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si-A2</a:t>
            </a:r>
            <a:endParaRPr lang="zh-CN" altLang="en-US" sz="900" b="1" dirty="0"/>
          </a:p>
        </p:txBody>
      </p:sp>
      <p:sp>
        <p:nvSpPr>
          <p:cNvPr id="37" name="矩形 36"/>
          <p:cNvSpPr/>
          <p:nvPr/>
        </p:nvSpPr>
        <p:spPr>
          <a:xfrm rot="18532140">
            <a:off x="3476498" y="1191582"/>
            <a:ext cx="42351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si-A3</a:t>
            </a:r>
            <a:endParaRPr lang="zh-CN" altLang="en-US" sz="900" b="1" dirty="0"/>
          </a:p>
        </p:txBody>
      </p:sp>
      <p:sp>
        <p:nvSpPr>
          <p:cNvPr id="38" name="矩形 37"/>
          <p:cNvSpPr/>
          <p:nvPr/>
        </p:nvSpPr>
        <p:spPr>
          <a:xfrm rot="18532140">
            <a:off x="3017996" y="1224279"/>
            <a:ext cx="32092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NC</a:t>
            </a:r>
            <a:endParaRPr lang="zh-CN" altLang="en-US" sz="900" b="1" dirty="0"/>
          </a:p>
        </p:txBody>
      </p:sp>
      <p:sp>
        <p:nvSpPr>
          <p:cNvPr id="39" name="矩形 38"/>
          <p:cNvSpPr/>
          <p:nvPr/>
        </p:nvSpPr>
        <p:spPr>
          <a:xfrm rot="18532140">
            <a:off x="3950333" y="1189058"/>
            <a:ext cx="42351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si-A2</a:t>
            </a:r>
            <a:endParaRPr lang="zh-CN" altLang="en-US" sz="900" b="1" dirty="0"/>
          </a:p>
        </p:txBody>
      </p:sp>
      <p:sp>
        <p:nvSpPr>
          <p:cNvPr id="40" name="矩形 39"/>
          <p:cNvSpPr/>
          <p:nvPr/>
        </p:nvSpPr>
        <p:spPr>
          <a:xfrm rot="18532140">
            <a:off x="4196418" y="1184936"/>
            <a:ext cx="42351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si-A3</a:t>
            </a:r>
            <a:endParaRPr lang="zh-CN" altLang="en-US" sz="900" b="1" dirty="0"/>
          </a:p>
        </p:txBody>
      </p:sp>
      <p:sp>
        <p:nvSpPr>
          <p:cNvPr id="41" name="矩形 40"/>
          <p:cNvSpPr/>
          <p:nvPr/>
        </p:nvSpPr>
        <p:spPr>
          <a:xfrm rot="18532140">
            <a:off x="3772036" y="1224457"/>
            <a:ext cx="32092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NC</a:t>
            </a:r>
            <a:endParaRPr lang="zh-CN" altLang="en-US" sz="9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3763077" y="1859752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HCC827/</a:t>
            </a:r>
            <a:r>
              <a:rPr lang="en-US" altLang="zh-CN" sz="900" b="1" dirty="0" err="1" smtClean="0"/>
              <a:t>IcoRH</a:t>
            </a:r>
            <a:endParaRPr lang="zh-CN" altLang="en-US" sz="900" b="1" dirty="0"/>
          </a:p>
        </p:txBody>
      </p:sp>
      <p:cxnSp>
        <p:nvCxnSpPr>
          <p:cNvPr id="43" name="直接连接符 42"/>
          <p:cNvCxnSpPr/>
          <p:nvPr/>
        </p:nvCxnSpPr>
        <p:spPr>
          <a:xfrm>
            <a:off x="3905953" y="1891136"/>
            <a:ext cx="500066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059753" y="1864648"/>
            <a:ext cx="85632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HCC827/</a:t>
            </a:r>
            <a:r>
              <a:rPr lang="en-US" altLang="zh-CN" sz="900" b="1" dirty="0" err="1" smtClean="0"/>
              <a:t>IcoRL</a:t>
            </a:r>
            <a:endParaRPr lang="zh-CN" altLang="en-US" sz="900" b="1" dirty="0"/>
          </a:p>
        </p:txBody>
      </p:sp>
      <p:cxnSp>
        <p:nvCxnSpPr>
          <p:cNvPr id="45" name="直接连接符 44"/>
          <p:cNvCxnSpPr/>
          <p:nvPr/>
        </p:nvCxnSpPr>
        <p:spPr>
          <a:xfrm>
            <a:off x="3182947" y="1891136"/>
            <a:ext cx="500066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736915" y="3738174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HCC827/</a:t>
            </a:r>
            <a:r>
              <a:rPr lang="en-US" altLang="zh-CN" sz="900" b="1" dirty="0" err="1" smtClean="0"/>
              <a:t>IcoRH</a:t>
            </a:r>
            <a:endParaRPr lang="zh-CN" altLang="en-US" sz="900" b="1" dirty="0"/>
          </a:p>
        </p:txBody>
      </p:sp>
      <p:cxnSp>
        <p:nvCxnSpPr>
          <p:cNvPr id="47" name="直接连接符 46"/>
          <p:cNvCxnSpPr/>
          <p:nvPr/>
        </p:nvCxnSpPr>
        <p:spPr>
          <a:xfrm>
            <a:off x="3879791" y="3769790"/>
            <a:ext cx="500066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033591" y="3743070"/>
            <a:ext cx="85632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HCC827/</a:t>
            </a:r>
            <a:r>
              <a:rPr lang="en-US" altLang="zh-CN" sz="900" b="1" dirty="0" err="1" smtClean="0"/>
              <a:t>IcoRL</a:t>
            </a:r>
            <a:endParaRPr lang="zh-CN" altLang="en-US" sz="900" b="1" dirty="0"/>
          </a:p>
        </p:txBody>
      </p:sp>
      <p:cxnSp>
        <p:nvCxnSpPr>
          <p:cNvPr id="49" name="直接连接符 48"/>
          <p:cNvCxnSpPr/>
          <p:nvPr/>
        </p:nvCxnSpPr>
        <p:spPr>
          <a:xfrm>
            <a:off x="3156785" y="3769558"/>
            <a:ext cx="500066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28621" y="2809860"/>
            <a:ext cx="1764000" cy="1167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6246" y="1023910"/>
            <a:ext cx="1764000" cy="111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TextBox 49"/>
          <p:cNvSpPr txBox="1"/>
          <p:nvPr/>
        </p:nvSpPr>
        <p:spPr>
          <a:xfrm>
            <a:off x="71414" y="309530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Arial" pitchFamily="34" charset="0"/>
                <a:cs typeface="Arial" pitchFamily="34" charset="0"/>
              </a:rPr>
              <a:t>Figure S9</a:t>
            </a:r>
            <a:endParaRPr lang="zh-CN" altLang="en-US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431379" y="106417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B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786322" y="961997"/>
            <a:ext cx="1656000" cy="117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" name="TextBox 51"/>
          <p:cNvSpPr txBox="1"/>
          <p:nvPr/>
        </p:nvSpPr>
        <p:spPr>
          <a:xfrm>
            <a:off x="2474754" y="267650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D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787684" y="2895290"/>
            <a:ext cx="1656000" cy="1081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" name="TextBox 53"/>
          <p:cNvSpPr txBox="1"/>
          <p:nvPr/>
        </p:nvSpPr>
        <p:spPr>
          <a:xfrm>
            <a:off x="642918" y="4310058"/>
            <a:ext cx="5572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Figure S9.  Negative regulation of SIRT5 by APCDD1L-AS1.</a:t>
            </a: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(A-D)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The RNA and protein expression of SIRT5 in APCDD1L-AS1 KD-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(A and B)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or OE-HCC827/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and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IcoRH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cells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(C and D)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was detected by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qRT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-PCR and western blot. The mean ± SD of triplicate experiments were plotted, **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0.01, ***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0.001.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37100\Desktop\Supplemental Table2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66" y="271479"/>
            <a:ext cx="6267450" cy="7110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2918" y="452406"/>
            <a:ext cx="5572164" cy="270843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Figure S1. EGFR up-regulation and apoptosis inhibition by APCDD1L-AS1 in </a:t>
            </a:r>
            <a:r>
              <a:rPr lang="en-US" sz="1000" b="1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-resistant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LUAD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cells.</a:t>
            </a:r>
          </a:p>
          <a:p>
            <a:pPr algn="just"/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(A)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relative expression of APCDD1L-AS1 in cytoplasm or nucleus of the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-resistant cells (PC9/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,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was determined by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qRT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-PCR.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(B)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The localization of APCDD1-AS1 in the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IcoRH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cells was detected by RNA-FISH. Blue, DAPI-stained nuclei; Red, Cy3-labeled positive hybridization signals (scale bar, 100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μm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). U6 and 18S were used as positive controls.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(C and D)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efficiency of APCDD1L-AS1 KD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(C)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and OE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(D)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in the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-resistant cells were confirmed by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qRT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-PCR.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(E)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effect of APCDD1L-AS1 KD on the IC50 value of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was evaluated in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-resistant cells (PC9/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,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by MTT assay.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 (F)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level of EGFR and p-EGFR in APCDD1L-AS1 KD- or OE-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-resistant cells (PC9/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,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was determined by western blot.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 (G)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gefitinib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sensitivity in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IcoRH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and HCC827 cells treated with different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concertrations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gefitinb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for 96h was determined by MTT; The effect of APCDD1L-AS1 KD on the IC50 value of 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gefitinib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was evaluated in 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IcoRH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cells by MTT assay.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(H and I)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apoptosis of APCDD1L-AS1-KD-icotinib-resistant cells with the treatment of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(5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μM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was analyzed by flow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cytometry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(H)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and apoptosis-related protein PARP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(I)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in the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and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IcoRH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was assessed by western blot. GAPDH was served as the internal control. The mean ± SD of triplicate experiments were plotted, 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0.05, **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0.01, ***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0.001.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501556" y="214269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B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4236" y="366711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C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414" y="225950"/>
            <a:ext cx="10005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>
                <a:latin typeface="Arial" pitchFamily="34" charset="0"/>
                <a:cs typeface="Arial" pitchFamily="34" charset="0"/>
              </a:rPr>
              <a:t>Figure S2</a:t>
            </a:r>
            <a:endParaRPr lang="zh-CN" altLang="en-US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56" y="3738554"/>
            <a:ext cx="2052000" cy="144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0" y="3704865"/>
            <a:ext cx="2052000" cy="1450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5278" y="2204658"/>
            <a:ext cx="1800000" cy="137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20" y="2232810"/>
            <a:ext cx="1800000" cy="1362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56" y="789251"/>
            <a:ext cx="2052000" cy="130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500042" y="68535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A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2918" y="5420875"/>
            <a:ext cx="557216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Figure S2. Efficiency of miR-1322/miR-1972/miR-324-3p knockdown and </a:t>
            </a:r>
            <a:r>
              <a:rPr lang="en-US" sz="1000" b="1" dirty="0" err="1" smtClean="0">
                <a:latin typeface="Times New Roman" pitchFamily="18" charset="0"/>
                <a:cs typeface="Times New Roman" pitchFamily="18" charset="0"/>
              </a:rPr>
              <a:t>overexpression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(A)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The expression level of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miRNAs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in the parental cells and their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-resistant cells (HCC827,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and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IcoRH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was determined by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qRT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-PCR.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 (B and C)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efficiency of mimics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(B)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and inhibitor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(C)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of miR-1322, miR-1972 or miR-324-3p in the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-resistant cells was confirmed by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qRT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-PCR. The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mean±SD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of triplicate experiments were plotted, **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0.01, ***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0.001.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14" y="309530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Arial" pitchFamily="34" charset="0"/>
                <a:cs typeface="Arial" pitchFamily="34" charset="0"/>
              </a:rPr>
              <a:t>Figure S3</a:t>
            </a:r>
            <a:endParaRPr lang="zh-CN" altLang="en-US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8" y="73815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A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5728" y="365497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B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9030" y="631032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C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8380" y="3751704"/>
            <a:ext cx="1800000" cy="1088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78084" y="3756455"/>
            <a:ext cx="1800000" cy="1067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15056" y="3759098"/>
            <a:ext cx="1800000" cy="1067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2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57668" y="6409537"/>
            <a:ext cx="1764000" cy="126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2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0449" y="6418603"/>
            <a:ext cx="1800000" cy="125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4380" y="849682"/>
            <a:ext cx="1764000" cy="121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459362" y="832838"/>
            <a:ext cx="1728000" cy="1230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338488" y="785070"/>
            <a:ext cx="1728000" cy="124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393132" y="2289208"/>
            <a:ext cx="1728000" cy="1141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454898" y="2306599"/>
            <a:ext cx="1728000" cy="113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04030" y="1974204"/>
            <a:ext cx="1728000" cy="1461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25680" y="5084622"/>
            <a:ext cx="1800000" cy="10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393430" y="5091822"/>
            <a:ext cx="1800000" cy="10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320942" y="5096334"/>
            <a:ext cx="1800000" cy="10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386494" y="6361612"/>
            <a:ext cx="1764000" cy="1313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412286" y="7866616"/>
            <a:ext cx="1764000" cy="1353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450468" y="7902430"/>
            <a:ext cx="1764000" cy="1310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85880" y="7871508"/>
            <a:ext cx="1764000" cy="1357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2918" y="452406"/>
            <a:ext cx="55721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Figure S3. Reciprocal suppression by APCDD1L-AS1 sponging with miR-1322, miR-1972 and miR-324-3p.</a:t>
            </a: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(A and B)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expression of miR-1322, miR-1972 or miR-324-3p in APCDD1-AS1 KD-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(A)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or OE-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-resistant cells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(B)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was analyzed by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qRT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-PCR.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(C)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effect of miR-1322, miR-1972 or miR-324-3p mimics or inhibitors on APCDD1L-AS1 expression in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-resistant cells was detected by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qRT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-PCR. The mean ± SD of  triplicate experiments were plotted, 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0.05, **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0.01, ***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0.001.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7182" y="835610"/>
            <a:ext cx="2052000" cy="144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68192" y="66672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A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6770" y="832368"/>
            <a:ext cx="2088000" cy="140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68192" y="245267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B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80" y="2524108"/>
            <a:ext cx="1800000" cy="1643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46" y="2524108"/>
            <a:ext cx="1800000" cy="1681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71414" y="238092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Arial" pitchFamily="34" charset="0"/>
                <a:cs typeface="Arial" pitchFamily="34" charset="0"/>
              </a:rPr>
              <a:t>Figure S4</a:t>
            </a:r>
            <a:endParaRPr lang="zh-CN" altLang="en-US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86019" y="828647"/>
            <a:ext cx="2088000" cy="1430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71744" y="2452670"/>
            <a:ext cx="1800000" cy="1741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642918" y="4310058"/>
            <a:ext cx="557216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Figure S4. Reversal of </a:t>
            </a:r>
            <a:r>
              <a:rPr lang="en-US" sz="1000" b="1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 resistance by miR1322/miR1972/miR324-3p in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LUAD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cells</a:t>
            </a: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(A)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effect of miR-1322, miR-1972 or miR-324-3p mimics on the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sensitivity of the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-resistant cells (PC9/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IcoRH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,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and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IcoRH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was determined by MTT assay.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(B)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After co-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transfection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with miR-1322, miR-1972 or miR-324-3p inhibitor and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-RNA APCDD1L-AS1, the viability of the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-resistant cells (PC9/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IcoRH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,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and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IcoRH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with the treatment of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for 72h was determined by MTT assay. The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mean±SD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of triplicate experiments were plotted, 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0.05, **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0.01, ***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0.001.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411068" y="88103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A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3052" y="394350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D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8670298">
            <a:off x="1337426" y="3784895"/>
            <a:ext cx="11263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 smtClean="0"/>
              <a:t>miR-1322 mimics</a:t>
            </a:r>
            <a:endParaRPr lang="zh-CN" altLang="en-US" sz="800" b="1" dirty="0"/>
          </a:p>
        </p:txBody>
      </p:sp>
      <p:sp>
        <p:nvSpPr>
          <p:cNvPr id="20" name="TextBox 19"/>
          <p:cNvSpPr txBox="1"/>
          <p:nvPr/>
        </p:nvSpPr>
        <p:spPr>
          <a:xfrm rot="18670298">
            <a:off x="941940" y="5623508"/>
            <a:ext cx="9241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NC  inhibitor</a:t>
            </a:r>
            <a:endParaRPr lang="zh-CN" altLang="en-US" sz="900" b="1" dirty="0"/>
          </a:p>
        </p:txBody>
      </p:sp>
      <p:sp>
        <p:nvSpPr>
          <p:cNvPr id="21" name="TextBox 20"/>
          <p:cNvSpPr txBox="1"/>
          <p:nvPr/>
        </p:nvSpPr>
        <p:spPr>
          <a:xfrm rot="18670298">
            <a:off x="1062064" y="3869725"/>
            <a:ext cx="924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 smtClean="0"/>
              <a:t>NC mimic</a:t>
            </a:r>
            <a:endParaRPr lang="zh-CN" altLang="en-US" sz="800" b="1" dirty="0"/>
          </a:p>
        </p:txBody>
      </p:sp>
      <p:sp>
        <p:nvSpPr>
          <p:cNvPr id="30" name="TextBox 29"/>
          <p:cNvSpPr txBox="1"/>
          <p:nvPr/>
        </p:nvSpPr>
        <p:spPr>
          <a:xfrm rot="18670298">
            <a:off x="1585924" y="3694861"/>
            <a:ext cx="13356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 smtClean="0"/>
              <a:t>miR-1972 mimics</a:t>
            </a:r>
            <a:endParaRPr lang="zh-CN" altLang="en-US" sz="800" b="1" dirty="0"/>
          </a:p>
        </p:txBody>
      </p:sp>
      <p:sp>
        <p:nvSpPr>
          <p:cNvPr id="32" name="TextBox 31"/>
          <p:cNvSpPr txBox="1"/>
          <p:nvPr/>
        </p:nvSpPr>
        <p:spPr>
          <a:xfrm rot="18670298">
            <a:off x="1877816" y="3737768"/>
            <a:ext cx="12191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 smtClean="0"/>
              <a:t>miR-324-3p mimics</a:t>
            </a:r>
            <a:endParaRPr lang="zh-CN" altLang="en-US" sz="800" b="1" dirty="0"/>
          </a:p>
        </p:txBody>
      </p:sp>
      <p:sp>
        <p:nvSpPr>
          <p:cNvPr id="38" name="TextBox 37"/>
          <p:cNvSpPr txBox="1"/>
          <p:nvPr/>
        </p:nvSpPr>
        <p:spPr>
          <a:xfrm rot="18670298">
            <a:off x="1240457" y="5538357"/>
            <a:ext cx="897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miR-1322  inhibitor</a:t>
            </a:r>
            <a:endParaRPr lang="zh-CN" altLang="en-US" sz="900" b="1" dirty="0"/>
          </a:p>
        </p:txBody>
      </p:sp>
      <p:sp>
        <p:nvSpPr>
          <p:cNvPr id="39" name="TextBox 38"/>
          <p:cNvSpPr txBox="1"/>
          <p:nvPr/>
        </p:nvSpPr>
        <p:spPr>
          <a:xfrm rot="18670298">
            <a:off x="1575226" y="5529818"/>
            <a:ext cx="940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miR-1972  inhibitor</a:t>
            </a:r>
            <a:endParaRPr lang="zh-CN" altLang="en-US" sz="900" b="1" dirty="0"/>
          </a:p>
        </p:txBody>
      </p:sp>
      <p:sp>
        <p:nvSpPr>
          <p:cNvPr id="40" name="TextBox 39"/>
          <p:cNvSpPr txBox="1"/>
          <p:nvPr/>
        </p:nvSpPr>
        <p:spPr>
          <a:xfrm rot="18670298">
            <a:off x="1905974" y="5534085"/>
            <a:ext cx="940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miR-324-3p  inhibitor</a:t>
            </a:r>
            <a:endParaRPr lang="zh-CN" altLang="en-US" sz="900" b="1" dirty="0"/>
          </a:p>
        </p:txBody>
      </p:sp>
      <p:sp>
        <p:nvSpPr>
          <p:cNvPr id="43" name="矩形 42"/>
          <p:cNvSpPr/>
          <p:nvPr/>
        </p:nvSpPr>
        <p:spPr>
          <a:xfrm>
            <a:off x="725186" y="6090067"/>
            <a:ext cx="58540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900" b="1" dirty="0" smtClean="0">
                <a:solidFill>
                  <a:prstClr val="black"/>
                </a:solidFill>
              </a:rPr>
              <a:t>SIRT5</a:t>
            </a:r>
            <a:endParaRPr lang="zh-CN" altLang="en-US" sz="900" b="1" dirty="0">
              <a:solidFill>
                <a:prstClr val="black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43056" y="6310777"/>
            <a:ext cx="9989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GAPDH</a:t>
            </a:r>
            <a:endParaRPr lang="zh-CN" altLang="en-US" sz="900" b="1" dirty="0"/>
          </a:p>
        </p:txBody>
      </p:sp>
      <p:sp>
        <p:nvSpPr>
          <p:cNvPr id="61" name="矩形 60"/>
          <p:cNvSpPr/>
          <p:nvPr/>
        </p:nvSpPr>
        <p:spPr>
          <a:xfrm>
            <a:off x="755300" y="4283256"/>
            <a:ext cx="58540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900" b="1" dirty="0" smtClean="0">
                <a:solidFill>
                  <a:prstClr val="black"/>
                </a:solidFill>
              </a:rPr>
              <a:t>SIRT5</a:t>
            </a:r>
            <a:endParaRPr lang="zh-CN" altLang="en-US" sz="900" b="1" dirty="0">
              <a:solidFill>
                <a:prstClr val="black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70214" y="4507120"/>
            <a:ext cx="9989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GAPDH</a:t>
            </a:r>
            <a:endParaRPr lang="zh-CN" altLang="en-US" sz="9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2295609" y="4409670"/>
            <a:ext cx="85632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HCC827/</a:t>
            </a:r>
            <a:r>
              <a:rPr lang="en-US" altLang="zh-CN" sz="900" b="1" dirty="0" err="1" smtClean="0"/>
              <a:t>IcoRL</a:t>
            </a:r>
            <a:endParaRPr lang="zh-CN" altLang="en-US" sz="900" b="1" dirty="0"/>
          </a:p>
        </p:txBody>
      </p:sp>
      <p:cxnSp>
        <p:nvCxnSpPr>
          <p:cNvPr id="69" name="直接连接符 68"/>
          <p:cNvCxnSpPr/>
          <p:nvPr/>
        </p:nvCxnSpPr>
        <p:spPr>
          <a:xfrm rot="5400000">
            <a:off x="2174068" y="4523673"/>
            <a:ext cx="356396" cy="79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263735" y="6201882"/>
            <a:ext cx="85632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HCC827/</a:t>
            </a:r>
            <a:r>
              <a:rPr lang="en-US" altLang="zh-CN" sz="900" b="1" dirty="0" err="1" smtClean="0"/>
              <a:t>IcoRL</a:t>
            </a:r>
            <a:endParaRPr lang="zh-CN" altLang="en-US" sz="900" b="1" dirty="0"/>
          </a:p>
        </p:txBody>
      </p:sp>
      <p:cxnSp>
        <p:nvCxnSpPr>
          <p:cNvPr id="76" name="直接连接符 75"/>
          <p:cNvCxnSpPr/>
          <p:nvPr/>
        </p:nvCxnSpPr>
        <p:spPr>
          <a:xfrm rot="5400000">
            <a:off x="2142286" y="6315885"/>
            <a:ext cx="356396" cy="79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矩形 84"/>
          <p:cNvSpPr/>
          <p:nvPr/>
        </p:nvSpPr>
        <p:spPr>
          <a:xfrm>
            <a:off x="717277" y="6605049"/>
            <a:ext cx="45076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900" b="1" dirty="0" smtClean="0">
                <a:solidFill>
                  <a:prstClr val="black"/>
                </a:solidFill>
              </a:rPr>
              <a:t>SIRT5</a:t>
            </a:r>
            <a:endParaRPr lang="zh-CN" altLang="en-US" sz="900" b="1" dirty="0">
              <a:solidFill>
                <a:prstClr val="black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46313" y="6805732"/>
            <a:ext cx="5341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GAPDH</a:t>
            </a:r>
            <a:endParaRPr lang="zh-CN" altLang="en-US" sz="900" b="1" dirty="0"/>
          </a:p>
        </p:txBody>
      </p:sp>
      <p:sp>
        <p:nvSpPr>
          <p:cNvPr id="91" name="TextBox 90"/>
          <p:cNvSpPr txBox="1"/>
          <p:nvPr/>
        </p:nvSpPr>
        <p:spPr>
          <a:xfrm>
            <a:off x="2271105" y="6654456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HCC827/</a:t>
            </a:r>
            <a:r>
              <a:rPr lang="en-US" altLang="zh-CN" sz="900" b="1" dirty="0" err="1" smtClean="0"/>
              <a:t>IcoRH</a:t>
            </a:r>
            <a:endParaRPr lang="zh-CN" altLang="en-US" sz="900" b="1" dirty="0"/>
          </a:p>
        </p:txBody>
      </p:sp>
      <p:cxnSp>
        <p:nvCxnSpPr>
          <p:cNvPr id="92" name="直接连接符 91"/>
          <p:cNvCxnSpPr/>
          <p:nvPr/>
        </p:nvCxnSpPr>
        <p:spPr>
          <a:xfrm rot="5400000">
            <a:off x="2142832" y="6768459"/>
            <a:ext cx="356396" cy="79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" name="矩形 98"/>
          <p:cNvSpPr/>
          <p:nvPr/>
        </p:nvSpPr>
        <p:spPr>
          <a:xfrm>
            <a:off x="762124" y="4816097"/>
            <a:ext cx="58540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900" b="1" dirty="0" smtClean="0">
                <a:solidFill>
                  <a:prstClr val="black"/>
                </a:solidFill>
              </a:rPr>
              <a:t>SIRT5</a:t>
            </a:r>
            <a:endParaRPr lang="zh-CN" altLang="en-US" sz="900" b="1" dirty="0">
              <a:solidFill>
                <a:prstClr val="black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80236" y="5015509"/>
            <a:ext cx="9989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GAPDH</a:t>
            </a:r>
            <a:endParaRPr lang="zh-CN" altLang="en-US" sz="900" b="1" dirty="0"/>
          </a:p>
        </p:txBody>
      </p:sp>
      <p:sp>
        <p:nvSpPr>
          <p:cNvPr id="101" name="TextBox 100"/>
          <p:cNvSpPr txBox="1"/>
          <p:nvPr/>
        </p:nvSpPr>
        <p:spPr>
          <a:xfrm>
            <a:off x="2295517" y="4864889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HCC827/</a:t>
            </a:r>
            <a:r>
              <a:rPr lang="en-US" altLang="zh-CN" sz="900" b="1" dirty="0" err="1" smtClean="0"/>
              <a:t>IcoRH</a:t>
            </a:r>
            <a:endParaRPr lang="zh-CN" altLang="en-US" sz="900" b="1" dirty="0"/>
          </a:p>
        </p:txBody>
      </p:sp>
      <p:cxnSp>
        <p:nvCxnSpPr>
          <p:cNvPr id="102" name="直接连接符 101"/>
          <p:cNvCxnSpPr/>
          <p:nvPr/>
        </p:nvCxnSpPr>
        <p:spPr>
          <a:xfrm rot="5400000">
            <a:off x="2174068" y="4978892"/>
            <a:ext cx="356396" cy="79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8" y="2211985"/>
            <a:ext cx="1764000" cy="1363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81283" y="2207862"/>
            <a:ext cx="1764000" cy="1352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43459" y="2166918"/>
            <a:ext cx="1764000" cy="1366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0" name="TextBox 69"/>
          <p:cNvSpPr txBox="1"/>
          <p:nvPr/>
        </p:nvSpPr>
        <p:spPr>
          <a:xfrm>
            <a:off x="71414" y="309530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Arial" pitchFamily="34" charset="0"/>
                <a:cs typeface="Arial" pitchFamily="34" charset="0"/>
              </a:rPr>
              <a:t>Figure S5</a:t>
            </a:r>
            <a:endParaRPr lang="zh-CN" altLang="en-US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 descr="C:\Users\wujiejie2006\Desktop\WB\2020-06-23\2020-06-23\2020-06-23 827+5 inhibitor-SIRT5-2.bmp"/>
          <p:cNvPicPr>
            <a:picLocks noChangeAspect="1" noChangeArrowheads="1"/>
          </p:cNvPicPr>
          <p:nvPr/>
        </p:nvPicPr>
        <p:blipFill>
          <a:blip r:embed="rId6">
            <a:lum bright="38000" contrast="46000"/>
          </a:blip>
          <a:srcRect l="19231" t="8287" r="5982" b="58563"/>
          <a:stretch>
            <a:fillRect/>
          </a:stretch>
        </p:blipFill>
        <p:spPr bwMode="auto">
          <a:xfrm>
            <a:off x="1118712" y="6056613"/>
            <a:ext cx="1152000" cy="2051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7" name="Picture 2" descr="C:\Users\wujiejie2006\Desktop\WB\2020-06-26\2020-06-26\827+10 MIMIC-SIRT5-2-2-2.bmp"/>
          <p:cNvPicPr>
            <a:picLocks noChangeAspect="1" noChangeArrowheads="1"/>
          </p:cNvPicPr>
          <p:nvPr/>
        </p:nvPicPr>
        <p:blipFill>
          <a:blip r:embed="rId7"/>
          <a:srcRect l="6015" t="32086" r="33834" b="35828"/>
          <a:stretch>
            <a:fillRect/>
          </a:stretch>
        </p:blipFill>
        <p:spPr bwMode="auto">
          <a:xfrm>
            <a:off x="1153617" y="4299571"/>
            <a:ext cx="1152000" cy="1940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6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57232" y="881034"/>
            <a:ext cx="1908000" cy="1137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Picture 3" descr="C:\Users\wujiejie2006\Desktop\实验结果2019\WUJIE-Western blot\原始图\2019-06-19\2019-06-19\2019-06-19 827 827+5 827+10 GAPDH.bmp"/>
          <p:cNvPicPr>
            <a:picLocks noChangeAspect="1" noChangeArrowheads="1"/>
          </p:cNvPicPr>
          <p:nvPr/>
        </p:nvPicPr>
        <p:blipFill>
          <a:blip r:embed="rId9">
            <a:lum/>
          </a:blip>
          <a:srcRect l="5782" t="27578" r="6740" b="22595"/>
          <a:stretch>
            <a:fillRect/>
          </a:stretch>
        </p:blipFill>
        <p:spPr bwMode="auto">
          <a:xfrm>
            <a:off x="3609973" y="1674303"/>
            <a:ext cx="720000" cy="2528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4" name="Picture 5" descr="C:\Users\wujiejie2006\Desktop\实验结果2019\WUJIE-Western blot\原始图\2019-06-26\2019-06-26\2019-06-26 827 827+5 827+10.bmp"/>
          <p:cNvPicPr>
            <a:picLocks noChangeAspect="1" noChangeArrowheads="1"/>
          </p:cNvPicPr>
          <p:nvPr/>
        </p:nvPicPr>
        <p:blipFill>
          <a:blip r:embed="rId10">
            <a:lum/>
          </a:blip>
          <a:srcRect l="3602" t="36574" b="36112"/>
          <a:stretch>
            <a:fillRect/>
          </a:stretch>
        </p:blipFill>
        <p:spPr bwMode="auto">
          <a:xfrm>
            <a:off x="3609973" y="1416017"/>
            <a:ext cx="720000" cy="2187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5" name="矩形 44"/>
          <p:cNvSpPr/>
          <p:nvPr/>
        </p:nvSpPr>
        <p:spPr>
          <a:xfrm rot="18347836">
            <a:off x="3542774" y="1021640"/>
            <a:ext cx="77777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b="1" dirty="0" smtClean="0"/>
              <a:t>HCC827</a:t>
            </a:r>
            <a:endParaRPr lang="zh-CN" altLang="en-US" sz="900" b="1" dirty="0"/>
          </a:p>
        </p:txBody>
      </p:sp>
      <p:sp>
        <p:nvSpPr>
          <p:cNvPr id="46" name="矩形 45"/>
          <p:cNvSpPr/>
          <p:nvPr/>
        </p:nvSpPr>
        <p:spPr>
          <a:xfrm rot="18347836">
            <a:off x="3715791" y="957289"/>
            <a:ext cx="95626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b="1" dirty="0" smtClean="0"/>
              <a:t>HCC827/</a:t>
            </a:r>
            <a:r>
              <a:rPr lang="en-US" altLang="zh-CN" sz="900" b="1" dirty="0" err="1" smtClean="0"/>
              <a:t>IcoRL</a:t>
            </a:r>
            <a:endParaRPr lang="zh-CN" altLang="en-US" sz="900" b="1" dirty="0"/>
          </a:p>
        </p:txBody>
      </p:sp>
      <p:sp>
        <p:nvSpPr>
          <p:cNvPr id="47" name="矩形 46"/>
          <p:cNvSpPr/>
          <p:nvPr/>
        </p:nvSpPr>
        <p:spPr>
          <a:xfrm rot="18347836">
            <a:off x="3938436" y="916026"/>
            <a:ext cx="103820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b="1" dirty="0" smtClean="0"/>
              <a:t>HCC827/</a:t>
            </a:r>
            <a:r>
              <a:rPr lang="en-US" altLang="zh-CN" sz="900" b="1" dirty="0" err="1" smtClean="0"/>
              <a:t>IcoRH</a:t>
            </a:r>
            <a:endParaRPr lang="zh-CN" altLang="en-US" sz="9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3039846" y="84769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B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205927" y="1419200"/>
            <a:ext cx="4507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SIRT5</a:t>
            </a:r>
            <a:endParaRPr lang="zh-CN" altLang="en-US" sz="9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3123481" y="1696264"/>
            <a:ext cx="5341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GAPDH</a:t>
            </a:r>
            <a:endParaRPr lang="zh-CN" altLang="en-US" sz="9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662497" y="957235"/>
            <a:ext cx="1836000" cy="1194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" name="TextBox 50"/>
          <p:cNvSpPr txBox="1"/>
          <p:nvPr/>
        </p:nvSpPr>
        <p:spPr>
          <a:xfrm>
            <a:off x="420686" y="204309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C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D:\武洁修稿WB\WB\2020-07-02\2020-07-02\827+10Inhibitors-SIRT5-GAPDH.bmp"/>
          <p:cNvPicPr>
            <a:picLocks noChangeAspect="1" noChangeArrowheads="1"/>
          </p:cNvPicPr>
          <p:nvPr/>
        </p:nvPicPr>
        <p:blipFill>
          <a:blip r:embed="rId12">
            <a:lum bright="-10000"/>
          </a:blip>
          <a:srcRect l="22543" t="18935" r="16763" b="41124"/>
          <a:stretch>
            <a:fillRect/>
          </a:stretch>
        </p:blipFill>
        <p:spPr bwMode="auto">
          <a:xfrm>
            <a:off x="1118712" y="6307094"/>
            <a:ext cx="1152000" cy="2078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143248" y="5667380"/>
            <a:ext cx="1692000" cy="155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" name="Picture 2" descr="C:\Users\wujiejie2006\Desktop\2020-07-11\2020-07-11\2017-07-11 827+5 3MIMICS-SIRT5-GAPDH-1.bmp"/>
          <p:cNvPicPr>
            <a:picLocks noChangeAspect="1" noChangeArrowheads="1"/>
          </p:cNvPicPr>
          <p:nvPr/>
        </p:nvPicPr>
        <p:blipFill>
          <a:blip r:embed="rId14"/>
          <a:srcRect t="18029" r="39240" b="56731"/>
          <a:stretch>
            <a:fillRect/>
          </a:stretch>
        </p:blipFill>
        <p:spPr bwMode="auto">
          <a:xfrm>
            <a:off x="1153617" y="4543407"/>
            <a:ext cx="1152000" cy="1925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161521" y="3817632"/>
            <a:ext cx="1692000" cy="167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8" name="Picture 6" descr="C:\Users\wujiejie2006\Desktop\WB\2020-06-18\2020-06-18\PC910 1972 1322 324-3PMIMIC-SIRT5-2-2.bmp"/>
          <p:cNvPicPr>
            <a:picLocks noChangeAspect="1" noChangeArrowheads="1"/>
          </p:cNvPicPr>
          <p:nvPr/>
        </p:nvPicPr>
        <p:blipFill>
          <a:blip r:embed="rId16"/>
          <a:srcRect l="14447" t="3125" r="31181" b="63422"/>
          <a:stretch>
            <a:fillRect/>
          </a:stretch>
        </p:blipFill>
        <p:spPr bwMode="auto">
          <a:xfrm>
            <a:off x="1153617" y="4770585"/>
            <a:ext cx="1152000" cy="23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9" name="Picture 2" descr="C:\Users\wujiejie2006\Desktop\WB\2020-06-22\2020-06-22\2020-06-22 827+10 MIMIC-SIRT5-GAPDH-1.bmp"/>
          <p:cNvPicPr>
            <a:picLocks noChangeAspect="1" noChangeArrowheads="1"/>
          </p:cNvPicPr>
          <p:nvPr/>
        </p:nvPicPr>
        <p:blipFill>
          <a:blip r:embed="rId17">
            <a:lum bright="-10000"/>
          </a:blip>
          <a:srcRect l="4237" t="30284" r="23729" b="41009"/>
          <a:stretch>
            <a:fillRect/>
          </a:stretch>
        </p:blipFill>
        <p:spPr bwMode="auto">
          <a:xfrm>
            <a:off x="1153617" y="5037288"/>
            <a:ext cx="1152000" cy="2369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90" name="Picture 10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947471" y="3799359"/>
            <a:ext cx="1692000" cy="169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3" name="Picture 2" descr="C:\Users\wujiejie2006\Desktop\WB\2020-06-27\2020-06-27\2020-6-27 827+10MIMIC-SIRT5-1.bmp"/>
          <p:cNvPicPr>
            <a:picLocks noChangeAspect="1" noChangeArrowheads="1"/>
          </p:cNvPicPr>
          <p:nvPr/>
        </p:nvPicPr>
        <p:blipFill>
          <a:blip r:embed="rId19">
            <a:lum bright="-10000"/>
          </a:blip>
          <a:srcRect l="2799" t="21186" r="2052" b="49152"/>
          <a:stretch>
            <a:fillRect/>
          </a:stretch>
        </p:blipFill>
        <p:spPr bwMode="auto">
          <a:xfrm>
            <a:off x="1118712" y="6556535"/>
            <a:ext cx="1152000" cy="2371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94" name="Picture 6" descr="C:\Users\wujiejie2006\Desktop\WB\2020-07-02\2020-07-02\827+10 inhibitor-sirt5-1.bmp"/>
          <p:cNvPicPr>
            <a:picLocks noChangeAspect="1" noChangeArrowheads="1"/>
          </p:cNvPicPr>
          <p:nvPr/>
        </p:nvPicPr>
        <p:blipFill>
          <a:blip r:embed="rId20">
            <a:lum bright="-20000"/>
          </a:blip>
          <a:srcRect l="13855" t="38797" r="19277" b="41853"/>
          <a:stretch>
            <a:fillRect/>
          </a:stretch>
        </p:blipFill>
        <p:spPr bwMode="auto">
          <a:xfrm>
            <a:off x="1118712" y="6823238"/>
            <a:ext cx="1152000" cy="2330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95" name="Picture 9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4921558" y="5598935"/>
            <a:ext cx="1692000" cy="1610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" name="TextBox 55"/>
          <p:cNvSpPr txBox="1"/>
          <p:nvPr/>
        </p:nvSpPr>
        <p:spPr>
          <a:xfrm>
            <a:off x="642918" y="7278263"/>
            <a:ext cx="55721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Figure S5. Negative regulation of SIRT5 by miR-1322/miR-1972/miR-324-3p.</a:t>
            </a: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(A and B)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expression of SIRT5 in the parental cells and their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-resistant cells  (HCC827,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and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IcoRH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was detected by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qRT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-PCR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(A)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and western blot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(B)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 (C and D)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effect of miR-1322, miR-1972 or miR-324-3p mimics or inhibitors on SIRT5 expression in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and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IcoRH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cells was detected by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qRT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-PCR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(C)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and western blot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(D)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. The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mean±SD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of triplicate experiments were plotted, 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0.05, **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0.01, ***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0.001.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1996" y="911528"/>
            <a:ext cx="2160000" cy="152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09910" y="882804"/>
            <a:ext cx="2160000" cy="151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71414" y="309530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Arial" pitchFamily="34" charset="0"/>
                <a:cs typeface="Arial" pitchFamily="34" charset="0"/>
              </a:rPr>
              <a:t>Figure S6</a:t>
            </a:r>
            <a:endParaRPr lang="zh-CN" altLang="en-US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80" y="88103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A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 rot="18532140">
            <a:off x="1238261" y="2925106"/>
            <a:ext cx="32092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NC</a:t>
            </a:r>
            <a:endParaRPr lang="zh-CN" altLang="en-US" sz="900" b="1" dirty="0"/>
          </a:p>
        </p:txBody>
      </p:sp>
      <p:pic>
        <p:nvPicPr>
          <p:cNvPr id="8" name="Picture 8" descr="C:\Users\wujiejie2006\Desktop\实验结果2018\WUJIE-Western blot\原始图\2018-12-24\2018-12-24\2018-12-24 PC910 SIRT5SI-pEGFR.bmp"/>
          <p:cNvPicPr>
            <a:picLocks noChangeAspect="1" noChangeArrowheads="1"/>
          </p:cNvPicPr>
          <p:nvPr/>
        </p:nvPicPr>
        <p:blipFill>
          <a:blip r:embed="rId5">
            <a:lum bright="-10000" contrast="-20000"/>
          </a:blip>
          <a:srcRect l="2941" t="25990" r="8823" b="29455"/>
          <a:stretch>
            <a:fillRect/>
          </a:stretch>
        </p:blipFill>
        <p:spPr bwMode="auto">
          <a:xfrm>
            <a:off x="1249663" y="3135374"/>
            <a:ext cx="720000" cy="170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" name="Picture 11" descr="C:\Users\wujiejie2006\Desktop\实验结果2018\WUJIE-Western blot\原始图\2018-12-24\2018-12-24\2018-12-24 PC910 PC920 GAPDH.bmp"/>
          <p:cNvPicPr>
            <a:picLocks noChangeAspect="1" noChangeArrowheads="1"/>
          </p:cNvPicPr>
          <p:nvPr/>
        </p:nvPicPr>
        <p:blipFill>
          <a:blip r:embed="rId6">
            <a:lum bright="-10000"/>
          </a:blip>
          <a:srcRect t="31065" b="28994"/>
          <a:stretch>
            <a:fillRect/>
          </a:stretch>
        </p:blipFill>
        <p:spPr bwMode="auto">
          <a:xfrm>
            <a:off x="1252179" y="3541221"/>
            <a:ext cx="720000" cy="170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1" name="矩形 10"/>
          <p:cNvSpPr/>
          <p:nvPr/>
        </p:nvSpPr>
        <p:spPr>
          <a:xfrm rot="18532140">
            <a:off x="1393799" y="2797606"/>
            <a:ext cx="65434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si-SIRT5-1</a:t>
            </a:r>
            <a:endParaRPr lang="zh-CN" altLang="en-US" sz="900" b="1" dirty="0"/>
          </a:p>
        </p:txBody>
      </p:sp>
      <p:sp>
        <p:nvSpPr>
          <p:cNvPr id="12" name="矩形 11"/>
          <p:cNvSpPr/>
          <p:nvPr/>
        </p:nvSpPr>
        <p:spPr>
          <a:xfrm rot="18532140">
            <a:off x="1645257" y="2798456"/>
            <a:ext cx="65434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si-SIRT5-2</a:t>
            </a:r>
            <a:endParaRPr lang="zh-CN" altLang="en-US" sz="9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308707" y="3734178"/>
            <a:ext cx="6687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PC9/</a:t>
            </a:r>
            <a:r>
              <a:rPr lang="en-US" altLang="zh-CN" sz="900" b="1" dirty="0" err="1" smtClean="0"/>
              <a:t>IcoRL</a:t>
            </a:r>
            <a:endParaRPr lang="zh-CN" altLang="en-US" sz="9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63898" y="3344599"/>
            <a:ext cx="4331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EGFR</a:t>
            </a:r>
            <a:endParaRPr lang="zh-CN" altLang="en-US" sz="9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87698" y="3132511"/>
            <a:ext cx="5293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P-EGFR</a:t>
            </a:r>
            <a:endParaRPr lang="zh-CN" altLang="en-US" sz="9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85794" y="3509385"/>
            <a:ext cx="5341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GAPDH</a:t>
            </a:r>
            <a:endParaRPr lang="zh-CN" altLang="en-US" sz="900" b="1" dirty="0"/>
          </a:p>
        </p:txBody>
      </p:sp>
      <p:cxnSp>
        <p:nvCxnSpPr>
          <p:cNvPr id="17" name="直接连接符 16"/>
          <p:cNvCxnSpPr/>
          <p:nvPr/>
        </p:nvCxnSpPr>
        <p:spPr>
          <a:xfrm>
            <a:off x="1377301" y="3761490"/>
            <a:ext cx="500066" cy="1589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95428" y="245267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B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2" descr="C:\Users\wujiejie2006\Desktop\实验结果2019\WUJIE-Western blot\原始图\2019-06-06\2019-06-06\2019-06-06 827+5 EGFR.bmp"/>
          <p:cNvPicPr>
            <a:picLocks noChangeAspect="1" noChangeArrowheads="1"/>
          </p:cNvPicPr>
          <p:nvPr/>
        </p:nvPicPr>
        <p:blipFill>
          <a:blip r:embed="rId7">
            <a:lum bright="-20000"/>
          </a:blip>
          <a:srcRect t="36795" r="198" b="25844"/>
          <a:stretch>
            <a:fillRect/>
          </a:stretch>
        </p:blipFill>
        <p:spPr bwMode="auto">
          <a:xfrm>
            <a:off x="2009767" y="3344094"/>
            <a:ext cx="720000" cy="1627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0" name="Picture 2" descr="C:\Users\wujiejie2006\Desktop\实验结果2019\WUJIE-Western blot\原始图\2019-06-06\2019-06-06\2019-06-06 827+5 P-EGFR.bmp"/>
          <p:cNvPicPr>
            <a:picLocks noChangeAspect="1" noChangeArrowheads="1"/>
          </p:cNvPicPr>
          <p:nvPr/>
        </p:nvPicPr>
        <p:blipFill>
          <a:blip r:embed="rId8">
            <a:lum bright="-10000"/>
          </a:blip>
          <a:srcRect l="5571" t="38767" r="15777" b="39266"/>
          <a:stretch>
            <a:fillRect/>
          </a:stretch>
        </p:blipFill>
        <p:spPr bwMode="auto">
          <a:xfrm>
            <a:off x="2009767" y="3135374"/>
            <a:ext cx="720000" cy="1704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1987283" y="3734178"/>
            <a:ext cx="85632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HCC827/</a:t>
            </a:r>
            <a:r>
              <a:rPr lang="en-US" altLang="zh-CN" sz="900" b="1" dirty="0" err="1" smtClean="0"/>
              <a:t>IcoRL</a:t>
            </a:r>
            <a:endParaRPr lang="zh-CN" altLang="en-US" sz="900" b="1" dirty="0"/>
          </a:p>
        </p:txBody>
      </p:sp>
      <p:pic>
        <p:nvPicPr>
          <p:cNvPr id="22" name="Picture 2" descr="C:\Users\wujiejie2006\Desktop\实验结果2019\WUJIE-Western blot\原始图\20190724\2019-07-24 HCC827SIRT5-SI-2-GAPDH.bmp"/>
          <p:cNvPicPr>
            <a:picLocks noChangeAspect="1" noChangeArrowheads="1"/>
          </p:cNvPicPr>
          <p:nvPr/>
        </p:nvPicPr>
        <p:blipFill>
          <a:blip r:embed="rId9"/>
          <a:srcRect t="28626" r="5204" b="42749"/>
          <a:stretch>
            <a:fillRect/>
          </a:stretch>
        </p:blipFill>
        <p:spPr bwMode="auto">
          <a:xfrm>
            <a:off x="2009767" y="3541221"/>
            <a:ext cx="720000" cy="1717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3" name="矩形 22"/>
          <p:cNvSpPr/>
          <p:nvPr/>
        </p:nvSpPr>
        <p:spPr>
          <a:xfrm rot="18532140">
            <a:off x="2005032" y="2924041"/>
            <a:ext cx="32092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NC</a:t>
            </a:r>
            <a:endParaRPr lang="zh-CN" altLang="en-US" sz="900" b="1" dirty="0"/>
          </a:p>
        </p:txBody>
      </p:sp>
      <p:sp>
        <p:nvSpPr>
          <p:cNvPr id="24" name="矩形 23"/>
          <p:cNvSpPr/>
          <p:nvPr/>
        </p:nvSpPr>
        <p:spPr>
          <a:xfrm rot="18532140">
            <a:off x="2160570" y="2787013"/>
            <a:ext cx="65434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si-SIRT5-1</a:t>
            </a:r>
            <a:endParaRPr lang="zh-CN" altLang="en-US" sz="900" b="1" dirty="0"/>
          </a:p>
        </p:txBody>
      </p:sp>
      <p:sp>
        <p:nvSpPr>
          <p:cNvPr id="25" name="矩形 24"/>
          <p:cNvSpPr/>
          <p:nvPr/>
        </p:nvSpPr>
        <p:spPr>
          <a:xfrm rot="18532140">
            <a:off x="2412028" y="2787864"/>
            <a:ext cx="65434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si-SIRT5-2</a:t>
            </a:r>
            <a:endParaRPr lang="zh-CN" altLang="en-US" sz="900" b="1" dirty="0"/>
          </a:p>
        </p:txBody>
      </p:sp>
      <p:cxnSp>
        <p:nvCxnSpPr>
          <p:cNvPr id="26" name="直接连接符 25"/>
          <p:cNvCxnSpPr/>
          <p:nvPr/>
        </p:nvCxnSpPr>
        <p:spPr>
          <a:xfrm>
            <a:off x="2166932" y="3750061"/>
            <a:ext cx="500066" cy="1589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53" name="Picture 5" descr="D:\武洁-2020-5-13 博士论文相关文件\实验结果2019\WUJIE-Western blot\原始图\2018-12-24\2018-12-24\2018-12-24 PC910 SIRT5SI-EGFR-1-3.bmp"/>
          <p:cNvPicPr>
            <a:picLocks noChangeAspect="1" noChangeArrowheads="1"/>
          </p:cNvPicPr>
          <p:nvPr/>
        </p:nvPicPr>
        <p:blipFill>
          <a:blip r:embed="rId10">
            <a:lum bright="-20000"/>
          </a:blip>
          <a:srcRect l="6048" t="27273" r="6249" b="27273"/>
          <a:stretch>
            <a:fillRect/>
          </a:stretch>
        </p:blipFill>
        <p:spPr bwMode="auto">
          <a:xfrm>
            <a:off x="1252522" y="3344094"/>
            <a:ext cx="720000" cy="1637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62308" y="2621976"/>
            <a:ext cx="1800000" cy="1308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786322" y="2607688"/>
            <a:ext cx="1800000" cy="131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TextBox 28"/>
          <p:cNvSpPr txBox="1"/>
          <p:nvPr/>
        </p:nvSpPr>
        <p:spPr>
          <a:xfrm>
            <a:off x="642918" y="4075695"/>
            <a:ext cx="557216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Figure S6. EGFR down-regulation after SIRT5 knockdown in </a:t>
            </a:r>
            <a:r>
              <a:rPr lang="en-US" sz="1000" b="1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-resistant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LUAD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cells.</a:t>
            </a: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(A 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KD efficiency of SIRT5 in the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-resistant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LUAD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cells was confirmed by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qRT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-PCR.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(B)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level of EGFR and p-EGFR in SIRT5 KD-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icotinib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-resistant cells (PC9/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and HCC827/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IcoRL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was detected by western blot. The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mean±SD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of triplicate experiments were plotted, 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0.05, **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0.01, ***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&lt; 0.001.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wujiejie2006\Desktop\实验结果2019\WUJIE-Western blot\原始图\2019-09-19\2019-09-19\2019-09-19 PC920 CHX-0,2,4,8-NC.bmp"/>
          <p:cNvPicPr>
            <a:picLocks noChangeAspect="1" noChangeArrowheads="1"/>
          </p:cNvPicPr>
          <p:nvPr/>
        </p:nvPicPr>
        <p:blipFill>
          <a:blip r:embed="rId2"/>
          <a:srcRect t="41901" b="29207"/>
          <a:stretch>
            <a:fillRect/>
          </a:stretch>
        </p:blipFill>
        <p:spPr bwMode="auto">
          <a:xfrm>
            <a:off x="1140519" y="2197263"/>
            <a:ext cx="720000" cy="1632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Picture 3" descr="C:\Users\wujiejie2006\Desktop\实验结果2019\WUJIE-Western blot\原始图\2019-09-19\2019-09-19\2019-09-19 PC920 CHX-0,2,4,8-SIRT5SI.bmp"/>
          <p:cNvPicPr>
            <a:picLocks noChangeAspect="1" noChangeArrowheads="1"/>
          </p:cNvPicPr>
          <p:nvPr/>
        </p:nvPicPr>
        <p:blipFill>
          <a:blip r:embed="rId3"/>
          <a:srcRect l="3267" t="36527" r="3592" b="38425"/>
          <a:stretch>
            <a:fillRect/>
          </a:stretch>
        </p:blipFill>
        <p:spPr bwMode="auto">
          <a:xfrm>
            <a:off x="4213492" y="2189926"/>
            <a:ext cx="720000" cy="166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" name="Picture 4" descr="C:\Users\wujiejie2006\Desktop\实验结果2019\WUJIE-Western blot\原始图\2019-09-19\2019-09-19\2019-09-19 PC920 CHX-0,2,4,8-NC-GAPDH.bmp"/>
          <p:cNvPicPr>
            <a:picLocks noChangeAspect="1" noChangeArrowheads="1"/>
          </p:cNvPicPr>
          <p:nvPr/>
        </p:nvPicPr>
        <p:blipFill>
          <a:blip r:embed="rId4"/>
          <a:srcRect l="20329" t="33273" b="32827"/>
          <a:stretch>
            <a:fillRect/>
          </a:stretch>
        </p:blipFill>
        <p:spPr bwMode="auto">
          <a:xfrm>
            <a:off x="1140519" y="2394623"/>
            <a:ext cx="720000" cy="1613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775673" y="2169966"/>
            <a:ext cx="4331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EGFR</a:t>
            </a:r>
            <a:endParaRPr lang="zh-CN" altLang="en-US" sz="9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67283" y="2355808"/>
            <a:ext cx="5341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GAPDH</a:t>
            </a:r>
            <a:endParaRPr lang="zh-CN" altLang="en-US" sz="9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636549" y="1999877"/>
            <a:ext cx="3048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8h</a:t>
            </a:r>
            <a:endParaRPr lang="zh-CN" altLang="en-US" sz="9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25973" y="1999631"/>
            <a:ext cx="3818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CHX</a:t>
            </a:r>
            <a:endParaRPr lang="zh-CN" altLang="en-US" sz="900" b="1" dirty="0"/>
          </a:p>
        </p:txBody>
      </p:sp>
      <p:cxnSp>
        <p:nvCxnSpPr>
          <p:cNvPr id="12" name="直接连接符 11"/>
          <p:cNvCxnSpPr/>
          <p:nvPr/>
        </p:nvCxnSpPr>
        <p:spPr>
          <a:xfrm rot="5400000">
            <a:off x="526324" y="2379503"/>
            <a:ext cx="412518" cy="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6200000">
            <a:off x="168015" y="2256122"/>
            <a:ext cx="9044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dirty="0" smtClean="0">
                <a:latin typeface="Arial" pitchFamily="34" charset="0"/>
                <a:cs typeface="Arial" pitchFamily="34" charset="0"/>
              </a:rPr>
              <a:t>HCC827/</a:t>
            </a:r>
            <a:r>
              <a:rPr lang="en-US" altLang="zh-CN" sz="800" b="1" dirty="0" err="1" smtClean="0">
                <a:latin typeface="Arial" pitchFamily="34" charset="0"/>
                <a:cs typeface="Arial" pitchFamily="34" charset="0"/>
              </a:rPr>
              <a:t>IcoRH</a:t>
            </a:r>
            <a:endParaRPr lang="zh-CN" altLang="en-US" sz="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5" descr="C:\Users\wujiejie2006\Desktop\实验结果2019\WUJIE-Western blot\原始图\2019-09-19\2019-09-19\2019-09-19 PC920 CHX-0,2,4,8-SIRT5-SI-GAPDH.bmp"/>
          <p:cNvPicPr>
            <a:picLocks noChangeAspect="1" noChangeArrowheads="1"/>
          </p:cNvPicPr>
          <p:nvPr/>
        </p:nvPicPr>
        <p:blipFill>
          <a:blip r:embed="rId5"/>
          <a:srcRect l="5101" t="43606" r="3558" b="28261"/>
          <a:stretch>
            <a:fillRect/>
          </a:stretch>
        </p:blipFill>
        <p:spPr bwMode="auto">
          <a:xfrm>
            <a:off x="4217116" y="2387286"/>
            <a:ext cx="720000" cy="1636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953794" y="3606606"/>
            <a:ext cx="4331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EGFR</a:t>
            </a:r>
            <a:endParaRPr lang="zh-CN" altLang="en-US" sz="9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861337" y="3813722"/>
            <a:ext cx="5341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GAPDH</a:t>
            </a:r>
            <a:endParaRPr lang="zh-CN" altLang="en-US" sz="9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897814" y="3463570"/>
            <a:ext cx="4908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DMSO</a:t>
            </a:r>
            <a:endParaRPr lang="zh-CN" altLang="en-US" sz="9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338916" y="3445640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/>
              <a:t>+</a:t>
            </a:r>
            <a:endParaRPr lang="zh-CN" altLang="en-US" sz="800" dirty="0"/>
          </a:p>
        </p:txBody>
      </p:sp>
      <p:sp>
        <p:nvSpPr>
          <p:cNvPr id="25" name="TextBox 24"/>
          <p:cNvSpPr txBox="1"/>
          <p:nvPr/>
        </p:nvSpPr>
        <p:spPr>
          <a:xfrm>
            <a:off x="1494395" y="3445635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/>
              <a:t>+</a:t>
            </a:r>
            <a:endParaRPr lang="zh-CN" altLang="en-US" sz="800" dirty="0"/>
          </a:p>
        </p:txBody>
      </p:sp>
      <p:sp>
        <p:nvSpPr>
          <p:cNvPr id="26" name="TextBox 25"/>
          <p:cNvSpPr txBox="1"/>
          <p:nvPr/>
        </p:nvSpPr>
        <p:spPr>
          <a:xfrm>
            <a:off x="1652020" y="340763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/>
              <a:t>_</a:t>
            </a:r>
            <a:endParaRPr lang="zh-CN" altLang="en-US" sz="800" dirty="0"/>
          </a:p>
        </p:txBody>
      </p:sp>
      <p:sp>
        <p:nvSpPr>
          <p:cNvPr id="27" name="TextBox 26"/>
          <p:cNvSpPr txBox="1"/>
          <p:nvPr/>
        </p:nvSpPr>
        <p:spPr>
          <a:xfrm>
            <a:off x="1782344" y="3407629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/>
              <a:t>_</a:t>
            </a:r>
            <a:endParaRPr lang="zh-CN" altLang="en-US" sz="800" dirty="0"/>
          </a:p>
        </p:txBody>
      </p:sp>
      <p:sp>
        <p:nvSpPr>
          <p:cNvPr id="28" name="TextBox 27"/>
          <p:cNvSpPr txBox="1"/>
          <p:nvPr/>
        </p:nvSpPr>
        <p:spPr>
          <a:xfrm>
            <a:off x="1338911" y="3302195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/>
              <a:t>_</a:t>
            </a:r>
            <a:endParaRPr lang="zh-CN" altLang="en-US" sz="800" dirty="0"/>
          </a:p>
        </p:txBody>
      </p:sp>
      <p:sp>
        <p:nvSpPr>
          <p:cNvPr id="29" name="TextBox 28"/>
          <p:cNvSpPr txBox="1"/>
          <p:nvPr/>
        </p:nvSpPr>
        <p:spPr>
          <a:xfrm>
            <a:off x="1480742" y="3293225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/>
              <a:t>_</a:t>
            </a:r>
            <a:endParaRPr lang="zh-CN" altLang="en-US" sz="800" dirty="0"/>
          </a:p>
        </p:txBody>
      </p:sp>
      <p:sp>
        <p:nvSpPr>
          <p:cNvPr id="30" name="TextBox 29"/>
          <p:cNvSpPr txBox="1"/>
          <p:nvPr/>
        </p:nvSpPr>
        <p:spPr>
          <a:xfrm>
            <a:off x="1652015" y="3347015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/>
              <a:t>+</a:t>
            </a:r>
            <a:endParaRPr lang="zh-CN" altLang="en-US" sz="800" dirty="0"/>
          </a:p>
        </p:txBody>
      </p:sp>
      <p:sp>
        <p:nvSpPr>
          <p:cNvPr id="31" name="TextBox 30"/>
          <p:cNvSpPr txBox="1"/>
          <p:nvPr/>
        </p:nvSpPr>
        <p:spPr>
          <a:xfrm>
            <a:off x="861555" y="3355995"/>
            <a:ext cx="5325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MG132</a:t>
            </a:r>
            <a:endParaRPr lang="zh-CN" altLang="en-US" sz="9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1780198" y="3347010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/>
              <a:t>+</a:t>
            </a:r>
            <a:endParaRPr lang="zh-CN" altLang="en-US" sz="800" dirty="0"/>
          </a:p>
        </p:txBody>
      </p:sp>
      <p:sp>
        <p:nvSpPr>
          <p:cNvPr id="33" name="TextBox 32"/>
          <p:cNvSpPr txBox="1"/>
          <p:nvPr/>
        </p:nvSpPr>
        <p:spPr>
          <a:xfrm>
            <a:off x="751433" y="3239452"/>
            <a:ext cx="66236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Si-SIRT5-2</a:t>
            </a:r>
            <a:endParaRPr lang="zh-CN" altLang="en-US" sz="9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1329936" y="3185640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/>
              <a:t>_</a:t>
            </a:r>
            <a:endParaRPr lang="zh-CN" altLang="en-US" sz="800" dirty="0"/>
          </a:p>
        </p:txBody>
      </p:sp>
      <p:sp>
        <p:nvSpPr>
          <p:cNvPr id="35" name="TextBox 34"/>
          <p:cNvSpPr txBox="1"/>
          <p:nvPr/>
        </p:nvSpPr>
        <p:spPr>
          <a:xfrm>
            <a:off x="1476455" y="3230465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/>
              <a:t>+</a:t>
            </a:r>
            <a:endParaRPr lang="zh-CN" altLang="en-US" sz="800" dirty="0"/>
          </a:p>
        </p:txBody>
      </p:sp>
      <p:sp>
        <p:nvSpPr>
          <p:cNvPr id="36" name="TextBox 35"/>
          <p:cNvSpPr txBox="1"/>
          <p:nvPr/>
        </p:nvSpPr>
        <p:spPr>
          <a:xfrm>
            <a:off x="1775911" y="323728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/>
              <a:t>+</a:t>
            </a:r>
            <a:endParaRPr lang="zh-CN" altLang="en-US" sz="800" dirty="0"/>
          </a:p>
        </p:txBody>
      </p:sp>
      <p:sp>
        <p:nvSpPr>
          <p:cNvPr id="37" name="TextBox 36"/>
          <p:cNvSpPr txBox="1"/>
          <p:nvPr/>
        </p:nvSpPr>
        <p:spPr>
          <a:xfrm>
            <a:off x="1643040" y="3174529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/>
              <a:t>_</a:t>
            </a:r>
            <a:endParaRPr lang="zh-CN" altLang="en-US" sz="800" dirty="0"/>
          </a:p>
        </p:txBody>
      </p:sp>
      <p:sp>
        <p:nvSpPr>
          <p:cNvPr id="38" name="TextBox 37"/>
          <p:cNvSpPr txBox="1"/>
          <p:nvPr/>
        </p:nvSpPr>
        <p:spPr>
          <a:xfrm>
            <a:off x="935507" y="3113938"/>
            <a:ext cx="43954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Si-NC</a:t>
            </a:r>
            <a:endParaRPr lang="zh-CN" altLang="en-US" sz="9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1329931" y="3113915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/>
              <a:t>+</a:t>
            </a:r>
            <a:endParaRPr lang="zh-CN" altLang="en-US" sz="800" dirty="0"/>
          </a:p>
        </p:txBody>
      </p:sp>
      <p:sp>
        <p:nvSpPr>
          <p:cNvPr id="40" name="TextBox 39"/>
          <p:cNvSpPr txBox="1"/>
          <p:nvPr/>
        </p:nvSpPr>
        <p:spPr>
          <a:xfrm>
            <a:off x="1467480" y="3060120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/>
              <a:t>_</a:t>
            </a:r>
            <a:endParaRPr lang="zh-CN" altLang="en-US" sz="800" dirty="0"/>
          </a:p>
        </p:txBody>
      </p:sp>
      <p:sp>
        <p:nvSpPr>
          <p:cNvPr id="41" name="TextBox 40"/>
          <p:cNvSpPr txBox="1"/>
          <p:nvPr/>
        </p:nvSpPr>
        <p:spPr>
          <a:xfrm>
            <a:off x="1625105" y="3104971"/>
            <a:ext cx="2359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/>
              <a:t>+</a:t>
            </a:r>
            <a:endParaRPr lang="zh-CN" altLang="en-US" sz="800" dirty="0"/>
          </a:p>
        </p:txBody>
      </p:sp>
      <p:sp>
        <p:nvSpPr>
          <p:cNvPr id="42" name="TextBox 41"/>
          <p:cNvSpPr txBox="1"/>
          <p:nvPr/>
        </p:nvSpPr>
        <p:spPr>
          <a:xfrm>
            <a:off x="1766936" y="3049009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/>
              <a:t>_</a:t>
            </a:r>
            <a:endParaRPr lang="zh-CN" altLang="en-US" sz="800" dirty="0"/>
          </a:p>
        </p:txBody>
      </p:sp>
      <p:cxnSp>
        <p:nvCxnSpPr>
          <p:cNvPr id="43" name="直接连接符 42"/>
          <p:cNvCxnSpPr/>
          <p:nvPr/>
        </p:nvCxnSpPr>
        <p:spPr>
          <a:xfrm flipV="1">
            <a:off x="1313052" y="3137352"/>
            <a:ext cx="797859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305331" y="2967025"/>
            <a:ext cx="9092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HCC827/ICORH</a:t>
            </a:r>
            <a:endParaRPr lang="zh-CN" altLang="en-US" sz="9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323828" y="287653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C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98783" y="1999877"/>
            <a:ext cx="290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0h</a:t>
            </a:r>
            <a:endParaRPr lang="zh-CN" altLang="en-US" sz="9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1289439" y="1999877"/>
            <a:ext cx="3048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2h</a:t>
            </a:r>
            <a:endParaRPr lang="zh-CN" altLang="en-US" sz="9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1448799" y="1999877"/>
            <a:ext cx="3048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4h</a:t>
            </a:r>
            <a:endParaRPr lang="zh-CN" altLang="en-US" sz="9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1318475" y="1870649"/>
            <a:ext cx="43954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Si-NC</a:t>
            </a:r>
            <a:endParaRPr lang="zh-CN" altLang="en-US" sz="9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323828" y="159541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B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219799" y="1876406"/>
            <a:ext cx="7143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SIRT5 Si-2</a:t>
            </a:r>
            <a:endParaRPr lang="zh-CN" altLang="en-US" sz="900" b="1" dirty="0"/>
          </a:p>
        </p:txBody>
      </p:sp>
      <p:pic>
        <p:nvPicPr>
          <p:cNvPr id="1030" name="Picture 6" descr="C:\Users\wujiejie2006\Desktop\实验结果2019\WUJIE-Western blot\原始图\2019-09-21\2019-09-21\2019-09-21 827+10 NC SIRT5-MG1322-GAPDH-2.bmp"/>
          <p:cNvPicPr>
            <a:picLocks noChangeAspect="1" noChangeArrowheads="1"/>
          </p:cNvPicPr>
          <p:nvPr/>
        </p:nvPicPr>
        <p:blipFill>
          <a:blip r:embed="rId6"/>
          <a:srcRect l="26161" t="21276" r="2322" b="50000"/>
          <a:stretch>
            <a:fillRect/>
          </a:stretch>
        </p:blipFill>
        <p:spPr bwMode="auto">
          <a:xfrm>
            <a:off x="1329422" y="3838514"/>
            <a:ext cx="720000" cy="166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6" name="Picture 8" descr="C:\Users\wujiejie2006\Desktop\实验结果2019\WUJIE-Western blot\原始图\2019-09-19\2019-09-19\2019-09-19 PC920 MG132-EGFR-1.bmp"/>
          <p:cNvPicPr>
            <a:picLocks noChangeAspect="1" noChangeArrowheads="1"/>
          </p:cNvPicPr>
          <p:nvPr/>
        </p:nvPicPr>
        <p:blipFill>
          <a:blip r:embed="rId7"/>
          <a:srcRect l="8618" t="35821" r="10710" b="31300"/>
          <a:stretch>
            <a:fillRect/>
          </a:stretch>
        </p:blipFill>
        <p:spPr bwMode="auto">
          <a:xfrm>
            <a:off x="1320992" y="3634651"/>
            <a:ext cx="720000" cy="1673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82" name="TextBox 81"/>
          <p:cNvSpPr txBox="1"/>
          <p:nvPr/>
        </p:nvSpPr>
        <p:spPr>
          <a:xfrm>
            <a:off x="304420" y="62515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A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1" name="直接连接符 90"/>
          <p:cNvCxnSpPr/>
          <p:nvPr/>
        </p:nvCxnSpPr>
        <p:spPr>
          <a:xfrm flipV="1">
            <a:off x="1144532" y="2033569"/>
            <a:ext cx="797859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3845314" y="2176982"/>
            <a:ext cx="4331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EGFR</a:t>
            </a:r>
            <a:endParaRPr lang="zh-CN" altLang="en-US" sz="900" b="1" dirty="0"/>
          </a:p>
        </p:txBody>
      </p:sp>
      <p:sp>
        <p:nvSpPr>
          <p:cNvPr id="93" name="TextBox 92"/>
          <p:cNvSpPr txBox="1"/>
          <p:nvPr/>
        </p:nvSpPr>
        <p:spPr>
          <a:xfrm>
            <a:off x="3757396" y="2349176"/>
            <a:ext cx="5341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GAPDH</a:t>
            </a:r>
            <a:endParaRPr lang="zh-CN" altLang="en-US" sz="9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4733486" y="2012458"/>
            <a:ext cx="3048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8h</a:t>
            </a:r>
            <a:endParaRPr lang="zh-CN" altLang="en-US" sz="900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3922910" y="2012212"/>
            <a:ext cx="3818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CHX</a:t>
            </a:r>
            <a:endParaRPr lang="zh-CN" altLang="en-US" sz="9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4195720" y="2012458"/>
            <a:ext cx="290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0h</a:t>
            </a:r>
            <a:endParaRPr lang="zh-CN" altLang="en-US" sz="9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4386376" y="2012458"/>
            <a:ext cx="3048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2h</a:t>
            </a:r>
            <a:endParaRPr lang="zh-CN" altLang="en-US" sz="900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4545736" y="2012458"/>
            <a:ext cx="3048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4h</a:t>
            </a:r>
            <a:endParaRPr lang="zh-CN" altLang="en-US" sz="900" b="1" dirty="0"/>
          </a:p>
        </p:txBody>
      </p:sp>
      <p:cxnSp>
        <p:nvCxnSpPr>
          <p:cNvPr id="99" name="直接连接符 98"/>
          <p:cNvCxnSpPr/>
          <p:nvPr/>
        </p:nvCxnSpPr>
        <p:spPr>
          <a:xfrm flipV="1">
            <a:off x="4241469" y="2046150"/>
            <a:ext cx="797859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 rot="5400000">
            <a:off x="3623178" y="2348738"/>
            <a:ext cx="412518" cy="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 rot="16200000">
            <a:off x="3282710" y="2225357"/>
            <a:ext cx="9044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dirty="0" smtClean="0">
                <a:latin typeface="Arial" pitchFamily="34" charset="0"/>
                <a:cs typeface="Arial" pitchFamily="34" charset="0"/>
              </a:rPr>
              <a:t>HCC827/</a:t>
            </a:r>
            <a:r>
              <a:rPr lang="en-US" altLang="zh-CN" sz="800" b="1" dirty="0" err="1" smtClean="0">
                <a:latin typeface="Arial" pitchFamily="34" charset="0"/>
                <a:cs typeface="Arial" pitchFamily="34" charset="0"/>
              </a:rPr>
              <a:t>IcoRH</a:t>
            </a:r>
            <a:endParaRPr lang="zh-CN" altLang="en-US" sz="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71668" y="1721308"/>
            <a:ext cx="1692000" cy="1117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122575" y="1704954"/>
            <a:ext cx="1692000" cy="1120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61982" y="614335"/>
            <a:ext cx="1728000" cy="11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962272" y="623858"/>
            <a:ext cx="1728000" cy="1161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" name="TextBox 101"/>
          <p:cNvSpPr txBox="1"/>
          <p:nvPr/>
        </p:nvSpPr>
        <p:spPr>
          <a:xfrm>
            <a:off x="71414" y="309530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Arial" pitchFamily="34" charset="0"/>
                <a:cs typeface="Arial" pitchFamily="34" charset="0"/>
              </a:rPr>
              <a:t>Figure S7</a:t>
            </a:r>
            <a:endParaRPr lang="zh-CN" altLang="en-US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54212" y="4900281"/>
            <a:ext cx="481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LC3B-I</a:t>
            </a:r>
            <a:endParaRPr lang="zh-CN" altLang="en-US" sz="900" b="1" dirty="0"/>
          </a:p>
        </p:txBody>
      </p:sp>
      <p:pic>
        <p:nvPicPr>
          <p:cNvPr id="104" name="Picture 2" descr="C:\Users\wujiejie2006\Desktop\实验结果2018\WUJIE-Western blot\原始图\20190119\20190119\PC9-P62.bmp"/>
          <p:cNvPicPr>
            <a:picLocks noChangeAspect="1" noChangeArrowheads="1"/>
          </p:cNvPicPr>
          <p:nvPr/>
        </p:nvPicPr>
        <p:blipFill>
          <a:blip r:embed="rId12"/>
          <a:srcRect l="32331" t="35312" r="33434" b="42338"/>
          <a:stretch>
            <a:fillRect/>
          </a:stretch>
        </p:blipFill>
        <p:spPr bwMode="auto">
          <a:xfrm>
            <a:off x="875285" y="4714877"/>
            <a:ext cx="720000" cy="230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5" name="Picture 6" descr="C:\Users\wujiejie2006\Desktop\实验结果2019\WUJIE-Western blot\原始图\2019-06-06\2019-06-06\2019-06-06 GAPDH2.bmp"/>
          <p:cNvPicPr>
            <a:picLocks noChangeAspect="1" noChangeArrowheads="1"/>
          </p:cNvPicPr>
          <p:nvPr/>
        </p:nvPicPr>
        <p:blipFill>
          <a:blip r:embed="rId13"/>
          <a:srcRect l="5443" t="33339" r="12871" b="44985"/>
          <a:stretch>
            <a:fillRect/>
          </a:stretch>
        </p:blipFill>
        <p:spPr bwMode="auto">
          <a:xfrm>
            <a:off x="875285" y="5245535"/>
            <a:ext cx="720000" cy="2324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06" name="TextBox 105"/>
          <p:cNvSpPr txBox="1"/>
          <p:nvPr/>
        </p:nvSpPr>
        <p:spPr>
          <a:xfrm>
            <a:off x="574994" y="4701077"/>
            <a:ext cx="5020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P62</a:t>
            </a:r>
            <a:endParaRPr lang="zh-CN" altLang="en-US" sz="900" b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389789" y="5045956"/>
            <a:ext cx="635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900" b="1" dirty="0" smtClean="0"/>
          </a:p>
          <a:p>
            <a:r>
              <a:rPr lang="en-US" altLang="zh-CN" sz="900" b="1" dirty="0" smtClean="0"/>
              <a:t> GAPDH</a:t>
            </a:r>
            <a:endParaRPr lang="zh-CN" altLang="en-US" sz="900" b="1" dirty="0"/>
          </a:p>
        </p:txBody>
      </p:sp>
      <p:sp>
        <p:nvSpPr>
          <p:cNvPr id="108" name="矩形 107"/>
          <p:cNvSpPr/>
          <p:nvPr/>
        </p:nvSpPr>
        <p:spPr>
          <a:xfrm rot="18532140">
            <a:off x="1223477" y="4336132"/>
            <a:ext cx="7486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b="1" dirty="0" smtClean="0"/>
              <a:t>si-SIRT5-2</a:t>
            </a:r>
            <a:endParaRPr lang="zh-CN" altLang="en-US" sz="900" b="1" dirty="0"/>
          </a:p>
        </p:txBody>
      </p:sp>
      <p:sp>
        <p:nvSpPr>
          <p:cNvPr id="109" name="矩形 108"/>
          <p:cNvSpPr/>
          <p:nvPr/>
        </p:nvSpPr>
        <p:spPr>
          <a:xfrm rot="18532140">
            <a:off x="1023140" y="4348123"/>
            <a:ext cx="7486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b="1" dirty="0" smtClean="0"/>
              <a:t>si-SIRT5-1</a:t>
            </a:r>
            <a:endParaRPr lang="zh-CN" altLang="en-US" sz="900" b="1" dirty="0"/>
          </a:p>
        </p:txBody>
      </p:sp>
      <p:sp>
        <p:nvSpPr>
          <p:cNvPr id="110" name="矩形 109"/>
          <p:cNvSpPr/>
          <p:nvPr/>
        </p:nvSpPr>
        <p:spPr>
          <a:xfrm rot="18532140">
            <a:off x="915360" y="4486243"/>
            <a:ext cx="36717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b="1" dirty="0" smtClean="0"/>
              <a:t>NC</a:t>
            </a:r>
            <a:endParaRPr lang="zh-CN" altLang="en-US" sz="900" b="1" dirty="0"/>
          </a:p>
        </p:txBody>
      </p:sp>
      <p:sp>
        <p:nvSpPr>
          <p:cNvPr id="111" name="TextBox 110"/>
          <p:cNvSpPr txBox="1"/>
          <p:nvPr/>
        </p:nvSpPr>
        <p:spPr>
          <a:xfrm>
            <a:off x="967320" y="5484670"/>
            <a:ext cx="6687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PC9/</a:t>
            </a:r>
            <a:r>
              <a:rPr lang="en-US" altLang="zh-CN" sz="900" b="1" dirty="0" err="1" smtClean="0"/>
              <a:t>IcoRL</a:t>
            </a:r>
            <a:endParaRPr lang="zh-CN" altLang="en-US" sz="900" b="1" dirty="0"/>
          </a:p>
        </p:txBody>
      </p:sp>
      <p:sp>
        <p:nvSpPr>
          <p:cNvPr id="113" name="TextBox 112"/>
          <p:cNvSpPr txBox="1"/>
          <p:nvPr/>
        </p:nvSpPr>
        <p:spPr>
          <a:xfrm>
            <a:off x="432118" y="5005055"/>
            <a:ext cx="5116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LC3B-II</a:t>
            </a:r>
            <a:endParaRPr lang="zh-CN" altLang="en-US" sz="900" b="1" dirty="0"/>
          </a:p>
        </p:txBody>
      </p:sp>
      <p:pic>
        <p:nvPicPr>
          <p:cNvPr id="114" name="Picture 4" descr="C:\Users\wujiejie2006\Desktop\实验结果2019\WUJIE-Western blot\原始图\2019-06-19\2019-06-19\2019-06-19 PC910SIRT5SI-LC3B-1.bmp"/>
          <p:cNvPicPr>
            <a:picLocks noChangeAspect="1" noChangeArrowheads="1"/>
          </p:cNvPicPr>
          <p:nvPr/>
        </p:nvPicPr>
        <p:blipFill>
          <a:blip r:embed="rId14"/>
          <a:srcRect l="8094" t="16304" r="16366" b="26630"/>
          <a:stretch>
            <a:fillRect/>
          </a:stretch>
        </p:blipFill>
        <p:spPr bwMode="auto">
          <a:xfrm>
            <a:off x="872532" y="4978643"/>
            <a:ext cx="720000" cy="2301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15" name="Picture 3" descr="C:\Users\wujiejie2006\Desktop\实验结果2019\WUJIE-Western blot\原始图\20190523\20190523-GAPDH.bmp"/>
          <p:cNvPicPr>
            <a:picLocks noChangeAspect="1" noChangeArrowheads="1"/>
          </p:cNvPicPr>
          <p:nvPr/>
        </p:nvPicPr>
        <p:blipFill>
          <a:blip r:embed="rId15">
            <a:lum contrast="-10000"/>
          </a:blip>
          <a:srcRect t="19185" b="30548"/>
          <a:stretch>
            <a:fillRect/>
          </a:stretch>
        </p:blipFill>
        <p:spPr bwMode="auto">
          <a:xfrm>
            <a:off x="1633525" y="5245535"/>
            <a:ext cx="720000" cy="2338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16" name="Picture 4" descr="C:\Users\wujiejie2006\Desktop\实验结果2019\WUJIE-Western blot\原始图\20190523\20190523-827+5LC3.bmp"/>
          <p:cNvPicPr>
            <a:picLocks noChangeAspect="1" noChangeArrowheads="1"/>
          </p:cNvPicPr>
          <p:nvPr/>
        </p:nvPicPr>
        <p:blipFill>
          <a:blip r:embed="rId16">
            <a:lum contrast="-10000"/>
          </a:blip>
          <a:srcRect l="1937" t="20703" b="26719"/>
          <a:stretch>
            <a:fillRect/>
          </a:stretch>
        </p:blipFill>
        <p:spPr bwMode="auto">
          <a:xfrm>
            <a:off x="1633525" y="4978643"/>
            <a:ext cx="720000" cy="2255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17" name="Picture 5" descr="C:\Users\wujiejie2006\Desktop\实验结果2019\WUJIE-Western blot\原始图\2019-06-06\2019-06-06\2019-06-06 827+5P62.bmp"/>
          <p:cNvPicPr>
            <a:picLocks noChangeAspect="1" noChangeArrowheads="1"/>
          </p:cNvPicPr>
          <p:nvPr/>
        </p:nvPicPr>
        <p:blipFill>
          <a:blip r:embed="rId17"/>
          <a:srcRect l="4296" t="26452" r="3184" b="14413"/>
          <a:stretch>
            <a:fillRect/>
          </a:stretch>
        </p:blipFill>
        <p:spPr bwMode="auto">
          <a:xfrm>
            <a:off x="1633525" y="4724402"/>
            <a:ext cx="720000" cy="2179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18" name="矩形 117"/>
          <p:cNvSpPr/>
          <p:nvPr/>
        </p:nvSpPr>
        <p:spPr>
          <a:xfrm rot="18532140">
            <a:off x="2043180" y="4366093"/>
            <a:ext cx="65434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si-SIRT5-2</a:t>
            </a:r>
            <a:endParaRPr lang="zh-CN" altLang="en-US" sz="900" b="1" dirty="0"/>
          </a:p>
        </p:txBody>
      </p:sp>
      <p:sp>
        <p:nvSpPr>
          <p:cNvPr id="119" name="矩形 118"/>
          <p:cNvSpPr/>
          <p:nvPr/>
        </p:nvSpPr>
        <p:spPr>
          <a:xfrm rot="18532140">
            <a:off x="1767615" y="4372331"/>
            <a:ext cx="65434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si-SIRT5-1</a:t>
            </a:r>
            <a:endParaRPr lang="zh-CN" altLang="en-US" sz="900" b="1" dirty="0"/>
          </a:p>
        </p:txBody>
      </p:sp>
      <p:sp>
        <p:nvSpPr>
          <p:cNvPr id="120" name="矩形 119"/>
          <p:cNvSpPr/>
          <p:nvPr/>
        </p:nvSpPr>
        <p:spPr>
          <a:xfrm rot="18532140">
            <a:off x="1604084" y="4506969"/>
            <a:ext cx="32092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NC</a:t>
            </a:r>
            <a:endParaRPr lang="zh-CN" altLang="en-US" sz="900" b="1" dirty="0"/>
          </a:p>
        </p:txBody>
      </p:sp>
      <p:sp>
        <p:nvSpPr>
          <p:cNvPr id="121" name="TextBox 120"/>
          <p:cNvSpPr txBox="1"/>
          <p:nvPr/>
        </p:nvSpPr>
        <p:spPr>
          <a:xfrm>
            <a:off x="1622574" y="5488050"/>
            <a:ext cx="85632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HCC827/</a:t>
            </a:r>
            <a:r>
              <a:rPr lang="en-US" altLang="zh-CN" sz="900" b="1" dirty="0" err="1" smtClean="0"/>
              <a:t>IcoRL</a:t>
            </a:r>
            <a:endParaRPr lang="zh-CN" altLang="en-US" sz="900" b="1" dirty="0"/>
          </a:p>
        </p:txBody>
      </p:sp>
      <p:cxnSp>
        <p:nvCxnSpPr>
          <p:cNvPr id="122" name="直接连接符 121"/>
          <p:cNvCxnSpPr/>
          <p:nvPr/>
        </p:nvCxnSpPr>
        <p:spPr>
          <a:xfrm>
            <a:off x="1745767" y="5524063"/>
            <a:ext cx="500066" cy="1589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319065" y="414958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D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4" name="Picture 2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2624003" y="4335326"/>
            <a:ext cx="1692000" cy="132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5" name="直接连接符 124"/>
          <p:cNvCxnSpPr/>
          <p:nvPr/>
        </p:nvCxnSpPr>
        <p:spPr>
          <a:xfrm>
            <a:off x="1042971" y="5524063"/>
            <a:ext cx="500066" cy="1589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4357694" y="4376737"/>
            <a:ext cx="1692000" cy="126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6" name="Picture 3" descr="C:\Users\wujiejie2006\Desktop\实验结果2019\WUJIE-Western blot\原始图\2019-09-21\2019-09-21\2019-09-21 PC910 SIRT-2+CQ-EGFR-GAPDH-1.bmp"/>
          <p:cNvPicPr>
            <a:picLocks noChangeAspect="1" noChangeArrowheads="1"/>
          </p:cNvPicPr>
          <p:nvPr/>
        </p:nvPicPr>
        <p:blipFill>
          <a:blip r:embed="rId20"/>
          <a:srcRect l="2146" t="29856" r="29188" b="43737"/>
          <a:stretch>
            <a:fillRect/>
          </a:stretch>
        </p:blipFill>
        <p:spPr bwMode="auto">
          <a:xfrm>
            <a:off x="885808" y="6745065"/>
            <a:ext cx="720000" cy="1989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27" name="TextBox 126"/>
          <p:cNvSpPr txBox="1"/>
          <p:nvPr/>
        </p:nvSpPr>
        <p:spPr>
          <a:xfrm>
            <a:off x="505730" y="6524708"/>
            <a:ext cx="6762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EGFR</a:t>
            </a:r>
            <a:endParaRPr lang="zh-CN" altLang="en-US" sz="900" b="1" dirty="0"/>
          </a:p>
        </p:txBody>
      </p:sp>
      <p:sp>
        <p:nvSpPr>
          <p:cNvPr id="128" name="TextBox 127"/>
          <p:cNvSpPr txBox="1"/>
          <p:nvPr/>
        </p:nvSpPr>
        <p:spPr>
          <a:xfrm>
            <a:off x="410167" y="6752316"/>
            <a:ext cx="6762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GAPDH</a:t>
            </a:r>
            <a:endParaRPr lang="zh-CN" altLang="en-US" sz="900" b="1" dirty="0"/>
          </a:p>
        </p:txBody>
      </p:sp>
      <p:sp>
        <p:nvSpPr>
          <p:cNvPr id="129" name="TextBox 128"/>
          <p:cNvSpPr txBox="1"/>
          <p:nvPr/>
        </p:nvSpPr>
        <p:spPr>
          <a:xfrm>
            <a:off x="418448" y="6273633"/>
            <a:ext cx="6762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P-EGFR</a:t>
            </a:r>
            <a:endParaRPr lang="zh-CN" altLang="en-US" sz="900" b="1" dirty="0"/>
          </a:p>
        </p:txBody>
      </p:sp>
      <p:sp>
        <p:nvSpPr>
          <p:cNvPr id="130" name="矩形 129"/>
          <p:cNvSpPr/>
          <p:nvPr/>
        </p:nvSpPr>
        <p:spPr>
          <a:xfrm rot="18532140">
            <a:off x="904885" y="6062849"/>
            <a:ext cx="32092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NC</a:t>
            </a:r>
            <a:endParaRPr lang="zh-CN" altLang="en-US" sz="900" b="1" dirty="0"/>
          </a:p>
        </p:txBody>
      </p:sp>
      <p:sp>
        <p:nvSpPr>
          <p:cNvPr id="131" name="矩形 130"/>
          <p:cNvSpPr/>
          <p:nvPr/>
        </p:nvSpPr>
        <p:spPr>
          <a:xfrm rot="18532140">
            <a:off x="1033134" y="5929175"/>
            <a:ext cx="65434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si-SIRT5-2</a:t>
            </a:r>
            <a:endParaRPr lang="zh-CN" altLang="en-US" sz="900" b="1" dirty="0"/>
          </a:p>
        </p:txBody>
      </p:sp>
      <p:sp>
        <p:nvSpPr>
          <p:cNvPr id="132" name="矩形 131"/>
          <p:cNvSpPr/>
          <p:nvPr/>
        </p:nvSpPr>
        <p:spPr>
          <a:xfrm rot="18532140">
            <a:off x="1226323" y="5855870"/>
            <a:ext cx="8515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si-SIRT5-2+CQ</a:t>
            </a:r>
            <a:endParaRPr lang="zh-CN" altLang="en-US" sz="900" b="1" dirty="0"/>
          </a:p>
        </p:txBody>
      </p:sp>
      <p:pic>
        <p:nvPicPr>
          <p:cNvPr id="133" name="Picture 3" descr="C:\Users\wujiejie2006\Desktop\实验结果2019\WUJIE-Western blot\原始图\20190703\20190703\2019-07-03 PC920A2-324-3PIN -EGFR-1.bmp"/>
          <p:cNvPicPr>
            <a:picLocks noChangeAspect="1" noChangeArrowheads="1"/>
          </p:cNvPicPr>
          <p:nvPr/>
        </p:nvPicPr>
        <p:blipFill>
          <a:blip r:embed="rId21"/>
          <a:srcRect l="6888" t="38637" r="7495" b="20043"/>
          <a:stretch>
            <a:fillRect/>
          </a:stretch>
        </p:blipFill>
        <p:spPr bwMode="auto">
          <a:xfrm>
            <a:off x="885808" y="6508191"/>
            <a:ext cx="720000" cy="2019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34" name="Picture 6" descr="C:\Users\wujiejie2006\Desktop\实验结果2019\WUJIE-Western blot\原始图\2019-11-11\2019-11-11 PC920 A2+324-3PIN-P-EGFR.bmp"/>
          <p:cNvPicPr>
            <a:picLocks noChangeAspect="1" noChangeArrowheads="1"/>
          </p:cNvPicPr>
          <p:nvPr/>
        </p:nvPicPr>
        <p:blipFill>
          <a:blip r:embed="rId22"/>
          <a:srcRect l="6091" t="29692" r="4861" b="32866"/>
          <a:stretch>
            <a:fillRect/>
          </a:stretch>
        </p:blipFill>
        <p:spPr bwMode="auto">
          <a:xfrm>
            <a:off x="885808" y="6267011"/>
            <a:ext cx="720000" cy="2006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35" name="TextBox 134"/>
          <p:cNvSpPr txBox="1"/>
          <p:nvPr/>
        </p:nvSpPr>
        <p:spPr>
          <a:xfrm>
            <a:off x="983125" y="6975086"/>
            <a:ext cx="6687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PC9/</a:t>
            </a:r>
            <a:r>
              <a:rPr lang="en-US" altLang="zh-CN" sz="900" b="1" dirty="0" err="1" smtClean="0"/>
              <a:t>IcoRL</a:t>
            </a:r>
            <a:endParaRPr lang="zh-CN" altLang="en-US" sz="900" b="1" dirty="0"/>
          </a:p>
        </p:txBody>
      </p:sp>
      <p:cxnSp>
        <p:nvCxnSpPr>
          <p:cNvPr id="136" name="直接连接符 135"/>
          <p:cNvCxnSpPr/>
          <p:nvPr/>
        </p:nvCxnSpPr>
        <p:spPr>
          <a:xfrm>
            <a:off x="1013863" y="6988625"/>
            <a:ext cx="500066" cy="1589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329457" y="5550467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E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8" name="Picture 8" descr="C:\Users\wujiejie2006\Desktop\实验结果2019\WUJIE-Western blot\原始图\2019-06-26\2019-06-26\2019-06-29 827+5  CQ-50 PEGFR-1-GAPDH-1.bmp"/>
          <p:cNvPicPr>
            <a:picLocks noChangeAspect="1" noChangeArrowheads="1"/>
          </p:cNvPicPr>
          <p:nvPr/>
        </p:nvPicPr>
        <p:blipFill>
          <a:blip r:embed="rId23"/>
          <a:srcRect l="16052" t="30715" r="2398" b="43928"/>
          <a:stretch>
            <a:fillRect/>
          </a:stretch>
        </p:blipFill>
        <p:spPr bwMode="auto">
          <a:xfrm>
            <a:off x="1657425" y="6745065"/>
            <a:ext cx="720000" cy="1968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39" name="矩形 138"/>
          <p:cNvSpPr/>
          <p:nvPr/>
        </p:nvSpPr>
        <p:spPr>
          <a:xfrm rot="18532140">
            <a:off x="1649334" y="6058417"/>
            <a:ext cx="32092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NC</a:t>
            </a:r>
            <a:endParaRPr lang="zh-CN" altLang="en-US" sz="900" b="1" dirty="0"/>
          </a:p>
        </p:txBody>
      </p:sp>
      <p:sp>
        <p:nvSpPr>
          <p:cNvPr id="140" name="矩形 139"/>
          <p:cNvSpPr/>
          <p:nvPr/>
        </p:nvSpPr>
        <p:spPr>
          <a:xfrm rot="18532140">
            <a:off x="1791826" y="5919968"/>
            <a:ext cx="65434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si-SIRT5-2</a:t>
            </a:r>
            <a:endParaRPr lang="zh-CN" altLang="en-US" sz="900" b="1" dirty="0"/>
          </a:p>
        </p:txBody>
      </p:sp>
      <p:sp>
        <p:nvSpPr>
          <p:cNvPr id="141" name="矩形 140"/>
          <p:cNvSpPr/>
          <p:nvPr/>
        </p:nvSpPr>
        <p:spPr>
          <a:xfrm rot="18532140">
            <a:off x="1996052" y="5851109"/>
            <a:ext cx="8515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si-SIRT5-2+CQ</a:t>
            </a:r>
            <a:endParaRPr lang="zh-CN" altLang="en-US" sz="900" b="1" dirty="0"/>
          </a:p>
        </p:txBody>
      </p:sp>
      <p:sp>
        <p:nvSpPr>
          <p:cNvPr id="144" name="TextBox 143"/>
          <p:cNvSpPr txBox="1"/>
          <p:nvPr/>
        </p:nvSpPr>
        <p:spPr>
          <a:xfrm>
            <a:off x="1659004" y="6952610"/>
            <a:ext cx="856325" cy="230832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HCC827/</a:t>
            </a:r>
            <a:r>
              <a:rPr lang="en-US" altLang="zh-CN" sz="900" b="1" dirty="0" err="1" smtClean="0"/>
              <a:t>IcoRL</a:t>
            </a:r>
            <a:endParaRPr lang="zh-CN" altLang="en-US" sz="900" b="1" dirty="0"/>
          </a:p>
        </p:txBody>
      </p:sp>
      <p:cxnSp>
        <p:nvCxnSpPr>
          <p:cNvPr id="145" name="直接连接符 144"/>
          <p:cNvCxnSpPr/>
          <p:nvPr/>
        </p:nvCxnSpPr>
        <p:spPr>
          <a:xfrm>
            <a:off x="1782197" y="6988625"/>
            <a:ext cx="500066" cy="1589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2633657" y="5919800"/>
            <a:ext cx="1692000" cy="1198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4329120" y="5910273"/>
            <a:ext cx="1692000" cy="1198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2686045" y="2847963"/>
            <a:ext cx="1692000" cy="1481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6" name="Picture 4" descr="C:\Users\wujiejie2006\Desktop\实验结果2019\WUJIE-Western blot\原始图\20190904\20190904\2019-09-05 827+5+3MA P-EGFR-1.bmp"/>
          <p:cNvPicPr>
            <a:picLocks noChangeAspect="1" noChangeArrowheads="1"/>
          </p:cNvPicPr>
          <p:nvPr/>
        </p:nvPicPr>
        <p:blipFill>
          <a:blip r:embed="rId27"/>
          <a:srcRect l="3744" t="26757" r="4626" b="39189"/>
          <a:stretch>
            <a:fillRect/>
          </a:stretch>
        </p:blipFill>
        <p:spPr bwMode="auto">
          <a:xfrm>
            <a:off x="1647812" y="8193854"/>
            <a:ext cx="720000" cy="196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57" name="Picture 5" descr="C:\Users\wujiejie2006\Desktop\实验结果2019\WUJIE-Western blot\原始图\20190904\20190904\2019-09-05 827+5+3MA P-EGFR-GAPDH.bmp"/>
          <p:cNvPicPr>
            <a:picLocks noChangeAspect="1" noChangeArrowheads="1"/>
          </p:cNvPicPr>
          <p:nvPr/>
        </p:nvPicPr>
        <p:blipFill>
          <a:blip r:embed="rId28"/>
          <a:srcRect l="9766" t="32795" r="4687" b="37097"/>
          <a:stretch>
            <a:fillRect/>
          </a:stretch>
        </p:blipFill>
        <p:spPr bwMode="auto">
          <a:xfrm>
            <a:off x="1652575" y="8424887"/>
            <a:ext cx="720000" cy="2017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62" name="矩形 161"/>
          <p:cNvSpPr/>
          <p:nvPr/>
        </p:nvSpPr>
        <p:spPr>
          <a:xfrm rot="18532140">
            <a:off x="1690640" y="7740054"/>
            <a:ext cx="32092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NC</a:t>
            </a:r>
            <a:endParaRPr lang="zh-CN" altLang="en-US" sz="900" b="1" dirty="0"/>
          </a:p>
        </p:txBody>
      </p:sp>
      <p:sp>
        <p:nvSpPr>
          <p:cNvPr id="163" name="矩形 162"/>
          <p:cNvSpPr/>
          <p:nvPr/>
        </p:nvSpPr>
        <p:spPr>
          <a:xfrm rot="18532140">
            <a:off x="1795443" y="7610390"/>
            <a:ext cx="65434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si-SIRT5-2</a:t>
            </a:r>
            <a:endParaRPr lang="zh-CN" altLang="en-US" sz="900" b="1" dirty="0"/>
          </a:p>
        </p:txBody>
      </p:sp>
      <p:sp>
        <p:nvSpPr>
          <p:cNvPr id="164" name="矩形 163"/>
          <p:cNvSpPr/>
          <p:nvPr/>
        </p:nvSpPr>
        <p:spPr>
          <a:xfrm rot="18532140">
            <a:off x="1957769" y="7500252"/>
            <a:ext cx="94128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si-SIRT5-2+3MA</a:t>
            </a:r>
            <a:endParaRPr lang="zh-CN" altLang="en-US" sz="900" b="1" dirty="0"/>
          </a:p>
        </p:txBody>
      </p:sp>
      <p:sp>
        <p:nvSpPr>
          <p:cNvPr id="170" name="TextBox 169"/>
          <p:cNvSpPr txBox="1"/>
          <p:nvPr/>
        </p:nvSpPr>
        <p:spPr>
          <a:xfrm>
            <a:off x="1657775" y="8632208"/>
            <a:ext cx="856325" cy="230832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HCC827/</a:t>
            </a:r>
            <a:r>
              <a:rPr lang="en-US" altLang="zh-CN" sz="900" b="1" dirty="0" err="1" smtClean="0"/>
              <a:t>IcoRL</a:t>
            </a:r>
            <a:endParaRPr lang="zh-CN" altLang="en-US" sz="900" b="1" dirty="0"/>
          </a:p>
        </p:txBody>
      </p:sp>
      <p:cxnSp>
        <p:nvCxnSpPr>
          <p:cNvPr id="172" name="直接连接符 171"/>
          <p:cNvCxnSpPr/>
          <p:nvPr/>
        </p:nvCxnSpPr>
        <p:spPr>
          <a:xfrm>
            <a:off x="1781413" y="8667776"/>
            <a:ext cx="500066" cy="1589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>
            <a:off x="482698" y="8202362"/>
            <a:ext cx="6762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EGFR</a:t>
            </a:r>
            <a:endParaRPr lang="zh-CN" altLang="en-US" sz="900" b="1" dirty="0"/>
          </a:p>
        </p:txBody>
      </p:sp>
      <p:sp>
        <p:nvSpPr>
          <p:cNvPr id="174" name="TextBox 173"/>
          <p:cNvSpPr txBox="1"/>
          <p:nvPr/>
        </p:nvSpPr>
        <p:spPr>
          <a:xfrm>
            <a:off x="434759" y="8426975"/>
            <a:ext cx="6762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GAPDH</a:t>
            </a:r>
            <a:endParaRPr lang="zh-CN" altLang="en-US" sz="900" b="1" dirty="0"/>
          </a:p>
        </p:txBody>
      </p:sp>
      <p:sp>
        <p:nvSpPr>
          <p:cNvPr id="175" name="TextBox 174"/>
          <p:cNvSpPr txBox="1"/>
          <p:nvPr/>
        </p:nvSpPr>
        <p:spPr>
          <a:xfrm>
            <a:off x="433367" y="7966915"/>
            <a:ext cx="6762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P-EGFR</a:t>
            </a:r>
            <a:endParaRPr lang="zh-CN" altLang="en-US" sz="900" b="1" dirty="0"/>
          </a:p>
        </p:txBody>
      </p:sp>
      <p:pic>
        <p:nvPicPr>
          <p:cNvPr id="177" name="Picture 13" descr="C:\Users\wujiejie2006\Desktop\实验结果2019\WUJIE-Western blot\原始图\2019-09-28\2019-09-28\2019-09-28 PC910SIRT5SI-2+3MA-EGFR-1.bmp"/>
          <p:cNvPicPr>
            <a:picLocks noChangeAspect="1" noChangeArrowheads="1"/>
          </p:cNvPicPr>
          <p:nvPr/>
        </p:nvPicPr>
        <p:blipFill>
          <a:blip r:embed="rId29"/>
          <a:srcRect l="21278" t="27143" r="3103" b="40050"/>
          <a:stretch>
            <a:fillRect/>
          </a:stretch>
        </p:blipFill>
        <p:spPr bwMode="auto">
          <a:xfrm>
            <a:off x="891975" y="8193854"/>
            <a:ext cx="720000" cy="1972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78" name="Picture 14" descr="C:\Users\wujiejie2006\Desktop\实验结果2019\WUJIE-Western blot\原始图\2019-09-28\2019-09-28\2019-09-28 PC910SIRT5SI-2+3MA-GAPDH-1.bmp"/>
          <p:cNvPicPr>
            <a:picLocks noChangeAspect="1" noChangeArrowheads="1"/>
          </p:cNvPicPr>
          <p:nvPr/>
        </p:nvPicPr>
        <p:blipFill>
          <a:blip r:embed="rId30"/>
          <a:srcRect t="25763" b="52654"/>
          <a:stretch>
            <a:fillRect/>
          </a:stretch>
        </p:blipFill>
        <p:spPr bwMode="auto">
          <a:xfrm>
            <a:off x="891975" y="8425087"/>
            <a:ext cx="720000" cy="2007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79" name="矩形 178"/>
          <p:cNvSpPr/>
          <p:nvPr/>
        </p:nvSpPr>
        <p:spPr>
          <a:xfrm rot="18532140">
            <a:off x="892040" y="7738551"/>
            <a:ext cx="32092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NC</a:t>
            </a:r>
            <a:endParaRPr lang="zh-CN" altLang="en-US" sz="900" b="1" dirty="0"/>
          </a:p>
        </p:txBody>
      </p:sp>
      <p:sp>
        <p:nvSpPr>
          <p:cNvPr id="180" name="矩形 179"/>
          <p:cNvSpPr/>
          <p:nvPr/>
        </p:nvSpPr>
        <p:spPr>
          <a:xfrm rot="18532140">
            <a:off x="1014095" y="7608888"/>
            <a:ext cx="65434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si-SIRT5-2</a:t>
            </a:r>
            <a:endParaRPr lang="zh-CN" altLang="en-US" sz="900" b="1" dirty="0"/>
          </a:p>
        </p:txBody>
      </p:sp>
      <p:sp>
        <p:nvSpPr>
          <p:cNvPr id="181" name="矩形 180"/>
          <p:cNvSpPr/>
          <p:nvPr/>
        </p:nvSpPr>
        <p:spPr>
          <a:xfrm rot="18532140">
            <a:off x="1205968" y="7500549"/>
            <a:ext cx="94128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 smtClean="0"/>
              <a:t>si-SIRT5-2+3MA</a:t>
            </a:r>
            <a:endParaRPr lang="zh-CN" altLang="en-US" sz="900" b="1" dirty="0"/>
          </a:p>
        </p:txBody>
      </p:sp>
      <p:sp>
        <p:nvSpPr>
          <p:cNvPr id="182" name="TextBox 181"/>
          <p:cNvSpPr txBox="1"/>
          <p:nvPr/>
        </p:nvSpPr>
        <p:spPr>
          <a:xfrm>
            <a:off x="998043" y="8643656"/>
            <a:ext cx="6687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/>
              <a:t>PC9/</a:t>
            </a:r>
            <a:r>
              <a:rPr lang="en-US" altLang="zh-CN" sz="900" b="1" dirty="0" err="1" smtClean="0"/>
              <a:t>IcoRL</a:t>
            </a:r>
            <a:endParaRPr lang="zh-CN" altLang="en-US" sz="900" b="1" dirty="0"/>
          </a:p>
        </p:txBody>
      </p:sp>
      <p:cxnSp>
        <p:nvCxnSpPr>
          <p:cNvPr id="183" name="直接连接符 182"/>
          <p:cNvCxnSpPr/>
          <p:nvPr/>
        </p:nvCxnSpPr>
        <p:spPr>
          <a:xfrm>
            <a:off x="1028781" y="8667776"/>
            <a:ext cx="500066" cy="1589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3" descr="C:\Users\wujiejie2006\Desktop\2020-07-11\2020-07-11\2017-07-11 827+5 Si-sirt5-CQ---EGFR-1.bmp"/>
          <p:cNvPicPr>
            <a:picLocks noChangeAspect="1" noChangeArrowheads="1"/>
          </p:cNvPicPr>
          <p:nvPr/>
        </p:nvPicPr>
        <p:blipFill>
          <a:blip r:embed="rId31"/>
          <a:srcRect l="9044" t="26804" r="29522" b="42268"/>
          <a:stretch>
            <a:fillRect/>
          </a:stretch>
        </p:blipFill>
        <p:spPr bwMode="auto">
          <a:xfrm>
            <a:off x="1662100" y="6505586"/>
            <a:ext cx="720000" cy="1980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5" name="Picture 4" descr="C:\Users\wujiejie2006\Desktop\2020-07-11\2020-07-11\2017-07-11 827+5 Si-sirt5-CQ--- PEGFR.bmp"/>
          <p:cNvPicPr>
            <a:picLocks noChangeAspect="1" noChangeArrowheads="1"/>
          </p:cNvPicPr>
          <p:nvPr/>
        </p:nvPicPr>
        <p:blipFill>
          <a:blip r:embed="rId32"/>
          <a:srcRect l="3178" t="26627" r="14194" b="42308"/>
          <a:stretch>
            <a:fillRect/>
          </a:stretch>
        </p:blipFill>
        <p:spPr bwMode="auto">
          <a:xfrm>
            <a:off x="1657340" y="6262697"/>
            <a:ext cx="720000" cy="2041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29" name="Picture 5" descr="C:\Users\wujiejie2006\Desktop\2020-07-11\2020-07-11\2017-07-11 PC910SI-SIRT5+3MA-EGFR-1.bmp"/>
          <p:cNvPicPr>
            <a:picLocks noChangeAspect="1" noChangeArrowheads="1"/>
          </p:cNvPicPr>
          <p:nvPr/>
        </p:nvPicPr>
        <p:blipFill>
          <a:blip r:embed="rId33"/>
          <a:srcRect l="7614" t="35527" r="8629" b="32894"/>
          <a:stretch>
            <a:fillRect/>
          </a:stretch>
        </p:blipFill>
        <p:spPr bwMode="auto">
          <a:xfrm>
            <a:off x="890570" y="7953396"/>
            <a:ext cx="720000" cy="1978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074" name="Picture 2" descr="D:\武洁-2020-5-13 博士论文相关文件\实验结果2019\WUJIE-Western blot\原始图\2019-09-07\2019-09-07\2019-09-07 827+5 SIRT5-3MA-EGFR-1-2.bmp"/>
          <p:cNvPicPr>
            <a:picLocks noChangeAspect="1" noChangeArrowheads="1"/>
          </p:cNvPicPr>
          <p:nvPr/>
        </p:nvPicPr>
        <p:blipFill>
          <a:blip r:embed="rId34">
            <a:lum bright="-10000"/>
          </a:blip>
          <a:srcRect l="23357" t="27907" r="3979" b="47673"/>
          <a:stretch>
            <a:fillRect/>
          </a:stretch>
        </p:blipFill>
        <p:spPr bwMode="auto">
          <a:xfrm>
            <a:off x="1647813" y="7953396"/>
            <a:ext cx="720000" cy="1962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5"/>
          <a:srcRect r="13306"/>
          <a:stretch>
            <a:fillRect/>
          </a:stretch>
        </p:blipFill>
        <p:spPr bwMode="auto">
          <a:xfrm>
            <a:off x="2686044" y="7591443"/>
            <a:ext cx="1466861" cy="1226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4319594" y="7591443"/>
            <a:ext cx="1692000" cy="1226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31094</TotalTime>
  <Words>1404</Words>
  <PresentationFormat>A4 纸张(210x297 毫米)</PresentationFormat>
  <Paragraphs>278</Paragraphs>
  <Slides>13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wujiejie2006</dc:creator>
  <cp:lastModifiedBy>Janko</cp:lastModifiedBy>
  <cp:revision>443</cp:revision>
  <dcterms:created xsi:type="dcterms:W3CDTF">2019-07-17T09:11:28Z</dcterms:created>
  <dcterms:modified xsi:type="dcterms:W3CDTF">2020-12-17T22:08:56Z</dcterms:modified>
</cp:coreProperties>
</file>