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77" r:id="rId2"/>
  </p:sldIdLst>
  <p:sldSz cx="12192000" cy="16256000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20" userDrawn="1">
          <p15:clr>
            <a:srgbClr val="A4A3A4"/>
          </p15:clr>
        </p15:guide>
        <p15:guide id="2" pos="35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90" autoAdjust="0"/>
    <p:restoredTop sz="95220" autoAdjust="0"/>
  </p:normalViewPr>
  <p:slideViewPr>
    <p:cSldViewPr snapToGrid="0">
      <p:cViewPr varScale="1">
        <p:scale>
          <a:sx n="56" d="100"/>
          <a:sy n="56" d="100"/>
        </p:scale>
        <p:origin x="2718" y="114"/>
      </p:cViewPr>
      <p:guideLst>
        <p:guide orient="horz" pos="5120"/>
        <p:guide pos="359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22ECC-4AAD-4B1A-B0D1-515B265B90B5}" type="datetimeFigureOut">
              <a:rPr lang="de-DE" smtClean="0"/>
              <a:t>21.12.2020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8FF3-F938-4F46-81C0-47DF9CB8BB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3911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22ECC-4AAD-4B1A-B0D1-515B265B90B5}" type="datetimeFigureOut">
              <a:rPr lang="de-DE" smtClean="0"/>
              <a:t>21.12.2020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8FF3-F938-4F46-81C0-47DF9CB8BB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1122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22ECC-4AAD-4B1A-B0D1-515B265B90B5}" type="datetimeFigureOut">
              <a:rPr lang="de-DE" smtClean="0"/>
              <a:t>21.12.2020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8FF3-F938-4F46-81C0-47DF9CB8BB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76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22ECC-4AAD-4B1A-B0D1-515B265B90B5}" type="datetimeFigureOut">
              <a:rPr lang="de-DE" smtClean="0"/>
              <a:t>21.12.2020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8FF3-F938-4F46-81C0-47DF9CB8BB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5249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22ECC-4AAD-4B1A-B0D1-515B265B90B5}" type="datetimeFigureOut">
              <a:rPr lang="de-DE" smtClean="0"/>
              <a:t>21.12.2020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8FF3-F938-4F46-81C0-47DF9CB8BB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4837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22ECC-4AAD-4B1A-B0D1-515B265B90B5}" type="datetimeFigureOut">
              <a:rPr lang="de-DE" smtClean="0"/>
              <a:t>21.12.2020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8FF3-F938-4F46-81C0-47DF9CB8BB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3702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22ECC-4AAD-4B1A-B0D1-515B265B90B5}" type="datetimeFigureOut">
              <a:rPr lang="de-DE" smtClean="0"/>
              <a:t>21.12.2020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8FF3-F938-4F46-81C0-47DF9CB8BB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6604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22ECC-4AAD-4B1A-B0D1-515B265B90B5}" type="datetimeFigureOut">
              <a:rPr lang="de-DE" smtClean="0"/>
              <a:t>21.12.2020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8FF3-F938-4F46-81C0-47DF9CB8BB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5563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22ECC-4AAD-4B1A-B0D1-515B265B90B5}" type="datetimeFigureOut">
              <a:rPr lang="de-DE" smtClean="0"/>
              <a:t>21.12.2020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8FF3-F938-4F46-81C0-47DF9CB8BB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4707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22ECC-4AAD-4B1A-B0D1-515B265B90B5}" type="datetimeFigureOut">
              <a:rPr lang="de-DE" smtClean="0"/>
              <a:t>21.12.2020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8FF3-F938-4F46-81C0-47DF9CB8BB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7430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22ECC-4AAD-4B1A-B0D1-515B265B90B5}" type="datetimeFigureOut">
              <a:rPr lang="de-DE" smtClean="0"/>
              <a:t>21.12.2020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8FF3-F938-4F46-81C0-47DF9CB8BB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009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22ECC-4AAD-4B1A-B0D1-515B265B90B5}" type="datetimeFigureOut">
              <a:rPr lang="de-DE" smtClean="0"/>
              <a:t>21.12.2020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58FF3-F938-4F46-81C0-47DF9CB8BB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6247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13" Type="http://schemas.openxmlformats.org/officeDocument/2006/relationships/image" Target="../media/image8.emf"/><Relationship Id="rId3" Type="http://schemas.openxmlformats.org/officeDocument/2006/relationships/image" Target="../media/image4.emf"/><Relationship Id="rId7" Type="http://schemas.openxmlformats.org/officeDocument/2006/relationships/oleObject" Target="../embeddings/oleObject2.bin"/><Relationship Id="rId12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11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10" Type="http://schemas.openxmlformats.org/officeDocument/2006/relationships/oleObject" Target="../embeddings/oleObject3.bin"/><Relationship Id="rId4" Type="http://schemas.openxmlformats.org/officeDocument/2006/relationships/image" Target="../media/image5.png"/><Relationship Id="rId9" Type="http://schemas.openxmlformats.org/officeDocument/2006/relationships/image" Target="../media/image6.png"/><Relationship Id="rId1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" name="Tabel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782062"/>
              </p:ext>
            </p:extLst>
          </p:nvPr>
        </p:nvGraphicFramePr>
        <p:xfrm>
          <a:off x="6819336" y="9789641"/>
          <a:ext cx="4857193" cy="20496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69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98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04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662"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Subgroup</a:t>
                      </a:r>
                      <a:endParaRPr lang="de-DE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p-</a:t>
                      </a:r>
                      <a:r>
                        <a:rPr lang="de-DE" sz="1200" dirty="0" err="1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value</a:t>
                      </a:r>
                      <a:endParaRPr lang="de-DE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5950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Age (&lt;18 </a:t>
                      </a:r>
                      <a:r>
                        <a:rPr lang="de-DE" sz="1200" dirty="0" err="1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years</a:t>
                      </a:r>
                      <a:r>
                        <a:rPr lang="de-DE" sz="12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)</a:t>
                      </a:r>
                      <a:endParaRPr lang="de-DE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0.031</a:t>
                      </a:r>
                      <a:endParaRPr lang="de-DE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5950"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Localization</a:t>
                      </a:r>
                      <a:r>
                        <a:rPr lang="de-DE" sz="12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(ST) </a:t>
                      </a:r>
                      <a:endParaRPr lang="de-DE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0.002</a:t>
                      </a:r>
                      <a:endParaRPr lang="de-DE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6103">
                <a:tc>
                  <a:txBody>
                    <a:bodyPr/>
                    <a:lstStyle/>
                    <a:p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FGFR1</a:t>
                      </a:r>
                      <a:r>
                        <a:rPr lang="de-DE" sz="12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(MU)</a:t>
                      </a:r>
                      <a:endParaRPr lang="de-DE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0.026</a:t>
                      </a:r>
                      <a:endParaRPr lang="de-DE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9" name="Bild 8"/>
          <p:cNvPicPr>
            <a:picLocks noChangeAspect="1"/>
          </p:cNvPicPr>
          <p:nvPr/>
        </p:nvPicPr>
        <p:blipFill rotWithShape="1">
          <a:blip r:embed="rId3"/>
          <a:srcRect l="6488" r="7395"/>
          <a:stretch/>
        </p:blipFill>
        <p:spPr>
          <a:xfrm>
            <a:off x="8080375" y="9833240"/>
            <a:ext cx="1910292" cy="2385213"/>
          </a:xfrm>
          <a:prstGeom prst="rect">
            <a:avLst/>
          </a:prstGeom>
        </p:spPr>
      </p:pic>
      <p:graphicFrame>
        <p:nvGraphicFramePr>
          <p:cNvPr id="93" name="Tabelle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828790"/>
              </p:ext>
            </p:extLst>
          </p:nvPr>
        </p:nvGraphicFramePr>
        <p:xfrm>
          <a:off x="5267838" y="2788622"/>
          <a:ext cx="1669765" cy="1143000"/>
        </p:xfrm>
        <a:graphic>
          <a:graphicData uri="http://schemas.openxmlformats.org/drawingml/2006/table">
            <a:tbl>
              <a:tblPr/>
              <a:tblGrid>
                <a:gridCol w="15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9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46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54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Localization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 (%)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12700" marR="12700" marT="127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supratent.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 (38.5)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12700" marR="12700" marT="127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brainstem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 (44.9)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CB</a:t>
                      </a:r>
                    </a:p>
                  </a:txBody>
                  <a:tcPr marL="12700" marR="12700" marT="127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cerebellum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(3.8)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4B084"/>
                          </a:solidFill>
                          <a:effectLst/>
                          <a:latin typeface="Calibri"/>
                        </a:rPr>
                        <a:t>SP</a:t>
                      </a:r>
                    </a:p>
                  </a:txBody>
                  <a:tcPr marL="12700" marR="12700" marT="127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spinal</a:t>
                      </a:r>
                      <a:r>
                        <a:rPr lang="de-DE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de-DE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cord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 (12.8)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n.a</a:t>
                      </a:r>
                      <a:r>
                        <a:rPr lang="nb-N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.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 (6.0)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F64BFBEE-DD3E-4CB3-97F4-0893DB3AA59E}"/>
              </a:ext>
            </a:extLst>
          </p:cNvPr>
          <p:cNvSpPr txBox="1"/>
          <p:nvPr/>
        </p:nvSpPr>
        <p:spPr>
          <a:xfrm>
            <a:off x="6756400" y="102927"/>
            <a:ext cx="5324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/>
              <a:t>Schüller </a:t>
            </a:r>
            <a:r>
              <a:rPr lang="de-DE" sz="2400" b="1" dirty="0" smtClean="0"/>
              <a:t>et al., </a:t>
            </a:r>
            <a:r>
              <a:rPr lang="de-DE" sz="2400" b="1" dirty="0" err="1" smtClean="0"/>
              <a:t>Figure</a:t>
            </a:r>
            <a:r>
              <a:rPr lang="de-DE" sz="2400" b="1" dirty="0" smtClean="0"/>
              <a:t> </a:t>
            </a:r>
            <a:r>
              <a:rPr lang="de-DE" sz="2400" b="1" dirty="0"/>
              <a:t>1</a:t>
            </a:r>
            <a:endParaRPr lang="de-DE" sz="2400" dirty="0"/>
          </a:p>
        </p:txBody>
      </p:sp>
      <p:grpSp>
        <p:nvGrpSpPr>
          <p:cNvPr id="89" name="Gruppierung 88"/>
          <p:cNvGrpSpPr/>
          <p:nvPr/>
        </p:nvGrpSpPr>
        <p:grpSpPr>
          <a:xfrm>
            <a:off x="6345893" y="5082254"/>
            <a:ext cx="4912402" cy="4664043"/>
            <a:chOff x="6062555" y="6869516"/>
            <a:chExt cx="5044495" cy="4811042"/>
          </a:xfrm>
        </p:grpSpPr>
        <p:pic>
          <p:nvPicPr>
            <p:cNvPr id="23" name="Bild 22" descr="tsne-only-K27M-group-ohne 21 -54-70-75.-größere-Zahlen-große Symbole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10" t="2114" b="3053"/>
            <a:stretch/>
          </p:blipFill>
          <p:spPr>
            <a:xfrm>
              <a:off x="6259977" y="6916676"/>
              <a:ext cx="4397864" cy="4313409"/>
            </a:xfrm>
            <a:prstGeom prst="rect">
              <a:avLst/>
            </a:prstGeom>
          </p:spPr>
        </p:pic>
        <p:sp>
          <p:nvSpPr>
            <p:cNvPr id="24" name="Rechteck 23"/>
            <p:cNvSpPr/>
            <p:nvPr/>
          </p:nvSpPr>
          <p:spPr>
            <a:xfrm>
              <a:off x="6357785" y="10237246"/>
              <a:ext cx="1646483" cy="9155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1796BBBE-D558-474E-BAFF-D68D53C10C45}"/>
                </a:ext>
              </a:extLst>
            </p:cNvPr>
            <p:cNvSpPr txBox="1"/>
            <p:nvPr/>
          </p:nvSpPr>
          <p:spPr>
            <a:xfrm>
              <a:off x="6305051" y="6869516"/>
              <a:ext cx="3048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b="1" dirty="0" smtClean="0"/>
                <a:t>f</a:t>
              </a:r>
              <a:endParaRPr lang="de-DE" sz="2400" b="1" dirty="0"/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8215985" y="11403559"/>
              <a:ext cx="7234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-SNE 1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feld 31"/>
            <p:cNvSpPr txBox="1"/>
            <p:nvPr/>
          </p:nvSpPr>
          <p:spPr>
            <a:xfrm rot="16200000">
              <a:off x="10606838" y="8942853"/>
              <a:ext cx="7234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-SNE 2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8440887" y="11164286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9493222" y="11164286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7251721" y="11164286"/>
              <a:ext cx="4070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-20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10574979" y="10907684"/>
              <a:ext cx="4070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-60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6062555" y="11164286"/>
              <a:ext cx="4070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-40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10574979" y="9927767"/>
              <a:ext cx="4070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-30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10574979" y="6988013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10574979" y="7967931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10574979" y="8947849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Rechteck 42"/>
            <p:cNvSpPr/>
            <p:nvPr/>
          </p:nvSpPr>
          <p:spPr>
            <a:xfrm>
              <a:off x="6286889" y="6936572"/>
              <a:ext cx="4340165" cy="4271956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n w="76200" cmpd="sng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7346368" y="7873153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8" name="Oval 47"/>
            <p:cNvSpPr/>
            <p:nvPr/>
          </p:nvSpPr>
          <p:spPr>
            <a:xfrm>
              <a:off x="7714324" y="8223628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" name="Oval 48"/>
            <p:cNvSpPr/>
            <p:nvPr/>
          </p:nvSpPr>
          <p:spPr>
            <a:xfrm>
              <a:off x="8391048" y="8137173"/>
              <a:ext cx="108000" cy="108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Oval 49"/>
            <p:cNvSpPr/>
            <p:nvPr/>
          </p:nvSpPr>
          <p:spPr>
            <a:xfrm>
              <a:off x="7161799" y="7892492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Oval 50"/>
            <p:cNvSpPr/>
            <p:nvPr/>
          </p:nvSpPr>
          <p:spPr>
            <a:xfrm>
              <a:off x="6396590" y="10519685"/>
              <a:ext cx="108000" cy="108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2" name="Oval 51"/>
            <p:cNvSpPr/>
            <p:nvPr/>
          </p:nvSpPr>
          <p:spPr>
            <a:xfrm>
              <a:off x="6396590" y="10298815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6448950" y="10222010"/>
              <a:ext cx="938354" cy="269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FGFR1</a:t>
              </a:r>
              <a:r>
                <a:rPr lang="de-DE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MU</a:t>
              </a:r>
              <a:endParaRPr lang="de-DE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feld 53"/>
            <p:cNvSpPr txBox="1"/>
            <p:nvPr/>
          </p:nvSpPr>
          <p:spPr>
            <a:xfrm>
              <a:off x="6448950" y="10442880"/>
              <a:ext cx="849870" cy="269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BRAF</a:t>
              </a:r>
              <a:r>
                <a:rPr lang="de-DE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MU</a:t>
              </a:r>
              <a:endParaRPr lang="de-DE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6397530" y="10740554"/>
              <a:ext cx="108000" cy="108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Textfeld 55"/>
            <p:cNvSpPr txBox="1"/>
            <p:nvPr/>
          </p:nvSpPr>
          <p:spPr>
            <a:xfrm>
              <a:off x="6448950" y="10663749"/>
              <a:ext cx="1421237" cy="269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BRAF/FGFR1</a:t>
              </a:r>
              <a:r>
                <a:rPr lang="de-DE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WT*</a:t>
              </a:r>
              <a:endParaRPr lang="de-DE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396012" y="10951805"/>
              <a:ext cx="108000" cy="108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Textfeld 129"/>
            <p:cNvSpPr txBox="1"/>
            <p:nvPr/>
          </p:nvSpPr>
          <p:spPr>
            <a:xfrm>
              <a:off x="6447432" y="10862373"/>
              <a:ext cx="15568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Unknown (Reference)</a:t>
              </a:r>
              <a:endParaRPr lang="de-DE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8" name="Gruppierung 87"/>
          <p:cNvGrpSpPr/>
          <p:nvPr/>
        </p:nvGrpSpPr>
        <p:grpSpPr>
          <a:xfrm>
            <a:off x="512000" y="5065564"/>
            <a:ext cx="5795831" cy="4792353"/>
            <a:chOff x="760800" y="6869516"/>
            <a:chExt cx="5924248" cy="5047591"/>
          </a:xfrm>
        </p:grpSpPr>
        <p:grpSp>
          <p:nvGrpSpPr>
            <p:cNvPr id="87" name="Gruppierung 86"/>
            <p:cNvGrpSpPr/>
            <p:nvPr/>
          </p:nvGrpSpPr>
          <p:grpSpPr>
            <a:xfrm>
              <a:off x="760800" y="6869516"/>
              <a:ext cx="5924248" cy="4353234"/>
              <a:chOff x="760800" y="6869516"/>
              <a:chExt cx="5924248" cy="4353234"/>
            </a:xfrm>
          </p:grpSpPr>
          <p:graphicFrame>
            <p:nvGraphicFramePr>
              <p:cNvPr id="19" name="Objekt 1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61836871"/>
                  </p:ext>
                </p:extLst>
              </p:nvPr>
            </p:nvGraphicFramePr>
            <p:xfrm>
              <a:off x="4557470" y="6940648"/>
              <a:ext cx="2127578" cy="284313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260" name="Image" r:id="rId5" imgW="2831400" imgH="3783960" progId="Photoshop.Image.19">
                      <p:embed/>
                    </p:oleObj>
                  </mc:Choice>
                  <mc:Fallback>
                    <p:oleObj name="Image" r:id="rId5" imgW="2831400" imgH="3783960" progId="Photoshop.Image.19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4557470" y="6940648"/>
                            <a:ext cx="2127578" cy="2843132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8" name="Objekt 1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95836502"/>
                  </p:ext>
                </p:extLst>
              </p:nvPr>
            </p:nvGraphicFramePr>
            <p:xfrm>
              <a:off x="2110347" y="6940648"/>
              <a:ext cx="2122818" cy="283677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261" name="Image" r:id="rId7" imgW="2831400" imgH="3783960" progId="Photoshop.Image.19">
                      <p:embed/>
                    </p:oleObj>
                  </mc:Choice>
                  <mc:Fallback>
                    <p:oleObj name="Image" r:id="rId7" imgW="2831400" imgH="3783960" progId="Photoshop.Image.19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2110347" y="6940648"/>
                            <a:ext cx="2122818" cy="283677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25" name="Gerader Verbinder 33"/>
              <p:cNvCxnSpPr/>
              <p:nvPr/>
            </p:nvCxnSpPr>
            <p:spPr>
              <a:xfrm flipH="1" flipV="1">
                <a:off x="2213030" y="8833693"/>
                <a:ext cx="227681" cy="2282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1796BBBE-D558-474E-BAFF-D68D53C10C45}"/>
                  </a:ext>
                </a:extLst>
              </p:cNvPr>
              <p:cNvSpPr txBox="1"/>
              <p:nvPr/>
            </p:nvSpPr>
            <p:spPr>
              <a:xfrm>
                <a:off x="1762049" y="6869516"/>
                <a:ext cx="3048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b="1" dirty="0"/>
                  <a:t>b</a:t>
                </a:r>
              </a:p>
            </p:txBody>
          </p:sp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1796BBBE-D558-474E-BAFF-D68D53C10C45}"/>
                  </a:ext>
                </a:extLst>
              </p:cNvPr>
              <p:cNvSpPr txBox="1"/>
              <p:nvPr/>
            </p:nvSpPr>
            <p:spPr>
              <a:xfrm>
                <a:off x="4250543" y="6869516"/>
                <a:ext cx="3048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b="1" dirty="0" smtClean="0"/>
                  <a:t>c</a:t>
                </a:r>
                <a:endParaRPr lang="de-DE" sz="2400" b="1" dirty="0"/>
              </a:p>
            </p:txBody>
          </p:sp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1796BBBE-D558-474E-BAFF-D68D53C10C45}"/>
                  </a:ext>
                </a:extLst>
              </p:cNvPr>
              <p:cNvSpPr txBox="1"/>
              <p:nvPr/>
            </p:nvSpPr>
            <p:spPr>
              <a:xfrm>
                <a:off x="1775385" y="9146246"/>
                <a:ext cx="3048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b="1" dirty="0" smtClean="0"/>
                  <a:t>d</a:t>
                </a:r>
                <a:endParaRPr lang="de-DE" sz="2400" b="1" dirty="0"/>
              </a:p>
            </p:txBody>
          </p:sp>
          <p:sp>
            <p:nvSpPr>
              <p:cNvPr id="29" name="Textfeld 28">
                <a:extLst>
                  <a:ext uri="{FF2B5EF4-FFF2-40B4-BE49-F238E27FC236}">
                    <a16:creationId xmlns:a16="http://schemas.microsoft.com/office/drawing/2014/main" id="{1796BBBE-D558-474E-BAFF-D68D53C10C45}"/>
                  </a:ext>
                </a:extLst>
              </p:cNvPr>
              <p:cNvSpPr txBox="1"/>
              <p:nvPr/>
            </p:nvSpPr>
            <p:spPr>
              <a:xfrm>
                <a:off x="4250543" y="9126557"/>
                <a:ext cx="3048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b="1" dirty="0" err="1"/>
                  <a:t>e</a:t>
                </a:r>
                <a:endParaRPr lang="de-DE" sz="2400" b="1" dirty="0"/>
              </a:p>
            </p:txBody>
          </p:sp>
          <p:pic>
            <p:nvPicPr>
              <p:cNvPr id="42" name="Bild 41" descr="path6080.png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00" y="7185391"/>
                <a:ext cx="633984" cy="3048"/>
              </a:xfrm>
              <a:prstGeom prst="rect">
                <a:avLst/>
              </a:prstGeom>
            </p:spPr>
          </p:pic>
          <p:sp>
            <p:nvSpPr>
              <p:cNvPr id="44" name="Textfeld 43"/>
              <p:cNvSpPr txBox="1"/>
              <p:nvPr/>
            </p:nvSpPr>
            <p:spPr>
              <a:xfrm rot="16200000">
                <a:off x="1444898" y="7833839"/>
                <a:ext cx="940545" cy="358425"/>
              </a:xfrm>
              <a:prstGeom prst="rect">
                <a:avLst/>
              </a:prstGeom>
              <a:solidFill>
                <a:srgbClr val="FFFFFF">
                  <a:alpha val="71000"/>
                </a:srgbClr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 smtClean="0"/>
                  <a:t>Case 5</a:t>
                </a:r>
                <a:endParaRPr lang="de-DE" dirty="0"/>
              </a:p>
            </p:txBody>
          </p:sp>
          <p:sp>
            <p:nvSpPr>
              <p:cNvPr id="45" name="Textfeld 44"/>
              <p:cNvSpPr txBox="1"/>
              <p:nvPr/>
            </p:nvSpPr>
            <p:spPr>
              <a:xfrm rot="16200000">
                <a:off x="3941867" y="7829155"/>
                <a:ext cx="931177" cy="358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 smtClean="0"/>
                  <a:t>Case 7</a:t>
                </a:r>
                <a:endParaRPr lang="de-DE" dirty="0"/>
              </a:p>
            </p:txBody>
          </p:sp>
          <p:sp>
            <p:nvSpPr>
              <p:cNvPr id="61" name="Textfeld 60"/>
              <p:cNvSpPr txBox="1"/>
              <p:nvPr/>
            </p:nvSpPr>
            <p:spPr>
              <a:xfrm rot="16200000">
                <a:off x="379765" y="7663802"/>
                <a:ext cx="2088445" cy="6606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dirty="0" smtClean="0"/>
              </a:p>
              <a:p>
                <a:pPr algn="ctr"/>
                <a:r>
                  <a:rPr lang="de-DE" i="1" dirty="0" smtClean="0"/>
                  <a:t>FGFR1</a:t>
                </a:r>
                <a:r>
                  <a:rPr lang="de-DE" dirty="0" smtClean="0"/>
                  <a:t> WT*</a:t>
                </a:r>
                <a:endParaRPr lang="de-DE" dirty="0"/>
              </a:p>
            </p:txBody>
          </p:sp>
          <p:sp>
            <p:nvSpPr>
              <p:cNvPr id="62" name="Textfeld 61"/>
              <p:cNvSpPr txBox="1"/>
              <p:nvPr/>
            </p:nvSpPr>
            <p:spPr>
              <a:xfrm rot="16200000">
                <a:off x="376943" y="9848202"/>
                <a:ext cx="2088445" cy="6606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dirty="0" smtClean="0"/>
              </a:p>
              <a:p>
                <a:pPr algn="ctr"/>
                <a:r>
                  <a:rPr lang="de-DE" i="1" dirty="0" smtClean="0"/>
                  <a:t>FGFR1</a:t>
                </a:r>
                <a:r>
                  <a:rPr lang="de-DE" dirty="0" smtClean="0"/>
                  <a:t> MU</a:t>
                </a:r>
                <a:endParaRPr lang="de-DE" dirty="0"/>
              </a:p>
            </p:txBody>
          </p:sp>
          <p:sp>
            <p:nvSpPr>
              <p:cNvPr id="46" name="Rechteck 45"/>
              <p:cNvSpPr/>
              <p:nvPr/>
            </p:nvSpPr>
            <p:spPr>
              <a:xfrm>
                <a:off x="1711274" y="9026734"/>
                <a:ext cx="4504256" cy="1180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aphicFrame>
          <p:nvGraphicFramePr>
            <p:cNvPr id="21" name="Objek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65618750"/>
                </p:ext>
              </p:extLst>
            </p:nvPr>
          </p:nvGraphicFramePr>
          <p:xfrm>
            <a:off x="4555723" y="9073975"/>
            <a:ext cx="2127579" cy="28431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62" name="Image" r:id="rId10" imgW="2831400" imgH="3783960" progId="Photoshop.Image.19">
                    <p:embed/>
                  </p:oleObj>
                </mc:Choice>
                <mc:Fallback>
                  <p:oleObj name="Image" r:id="rId10" imgW="2831400" imgH="3783960" progId="Photoshop.Image.19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4555723" y="9073975"/>
                          <a:ext cx="2127579" cy="284313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7" name="Textfeld 66">
            <a:extLst>
              <a:ext uri="{FF2B5EF4-FFF2-40B4-BE49-F238E27FC236}">
                <a16:creationId xmlns:a16="http://schemas.microsoft.com/office/drawing/2014/main" id="{1796BBBE-D558-474E-BAFF-D68D53C10C45}"/>
              </a:ext>
            </a:extLst>
          </p:cNvPr>
          <p:cNvSpPr txBox="1"/>
          <p:nvPr/>
        </p:nvSpPr>
        <p:spPr>
          <a:xfrm>
            <a:off x="6579831" y="9429417"/>
            <a:ext cx="304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h</a:t>
            </a:r>
            <a:endParaRPr lang="de-DE" sz="2400" b="1" dirty="0"/>
          </a:p>
        </p:txBody>
      </p:sp>
      <p:sp>
        <p:nvSpPr>
          <p:cNvPr id="68" name="Textfeld 67"/>
          <p:cNvSpPr txBox="1"/>
          <p:nvPr/>
        </p:nvSpPr>
        <p:spPr>
          <a:xfrm>
            <a:off x="8980648" y="10037591"/>
            <a:ext cx="484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Arial"/>
                <a:cs typeface="Arial"/>
              </a:rPr>
              <a:t>2.75</a:t>
            </a:r>
            <a:endParaRPr lang="de-DE" sz="1200" dirty="0">
              <a:latin typeface="Arial"/>
              <a:cs typeface="Arial"/>
            </a:endParaRPr>
          </a:p>
        </p:txBody>
      </p:sp>
      <p:sp>
        <p:nvSpPr>
          <p:cNvPr id="69" name="Textfeld 68"/>
          <p:cNvSpPr txBox="1"/>
          <p:nvPr/>
        </p:nvSpPr>
        <p:spPr>
          <a:xfrm>
            <a:off x="8538608" y="10558643"/>
            <a:ext cx="484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Arial"/>
                <a:cs typeface="Arial"/>
              </a:rPr>
              <a:t>0.22</a:t>
            </a:r>
            <a:endParaRPr lang="de-DE" sz="1200" dirty="0">
              <a:latin typeface="Arial"/>
              <a:cs typeface="Arial"/>
            </a:endParaRPr>
          </a:p>
        </p:txBody>
      </p:sp>
      <p:sp>
        <p:nvSpPr>
          <p:cNvPr id="70" name="Textfeld 69"/>
          <p:cNvSpPr txBox="1"/>
          <p:nvPr/>
        </p:nvSpPr>
        <p:spPr>
          <a:xfrm>
            <a:off x="8394673" y="11072639"/>
            <a:ext cx="484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Arial"/>
                <a:cs typeface="Arial"/>
              </a:rPr>
              <a:t>0.10</a:t>
            </a:r>
            <a:endParaRPr lang="de-DE" sz="1200" dirty="0">
              <a:latin typeface="Arial"/>
              <a:cs typeface="Arial"/>
            </a:endParaRP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1796BBBE-D558-474E-BAFF-D68D53C10C45}"/>
              </a:ext>
            </a:extLst>
          </p:cNvPr>
          <p:cNvSpPr txBox="1"/>
          <p:nvPr/>
        </p:nvSpPr>
        <p:spPr>
          <a:xfrm>
            <a:off x="835759" y="9429417"/>
            <a:ext cx="304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/>
              <a:t>g</a:t>
            </a:r>
            <a:endParaRPr lang="de-DE" sz="2400" b="1" dirty="0"/>
          </a:p>
        </p:txBody>
      </p:sp>
      <p:graphicFrame>
        <p:nvGraphicFramePr>
          <p:cNvPr id="91" name="Tabelle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125229"/>
              </p:ext>
            </p:extLst>
          </p:nvPr>
        </p:nvGraphicFramePr>
        <p:xfrm>
          <a:off x="1461444" y="3055322"/>
          <a:ext cx="1358900" cy="609600"/>
        </p:xfrm>
        <a:graphic>
          <a:graphicData uri="http://schemas.openxmlformats.org/drawingml/2006/table">
            <a:tbl>
              <a:tblPr/>
              <a:tblGrid>
                <a:gridCol w="13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2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Sex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 (%)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12700" marR="12700" marT="127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male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 (56.0)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12700" marR="12700" marT="127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female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 (44.4)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n.a.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(2.4)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2" name="Tabelle 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170394"/>
              </p:ext>
            </p:extLst>
          </p:nvPr>
        </p:nvGraphicFramePr>
        <p:xfrm>
          <a:off x="3364641" y="3055322"/>
          <a:ext cx="1358900" cy="609600"/>
        </p:xfrm>
        <a:graphic>
          <a:graphicData uri="http://schemas.openxmlformats.org/drawingml/2006/table">
            <a:tbl>
              <a:tblPr/>
              <a:tblGrid>
                <a:gridCol w="13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2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Age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</a:t>
                      </a:r>
                      <a:r>
                        <a:rPr lang="de-DE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(%)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12700" marR="12700" marT="127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sng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18 years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 (47.4)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12700" marR="12700" marT="127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&lt; 18 years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 (52.6)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n.a.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 (6.0)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4" name="Tabelle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102697"/>
              </p:ext>
            </p:extLst>
          </p:nvPr>
        </p:nvGraphicFramePr>
        <p:xfrm>
          <a:off x="7481900" y="3055322"/>
          <a:ext cx="1358900" cy="609600"/>
        </p:xfrm>
        <a:graphic>
          <a:graphicData uri="http://schemas.openxmlformats.org/drawingml/2006/table">
            <a:tbl>
              <a:tblPr/>
              <a:tblGrid>
                <a:gridCol w="13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2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Status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 (%)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alive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 (60.9)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dead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 (39.1)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n.a.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 (22.9)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5" name="Tabelle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71544"/>
              </p:ext>
            </p:extLst>
          </p:nvPr>
        </p:nvGraphicFramePr>
        <p:xfrm>
          <a:off x="9385096" y="2896572"/>
          <a:ext cx="1718040" cy="927100"/>
        </p:xfrm>
        <a:graphic>
          <a:graphicData uri="http://schemas.openxmlformats.org/drawingml/2006/table">
            <a:tbl>
              <a:tblPr/>
              <a:tblGrid>
                <a:gridCol w="130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72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15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750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WHO </a:t>
                      </a:r>
                      <a:r>
                        <a:rPr lang="de-DE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grade </a:t>
                      </a:r>
                      <a:r>
                        <a:rPr lang="de-DE" sz="9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of</a:t>
                      </a:r>
                      <a:r>
                        <a:rPr lang="de-DE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initial </a:t>
                      </a:r>
                      <a:r>
                        <a:rPr lang="de-DE" sz="9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diagnosis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 (%)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Arial"/>
                        </a:rPr>
                        <a:t>II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6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II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 (16.3)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Arial"/>
                        </a:rPr>
                        <a:t>III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III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 (28.8)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Arial"/>
                        </a:rPr>
                        <a:t>IV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IV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 (55.0)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n.a</a:t>
                      </a:r>
                      <a:r>
                        <a:rPr lang="nb-N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.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(3.6)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6" name="Tabelle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623371"/>
              </p:ext>
            </p:extLst>
          </p:nvPr>
        </p:nvGraphicFramePr>
        <p:xfrm>
          <a:off x="1461444" y="4499855"/>
          <a:ext cx="1358900" cy="457200"/>
        </p:xfrm>
        <a:graphic>
          <a:graphicData uri="http://schemas.openxmlformats.org/drawingml/2006/table">
            <a:tbl>
              <a:tblPr/>
              <a:tblGrid>
                <a:gridCol w="13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2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BRAF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 (%)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Arial"/>
                        </a:rPr>
                        <a:t>MU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p.V600E</a:t>
                      </a:r>
                      <a:endParaRPr lang="is-I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(1.2)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WT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sk-SK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WT* 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82 (98.8)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7" name="Tabelle 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47646"/>
              </p:ext>
            </p:extLst>
          </p:nvPr>
        </p:nvGraphicFramePr>
        <p:xfrm>
          <a:off x="3442357" y="4172645"/>
          <a:ext cx="1358900" cy="609600"/>
        </p:xfrm>
        <a:graphic>
          <a:graphicData uri="http://schemas.openxmlformats.org/drawingml/2006/table">
            <a:tbl>
              <a:tblPr/>
              <a:tblGrid>
                <a:gridCol w="13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2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FGFR1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 (%)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" b="0" i="0" u="none" strike="noStrike">
                          <a:solidFill>
                            <a:srgbClr val="9C0006"/>
                          </a:solidFill>
                          <a:effectLst/>
                          <a:latin typeface="Arial"/>
                        </a:rPr>
                        <a:t>p.K656E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p.K656E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(3.6)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" b="0" i="0" u="none" strike="noStrike">
                          <a:solidFill>
                            <a:srgbClr val="9C0006"/>
                          </a:solidFill>
                          <a:effectLst/>
                          <a:latin typeface="Arial"/>
                        </a:rPr>
                        <a:t>p.N546K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p.N546K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(7.2)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WT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WT*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74 (89.2)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8" name="Tabelle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84639"/>
              </p:ext>
            </p:extLst>
          </p:nvPr>
        </p:nvGraphicFramePr>
        <p:xfrm>
          <a:off x="5483127" y="4172645"/>
          <a:ext cx="1358900" cy="609600"/>
        </p:xfrm>
        <a:graphic>
          <a:graphicData uri="http://schemas.openxmlformats.org/drawingml/2006/table">
            <a:tbl>
              <a:tblPr/>
              <a:tblGrid>
                <a:gridCol w="13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2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NF1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 (%)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Arial"/>
                        </a:rPr>
                        <a:t>MU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MU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 (31.8)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WT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WT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 (68.3)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n.a</a:t>
                      </a:r>
                      <a:r>
                        <a:rPr lang="nb-N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.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 (24.1)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9" name="Tabelle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949016"/>
              </p:ext>
            </p:extLst>
          </p:nvPr>
        </p:nvGraphicFramePr>
        <p:xfrm>
          <a:off x="7523897" y="4172645"/>
          <a:ext cx="1358900" cy="609600"/>
        </p:xfrm>
        <a:graphic>
          <a:graphicData uri="http://schemas.openxmlformats.org/drawingml/2006/table">
            <a:tbl>
              <a:tblPr/>
              <a:tblGrid>
                <a:gridCol w="13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2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1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TP53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 (%)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Arial"/>
                        </a:rPr>
                        <a:t>MU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MU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 (51.4)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WT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WT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 (48.6)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n.a.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 (15.7)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01" name="Tabelle 1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505452"/>
              </p:ext>
            </p:extLst>
          </p:nvPr>
        </p:nvGraphicFramePr>
        <p:xfrm>
          <a:off x="1461444" y="3949691"/>
          <a:ext cx="1358900" cy="406400"/>
        </p:xfrm>
        <a:graphic>
          <a:graphicData uri="http://schemas.openxmlformats.org/drawingml/2006/table">
            <a:tbl>
              <a:tblPr/>
              <a:tblGrid>
                <a:gridCol w="13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2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H3F3A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 (%)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Arial"/>
                        </a:rPr>
                        <a:t>MU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K27M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83 (100)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3" name="Tabelle 10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014018"/>
              </p:ext>
            </p:extLst>
          </p:nvPr>
        </p:nvGraphicFramePr>
        <p:xfrm>
          <a:off x="9564666" y="4020245"/>
          <a:ext cx="1358900" cy="914400"/>
        </p:xfrm>
        <a:graphic>
          <a:graphicData uri="http://schemas.openxmlformats.org/drawingml/2006/table">
            <a:tbl>
              <a:tblPr/>
              <a:tblGrid>
                <a:gridCol w="13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2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ATRX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 (%)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Arial"/>
                        </a:rPr>
                        <a:t>MU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MU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</a:t>
                      </a:r>
                      <a:r>
                        <a:rPr lang="is-I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</a:t>
                      </a:r>
                      <a:r>
                        <a:rPr lang="is-I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7.4)</a:t>
                      </a:r>
                      <a:endParaRPr lang="is-I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WT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WT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 </a:t>
                      </a:r>
                      <a:r>
                        <a:rPr lang="is-I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(9.3)</a:t>
                      </a:r>
                      <a:endParaRPr lang="is-I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loss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16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loss (IHC)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 </a:t>
                      </a:r>
                      <a:r>
                        <a:rPr lang="is-I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</a:t>
                      </a:r>
                      <a:r>
                        <a:rPr lang="is-I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27.8)</a:t>
                      </a:r>
                      <a:endParaRPr lang="is-I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WT (IHC)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 (55.6)</a:t>
                      </a:r>
                      <a:endParaRPr lang="is-I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n.a.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 (34.9)</a:t>
                      </a:r>
                      <a:endParaRPr lang="is-I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4" name="Rechteck 103"/>
          <p:cNvSpPr/>
          <p:nvPr/>
        </p:nvSpPr>
        <p:spPr>
          <a:xfrm>
            <a:off x="1412558" y="9313020"/>
            <a:ext cx="4968383" cy="814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5" name="Textfeld 104"/>
          <p:cNvSpPr txBox="1"/>
          <p:nvPr/>
        </p:nvSpPr>
        <p:spPr>
          <a:xfrm rot="16200000">
            <a:off x="3654336" y="8202726"/>
            <a:ext cx="91798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Case 74</a:t>
            </a:r>
            <a:endParaRPr lang="de-DE" dirty="0"/>
          </a:p>
        </p:txBody>
      </p:sp>
      <p:sp>
        <p:nvSpPr>
          <p:cNvPr id="106" name="Textfeld 105"/>
          <p:cNvSpPr txBox="1"/>
          <p:nvPr/>
        </p:nvSpPr>
        <p:spPr>
          <a:xfrm rot="16200000">
            <a:off x="1192625" y="8202726"/>
            <a:ext cx="92383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Case 6</a:t>
            </a:r>
            <a:endParaRPr lang="de-DE" dirty="0"/>
          </a:p>
        </p:txBody>
      </p:sp>
      <p:sp>
        <p:nvSpPr>
          <p:cNvPr id="109" name="Rechteck 108"/>
          <p:cNvSpPr/>
          <p:nvPr/>
        </p:nvSpPr>
        <p:spPr>
          <a:xfrm>
            <a:off x="1416814" y="7083828"/>
            <a:ext cx="4983098" cy="2506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796BBBE-D558-474E-BAFF-D68D53C10C45}"/>
              </a:ext>
            </a:extLst>
          </p:cNvPr>
          <p:cNvSpPr txBox="1"/>
          <p:nvPr/>
        </p:nvSpPr>
        <p:spPr>
          <a:xfrm>
            <a:off x="835759" y="742091"/>
            <a:ext cx="304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a</a:t>
            </a:r>
            <a:endParaRPr lang="de-DE" sz="2400" b="1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 rotWithShape="1">
          <a:blip r:embed="rId12"/>
          <a:srcRect t="19721"/>
          <a:stretch/>
        </p:blipFill>
        <p:spPr>
          <a:xfrm>
            <a:off x="1844256" y="9792871"/>
            <a:ext cx="3657600" cy="2436693"/>
          </a:xfrm>
          <a:prstGeom prst="rect">
            <a:avLst/>
          </a:prstGeom>
        </p:spPr>
      </p:pic>
      <p:grpSp>
        <p:nvGrpSpPr>
          <p:cNvPr id="6" name="Gruppierung 5"/>
          <p:cNvGrpSpPr/>
          <p:nvPr/>
        </p:nvGrpSpPr>
        <p:grpSpPr>
          <a:xfrm>
            <a:off x="3609350" y="10845689"/>
            <a:ext cx="2234021" cy="618321"/>
            <a:chOff x="2940952" y="13302263"/>
            <a:chExt cx="2234021" cy="618321"/>
          </a:xfrm>
        </p:grpSpPr>
        <p:pic>
          <p:nvPicPr>
            <p:cNvPr id="3" name="Bild 2"/>
            <p:cNvPicPr>
              <a:picLocks noChangeAspect="1"/>
            </p:cNvPicPr>
            <p:nvPr/>
          </p:nvPicPr>
          <p:blipFill rotWithShape="1">
            <a:blip r:embed="rId13"/>
            <a:srcRect l="35009" t="451" r="24786" b="79178"/>
            <a:stretch/>
          </p:blipFill>
          <p:spPr>
            <a:xfrm>
              <a:off x="2940952" y="13302263"/>
              <a:ext cx="1470512" cy="618321"/>
            </a:xfrm>
            <a:prstGeom prst="rect">
              <a:avLst/>
            </a:prstGeom>
          </p:spPr>
        </p:pic>
        <p:sp>
          <p:nvSpPr>
            <p:cNvPr id="77" name="Textfeld 76"/>
            <p:cNvSpPr txBox="1"/>
            <p:nvPr/>
          </p:nvSpPr>
          <p:spPr>
            <a:xfrm>
              <a:off x="4251140" y="13414037"/>
              <a:ext cx="923833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de-DE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=0.023</a:t>
              </a:r>
              <a:endParaRPr lang="de-DE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0" name="Textfeld 79"/>
          <p:cNvSpPr txBox="1"/>
          <p:nvPr/>
        </p:nvSpPr>
        <p:spPr>
          <a:xfrm>
            <a:off x="2541455" y="9647784"/>
            <a:ext cx="198284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i="1" dirty="0" smtClean="0"/>
              <a:t>FGFR1</a:t>
            </a:r>
            <a:endParaRPr lang="de-DE" dirty="0"/>
          </a:p>
        </p:txBody>
      </p:sp>
      <p:pic>
        <p:nvPicPr>
          <p:cNvPr id="5" name="Bild 4" descr="E 768-13 H&amp;E 2b.jpg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0" r="11515"/>
          <a:stretch/>
        </p:blipFill>
        <p:spPr>
          <a:xfrm rot="5400000">
            <a:off x="1885774" y="7288254"/>
            <a:ext cx="1971944" cy="2068033"/>
          </a:xfrm>
          <a:prstGeom prst="rect">
            <a:avLst/>
          </a:prstGeom>
        </p:spPr>
      </p:pic>
      <p:sp>
        <p:nvSpPr>
          <p:cNvPr id="81" name="Textfeld 80"/>
          <p:cNvSpPr txBox="1"/>
          <p:nvPr/>
        </p:nvSpPr>
        <p:spPr>
          <a:xfrm>
            <a:off x="3898094" y="10859324"/>
            <a:ext cx="922580" cy="4770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MU (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=7)</a:t>
            </a:r>
          </a:p>
          <a:p>
            <a:endParaRPr lang="de-DE" sz="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WT* (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=56)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0643"/>
              </p:ext>
            </p:extLst>
          </p:nvPr>
        </p:nvGraphicFramePr>
        <p:xfrm>
          <a:off x="653217" y="874512"/>
          <a:ext cx="10515635" cy="1985602"/>
        </p:xfrm>
        <a:graphic>
          <a:graphicData uri="http://schemas.openxmlformats.org/drawingml/2006/table">
            <a:tbl>
              <a:tblPr/>
              <a:tblGrid>
                <a:gridCol w="946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35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36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37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38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39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40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41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42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43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44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45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46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47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48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49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50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51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52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53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54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55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56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57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58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59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60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61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62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63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64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65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66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67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68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69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70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71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72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73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74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75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76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77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78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79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80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81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82"/>
                    </a:ext>
                  </a:extLst>
                </a:gridCol>
                <a:gridCol w="115285">
                  <a:extLst>
                    <a:ext uri="{9D8B030D-6E8A-4147-A177-3AD203B41FA5}">
                      <a16:colId xmlns:a16="http://schemas.microsoft.com/office/drawing/2014/main" val="20083"/>
                    </a:ext>
                  </a:extLst>
                </a:gridCol>
              </a:tblGrid>
              <a:tr h="240862">
                <a:tc>
                  <a:txBody>
                    <a:bodyPr/>
                    <a:lstStyle/>
                    <a:p>
                      <a:pPr algn="r" fontAlgn="ctr"/>
                      <a:r>
                        <a:rPr lang="de-DE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Case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56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65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74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83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64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55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82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76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78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79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54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67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81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72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57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80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62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63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70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71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77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68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69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73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60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47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75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58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59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66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</a:t>
                      </a:r>
                    </a:p>
                  </a:txBody>
                  <a:tcPr marL="8235" marR="8235" marT="8235" marB="0" vert="vert27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754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Gender</a:t>
                      </a:r>
                    </a:p>
                  </a:txBody>
                  <a:tcPr marL="8235" marR="8235" marT="8235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375623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754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Age</a:t>
                      </a:r>
                    </a:p>
                  </a:txBody>
                  <a:tcPr marL="8235" marR="8235" marT="8235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BF8F00"/>
                          </a:solidFill>
                          <a:effectLst/>
                          <a:latin typeface="Calibri"/>
                        </a:rPr>
                        <a:t>adult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2CC"/>
                          </a:solidFill>
                          <a:effectLst/>
                          <a:latin typeface="Calibri"/>
                        </a:rPr>
                        <a:t>adolescent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754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Localization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235" marR="8235" marT="8235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4B084"/>
                          </a:solidFill>
                          <a:effectLst/>
                          <a:latin typeface="Calibri"/>
                        </a:rPr>
                        <a:t>SP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4B084"/>
                          </a:solidFill>
                          <a:effectLst/>
                          <a:latin typeface="Calibri"/>
                        </a:rPr>
                        <a:t>SP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CB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CB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CE4D6"/>
                          </a:solidFill>
                          <a:effectLst/>
                          <a:latin typeface="Calibri"/>
                        </a:rPr>
                        <a:t>CB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4B084"/>
                          </a:solidFill>
                          <a:effectLst/>
                          <a:latin typeface="Calibri"/>
                        </a:rPr>
                        <a:t>SP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4B084"/>
                          </a:solidFill>
                          <a:effectLst/>
                          <a:latin typeface="Calibri"/>
                        </a:rPr>
                        <a:t>SP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4B084"/>
                          </a:solidFill>
                          <a:effectLst/>
                          <a:latin typeface="Calibri"/>
                        </a:rPr>
                        <a:t>SP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4B084"/>
                          </a:solidFill>
                          <a:effectLst/>
                          <a:latin typeface="Calibri"/>
                        </a:rPr>
                        <a:t>SP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4B084"/>
                          </a:solidFill>
                          <a:effectLst/>
                          <a:latin typeface="Calibri"/>
                        </a:rPr>
                        <a:t>SP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4B084"/>
                          </a:solidFill>
                          <a:effectLst/>
                          <a:latin typeface="Calibri"/>
                        </a:rPr>
                        <a:t>SP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4B084"/>
                          </a:solidFill>
                          <a:effectLst/>
                          <a:latin typeface="Calibri"/>
                        </a:rPr>
                        <a:t>SP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4B084"/>
                          </a:solidFill>
                          <a:effectLst/>
                          <a:latin typeface="Calibri"/>
                        </a:rPr>
                        <a:t>SP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BS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ST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1754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Status</a:t>
                      </a:r>
                    </a:p>
                  </a:txBody>
                  <a:tcPr marL="8235" marR="8235" marT="8235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A6ABB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66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1754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WHO Grade*</a:t>
                      </a:r>
                    </a:p>
                  </a:txBody>
                  <a:tcPr marL="8235" marR="8235" marT="8235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6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6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6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6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6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6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6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6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6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6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6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6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50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II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6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235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6931">
                <a:tc>
                  <a:txBody>
                    <a:bodyPr/>
                    <a:lstStyle/>
                    <a:p>
                      <a:pPr algn="r" fontAlgn="b"/>
                      <a:r>
                        <a:rPr lang="sk-SK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235" marR="8235" marT="8235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>
                      <a:noFill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>
                      <a:noFill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>
                      <a:noFill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>
                      <a:noFill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>
                      <a:noFill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>
                      <a:noFill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>
                      <a:noFill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>
                      <a:noFill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>
                      <a:noFill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>
                      <a:noFill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>
                      <a:noFill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>
                      <a:noFill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>
                      <a:noFill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>
                      <a:noFill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>
                      <a:noFill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1754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b="1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H3F3A</a:t>
                      </a:r>
                    </a:p>
                  </a:txBody>
                  <a:tcPr marL="8235" marR="8235" marT="8235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1754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b="1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BRAF</a:t>
                      </a:r>
                    </a:p>
                  </a:txBody>
                  <a:tcPr marL="8235" marR="8235" marT="8235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1754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FGFR1</a:t>
                      </a:r>
                    </a:p>
                  </a:txBody>
                  <a:tcPr marL="8235" marR="8235" marT="8235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" b="0" i="0" u="none" strike="noStrike">
                          <a:solidFill>
                            <a:srgbClr val="C55A11"/>
                          </a:solidFill>
                          <a:effectLst/>
                          <a:latin typeface="Calibri"/>
                        </a:rPr>
                        <a:t>p.K656E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" b="0" i="0" u="none" strike="noStrike">
                          <a:solidFill>
                            <a:srgbClr val="C55A11"/>
                          </a:solidFill>
                          <a:effectLst/>
                          <a:latin typeface="Calibri"/>
                        </a:rPr>
                        <a:t>p.K656E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" b="0" i="0" u="none" strike="noStrike">
                          <a:solidFill>
                            <a:srgbClr val="C55A11"/>
                          </a:solidFill>
                          <a:effectLst/>
                          <a:latin typeface="Calibri"/>
                        </a:rPr>
                        <a:t>p.K656E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" b="0" i="0" u="none" strike="noStrike">
                          <a:solidFill>
                            <a:srgbClr val="F8CBAD"/>
                          </a:solidFill>
                          <a:effectLst/>
                          <a:latin typeface="Calibri"/>
                        </a:rPr>
                        <a:t>p.N546K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" b="0" i="0" u="none" strike="noStrike">
                          <a:solidFill>
                            <a:srgbClr val="F8CBAD"/>
                          </a:solidFill>
                          <a:effectLst/>
                          <a:latin typeface="Calibri"/>
                        </a:rPr>
                        <a:t>p.N546K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" b="0" i="0" u="none" strike="noStrike">
                          <a:solidFill>
                            <a:srgbClr val="F8CBAD"/>
                          </a:solidFill>
                          <a:effectLst/>
                          <a:latin typeface="Calibri"/>
                        </a:rPr>
                        <a:t>p.N546K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" b="0" i="0" u="none" strike="noStrike">
                          <a:solidFill>
                            <a:srgbClr val="F8CBAD"/>
                          </a:solidFill>
                          <a:effectLst/>
                          <a:latin typeface="Calibri"/>
                        </a:rPr>
                        <a:t>p.N546K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" b="0" i="0" u="none" strike="noStrike">
                          <a:solidFill>
                            <a:srgbClr val="F8CBAD"/>
                          </a:solidFill>
                          <a:effectLst/>
                          <a:latin typeface="Calibri"/>
                        </a:rPr>
                        <a:t>p.N546K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" b="0" i="0" u="none" strike="noStrike">
                          <a:solidFill>
                            <a:srgbClr val="F8CBAD"/>
                          </a:solidFill>
                          <a:effectLst/>
                          <a:latin typeface="Calibri"/>
                        </a:rPr>
                        <a:t>p.N546K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175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NF1</a:t>
                      </a:r>
                    </a:p>
                  </a:txBody>
                  <a:tcPr marL="8235" marR="8235" marT="8235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1754">
                <a:tc>
                  <a:txBody>
                    <a:bodyPr/>
                    <a:lstStyle/>
                    <a:p>
                      <a:pPr algn="r" fontAlgn="b"/>
                      <a:r>
                        <a:rPr lang="fr-FR" sz="9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TP53</a:t>
                      </a:r>
                    </a:p>
                  </a:txBody>
                  <a:tcPr marL="8235" marR="8235" marT="8235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1754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ATRX</a:t>
                      </a:r>
                    </a:p>
                  </a:txBody>
                  <a:tcPr marL="8235" marR="8235" marT="8235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loss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16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loss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16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loss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16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loss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16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WT2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loss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16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loss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16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loss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16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loss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16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loss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16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WT2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WT2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WT2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loss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16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loss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16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loss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16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loss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16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WT2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loss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16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D9D9D9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loss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16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" b="0" i="0" u="none" strike="noStrike" dirty="0">
                          <a:solidFill>
                            <a:srgbClr val="80808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8235" marR="8235" marT="823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2008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1507</Words>
  <Application>Microsoft Office PowerPoint</Application>
  <PresentationFormat>Benutzerdefiniert</PresentationFormat>
  <Paragraphs>1324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Image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Kim Harnisch</dc:creator>
  <cp:lastModifiedBy>Schüller, Ulrich</cp:lastModifiedBy>
  <cp:revision>307</cp:revision>
  <cp:lastPrinted>2020-12-18T16:55:04Z</cp:lastPrinted>
  <dcterms:created xsi:type="dcterms:W3CDTF">2020-06-06T19:41:47Z</dcterms:created>
  <dcterms:modified xsi:type="dcterms:W3CDTF">2020-12-21T09:25:59Z</dcterms:modified>
</cp:coreProperties>
</file>