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91" r:id="rId2"/>
    <p:sldId id="292" r:id="rId3"/>
    <p:sldId id="299" r:id="rId4"/>
    <p:sldId id="301" r:id="rId5"/>
  </p:sldIdLst>
  <p:sldSz cx="6858000" cy="12192000"/>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berta Besio" initials="RB" lastIdx="11" clrIdx="0">
    <p:extLst>
      <p:ext uri="{19B8F6BF-5375-455C-9EA6-DF929625EA0E}">
        <p15:presenceInfo xmlns:p15="http://schemas.microsoft.com/office/powerpoint/2012/main" userId="S::roberta.besio@unipv.it::865e2806-beb0-4b2f-b7ba-f747ba2b08bd" providerId="AD"/>
      </p:ext>
    </p:extLst>
  </p:cmAuthor>
  <p:cmAuthor id="2" name="Antonella Forlino" initials="AF" lastIdx="11" clrIdx="1">
    <p:extLst>
      <p:ext uri="{19B8F6BF-5375-455C-9EA6-DF929625EA0E}">
        <p15:presenceInfo xmlns:p15="http://schemas.microsoft.com/office/powerpoint/2012/main" userId="Antonella Forlin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a:srgbClr val="663300"/>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911" autoAdjust="0"/>
    <p:restoredTop sz="94660"/>
  </p:normalViewPr>
  <p:slideViewPr>
    <p:cSldViewPr snapToGrid="0">
      <p:cViewPr varScale="1">
        <p:scale>
          <a:sx n="40" d="100"/>
          <a:sy n="40" d="100"/>
        </p:scale>
        <p:origin x="29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D:\Lab%205-11-2018\Pubblicazioni\Matrix%20Biologuy%20Plus%202019%20siRNA\Figures\fig%2016%20b%20c.xls"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C:\Users\utente\Desktop\Tesi%202012-13\Tesi\foto\risultati\Summary%20of%20the%20qPCR%20exp%20June%202013.xls" TargetMode="External"/><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1" Type="http://schemas.openxmlformats.org/officeDocument/2006/relationships/oleObject" Target="file:///D:\Lab%205-11-2018\Pubblicazioni\Matrix%20Biologuy%20Plus%202019%20siRNA\Figures\Fig%201%208b.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431357641849076"/>
          <c:y val="0.16230071996667922"/>
          <c:w val="0.87535542857941206"/>
          <c:h val="0.49358350357338843"/>
        </c:manualLayout>
      </c:layout>
      <c:barChart>
        <c:barDir val="col"/>
        <c:grouping val="clustered"/>
        <c:varyColors val="0"/>
        <c:ser>
          <c:idx val="0"/>
          <c:order val="0"/>
          <c:spPr>
            <a:solidFill>
              <a:schemeClr val="tx1"/>
            </a:solidFill>
            <a:ln w="25400">
              <a:solidFill>
                <a:srgbClr val="000000"/>
              </a:solidFill>
              <a:prstDash val="solid"/>
            </a:ln>
          </c:spPr>
          <c:invertIfNegative val="0"/>
          <c:dPt>
            <c:idx val="1"/>
            <c:invertIfNegative val="0"/>
            <c:bubble3D val="0"/>
            <c:spPr>
              <a:solidFill>
                <a:schemeClr val="tx1">
                  <a:lumMod val="50000"/>
                  <a:lumOff val="50000"/>
                </a:schemeClr>
              </a:solidFill>
              <a:ln w="25400">
                <a:solidFill>
                  <a:srgbClr val="000000"/>
                </a:solidFill>
                <a:prstDash val="solid"/>
              </a:ln>
            </c:spPr>
            <c:extLst xmlns:c16r2="http://schemas.microsoft.com/office/drawing/2015/06/chart">
              <c:ext xmlns:c16="http://schemas.microsoft.com/office/drawing/2014/chart" uri="{C3380CC4-5D6E-409C-BE32-E72D297353CC}">
                <c16:uniqueId val="{00000001-98DE-4889-A23A-731F16D81054}"/>
              </c:ext>
            </c:extLst>
          </c:dPt>
          <c:dPt>
            <c:idx val="2"/>
            <c:invertIfNegative val="0"/>
            <c:bubble3D val="0"/>
            <c:spPr>
              <a:solidFill>
                <a:schemeClr val="bg1"/>
              </a:solidFill>
              <a:ln w="25400">
                <a:solidFill>
                  <a:srgbClr val="000000"/>
                </a:solidFill>
                <a:prstDash val="solid"/>
              </a:ln>
            </c:spPr>
            <c:extLst xmlns:c16r2="http://schemas.microsoft.com/office/drawing/2015/06/chart">
              <c:ext xmlns:c16="http://schemas.microsoft.com/office/drawing/2014/chart" uri="{C3380CC4-5D6E-409C-BE32-E72D297353CC}">
                <c16:uniqueId val="{00000003-98DE-4889-A23A-731F16D81054}"/>
              </c:ext>
            </c:extLst>
          </c:dPt>
          <c:dPt>
            <c:idx val="3"/>
            <c:invertIfNegative val="0"/>
            <c:bubble3D val="0"/>
            <c:spPr>
              <a:solidFill>
                <a:schemeClr val="bg1"/>
              </a:solidFill>
              <a:ln w="25400">
                <a:solidFill>
                  <a:srgbClr val="000000"/>
                </a:solidFill>
                <a:prstDash val="solid"/>
              </a:ln>
            </c:spPr>
            <c:extLst xmlns:c16r2="http://schemas.microsoft.com/office/drawing/2015/06/chart">
              <c:ext xmlns:c16="http://schemas.microsoft.com/office/drawing/2014/chart" uri="{C3380CC4-5D6E-409C-BE32-E72D297353CC}">
                <c16:uniqueId val="{00000005-98DE-4889-A23A-731F16D81054}"/>
              </c:ext>
            </c:extLst>
          </c:dPt>
          <c:dPt>
            <c:idx val="5"/>
            <c:invertIfNegative val="0"/>
            <c:bubble3D val="0"/>
            <c:extLst xmlns:c16r2="http://schemas.microsoft.com/office/drawing/2015/06/chart">
              <c:ext xmlns:c16="http://schemas.microsoft.com/office/drawing/2014/chart" uri="{C3380CC4-5D6E-409C-BE32-E72D297353CC}">
                <c16:uniqueId val="{00000006-98DE-4889-A23A-731F16D81054}"/>
              </c:ext>
            </c:extLst>
          </c:dPt>
          <c:dPt>
            <c:idx val="6"/>
            <c:invertIfNegative val="0"/>
            <c:bubble3D val="0"/>
            <c:spPr>
              <a:solidFill>
                <a:schemeClr val="tx1">
                  <a:lumMod val="50000"/>
                  <a:lumOff val="50000"/>
                </a:schemeClr>
              </a:solidFill>
              <a:ln w="25400">
                <a:solidFill>
                  <a:srgbClr val="000000"/>
                </a:solidFill>
                <a:prstDash val="solid"/>
              </a:ln>
            </c:spPr>
            <c:extLst xmlns:c16r2="http://schemas.microsoft.com/office/drawing/2015/06/chart">
              <c:ext xmlns:c16="http://schemas.microsoft.com/office/drawing/2014/chart" uri="{C3380CC4-5D6E-409C-BE32-E72D297353CC}">
                <c16:uniqueId val="{00000008-98DE-4889-A23A-731F16D81054}"/>
              </c:ext>
            </c:extLst>
          </c:dPt>
          <c:dPt>
            <c:idx val="7"/>
            <c:invertIfNegative val="0"/>
            <c:bubble3D val="0"/>
            <c:spPr>
              <a:solidFill>
                <a:schemeClr val="bg1"/>
              </a:solidFill>
              <a:ln w="25400">
                <a:solidFill>
                  <a:srgbClr val="000000"/>
                </a:solidFill>
                <a:prstDash val="solid"/>
              </a:ln>
            </c:spPr>
            <c:extLst xmlns:c16r2="http://schemas.microsoft.com/office/drawing/2015/06/chart">
              <c:ext xmlns:c16="http://schemas.microsoft.com/office/drawing/2014/chart" uri="{C3380CC4-5D6E-409C-BE32-E72D297353CC}">
                <c16:uniqueId val="{0000000A-98DE-4889-A23A-731F16D81054}"/>
              </c:ext>
            </c:extLst>
          </c:dPt>
          <c:dPt>
            <c:idx val="8"/>
            <c:invertIfNegative val="0"/>
            <c:bubble3D val="0"/>
            <c:spPr>
              <a:solidFill>
                <a:schemeClr val="bg1"/>
              </a:solidFill>
              <a:ln w="25400">
                <a:solidFill>
                  <a:srgbClr val="000000"/>
                </a:solidFill>
                <a:prstDash val="solid"/>
              </a:ln>
            </c:spPr>
            <c:extLst xmlns:c16r2="http://schemas.microsoft.com/office/drawing/2015/06/chart">
              <c:ext xmlns:c16="http://schemas.microsoft.com/office/drawing/2014/chart" uri="{C3380CC4-5D6E-409C-BE32-E72D297353CC}">
                <c16:uniqueId val="{0000000C-98DE-4889-A23A-731F16D81054}"/>
              </c:ext>
            </c:extLst>
          </c:dPt>
          <c:dPt>
            <c:idx val="9"/>
            <c:invertIfNegative val="0"/>
            <c:bubble3D val="0"/>
            <c:spPr>
              <a:solidFill>
                <a:schemeClr val="bg1"/>
              </a:solidFill>
              <a:ln w="25400">
                <a:solidFill>
                  <a:srgbClr val="000000"/>
                </a:solidFill>
                <a:prstDash val="solid"/>
              </a:ln>
            </c:spPr>
            <c:extLst xmlns:c16r2="http://schemas.microsoft.com/office/drawing/2015/06/chart">
              <c:ext xmlns:c16="http://schemas.microsoft.com/office/drawing/2014/chart" uri="{C3380CC4-5D6E-409C-BE32-E72D297353CC}">
                <c16:uniqueId val="{0000000E-98DE-4889-A23A-731F16D81054}"/>
              </c:ext>
            </c:extLst>
          </c:dPt>
          <c:dPt>
            <c:idx val="10"/>
            <c:invertIfNegative val="0"/>
            <c:bubble3D val="0"/>
            <c:extLst xmlns:c16r2="http://schemas.microsoft.com/office/drawing/2015/06/chart">
              <c:ext xmlns:c16="http://schemas.microsoft.com/office/drawing/2014/chart" uri="{C3380CC4-5D6E-409C-BE32-E72D297353CC}">
                <c16:uniqueId val="{0000000F-98DE-4889-A23A-731F16D81054}"/>
              </c:ext>
            </c:extLst>
          </c:dPt>
          <c:dPt>
            <c:idx val="11"/>
            <c:invertIfNegative val="0"/>
            <c:bubble3D val="0"/>
            <c:spPr>
              <a:solidFill>
                <a:schemeClr val="tx1">
                  <a:lumMod val="50000"/>
                  <a:lumOff val="50000"/>
                </a:schemeClr>
              </a:solidFill>
              <a:ln w="25400">
                <a:solidFill>
                  <a:srgbClr val="000000"/>
                </a:solidFill>
                <a:prstDash val="solid"/>
              </a:ln>
            </c:spPr>
            <c:extLst xmlns:c16r2="http://schemas.microsoft.com/office/drawing/2015/06/chart">
              <c:ext xmlns:c16="http://schemas.microsoft.com/office/drawing/2014/chart" uri="{C3380CC4-5D6E-409C-BE32-E72D297353CC}">
                <c16:uniqueId val="{00000011-98DE-4889-A23A-731F16D81054}"/>
              </c:ext>
            </c:extLst>
          </c:dPt>
          <c:dPt>
            <c:idx val="12"/>
            <c:invertIfNegative val="0"/>
            <c:bubble3D val="0"/>
            <c:spPr>
              <a:solidFill>
                <a:schemeClr val="bg1"/>
              </a:solidFill>
              <a:ln w="25400">
                <a:solidFill>
                  <a:srgbClr val="000000"/>
                </a:solidFill>
                <a:prstDash val="solid"/>
              </a:ln>
            </c:spPr>
            <c:extLst xmlns:c16r2="http://schemas.microsoft.com/office/drawing/2015/06/chart">
              <c:ext xmlns:c16="http://schemas.microsoft.com/office/drawing/2014/chart" uri="{C3380CC4-5D6E-409C-BE32-E72D297353CC}">
                <c16:uniqueId val="{00000013-98DE-4889-A23A-731F16D81054}"/>
              </c:ext>
            </c:extLst>
          </c:dPt>
          <c:dPt>
            <c:idx val="13"/>
            <c:invertIfNegative val="0"/>
            <c:bubble3D val="0"/>
            <c:spPr>
              <a:solidFill>
                <a:schemeClr val="bg1"/>
              </a:solidFill>
              <a:ln w="25400">
                <a:solidFill>
                  <a:srgbClr val="000000"/>
                </a:solidFill>
                <a:prstDash val="solid"/>
              </a:ln>
            </c:spPr>
            <c:extLst xmlns:c16r2="http://schemas.microsoft.com/office/drawing/2015/06/chart">
              <c:ext xmlns:c16="http://schemas.microsoft.com/office/drawing/2014/chart" uri="{C3380CC4-5D6E-409C-BE32-E72D297353CC}">
                <c16:uniqueId val="{00000015-98DE-4889-A23A-731F16D81054}"/>
              </c:ext>
            </c:extLst>
          </c:dPt>
          <c:dPt>
            <c:idx val="14"/>
            <c:invertIfNegative val="0"/>
            <c:bubble3D val="0"/>
            <c:spPr>
              <a:solidFill>
                <a:schemeClr val="bg1"/>
              </a:solidFill>
              <a:ln w="25400">
                <a:solidFill>
                  <a:srgbClr val="000000"/>
                </a:solidFill>
                <a:prstDash val="solid"/>
              </a:ln>
            </c:spPr>
            <c:extLst xmlns:c16r2="http://schemas.microsoft.com/office/drawing/2015/06/chart">
              <c:ext xmlns:c16="http://schemas.microsoft.com/office/drawing/2014/chart" uri="{C3380CC4-5D6E-409C-BE32-E72D297353CC}">
                <c16:uniqueId val="{00000017-98DE-4889-A23A-731F16D81054}"/>
              </c:ext>
            </c:extLst>
          </c:dPt>
          <c:dPt>
            <c:idx val="16"/>
            <c:invertIfNegative val="0"/>
            <c:bubble3D val="0"/>
            <c:spPr>
              <a:solidFill>
                <a:schemeClr val="tx1">
                  <a:lumMod val="50000"/>
                  <a:lumOff val="50000"/>
                </a:schemeClr>
              </a:solidFill>
              <a:ln w="25400">
                <a:solidFill>
                  <a:srgbClr val="000000"/>
                </a:solidFill>
                <a:prstDash val="solid"/>
              </a:ln>
            </c:spPr>
            <c:extLst xmlns:c16r2="http://schemas.microsoft.com/office/drawing/2015/06/chart">
              <c:ext xmlns:c16="http://schemas.microsoft.com/office/drawing/2014/chart" uri="{C3380CC4-5D6E-409C-BE32-E72D297353CC}">
                <c16:uniqueId val="{00000019-98DE-4889-A23A-731F16D81054}"/>
              </c:ext>
            </c:extLst>
          </c:dPt>
          <c:dPt>
            <c:idx val="17"/>
            <c:invertIfNegative val="0"/>
            <c:bubble3D val="0"/>
            <c:spPr>
              <a:solidFill>
                <a:schemeClr val="bg1"/>
              </a:solidFill>
              <a:ln w="25400">
                <a:solidFill>
                  <a:srgbClr val="000000"/>
                </a:solidFill>
                <a:prstDash val="solid"/>
              </a:ln>
            </c:spPr>
            <c:extLst xmlns:c16r2="http://schemas.microsoft.com/office/drawing/2015/06/chart">
              <c:ext xmlns:c16="http://schemas.microsoft.com/office/drawing/2014/chart" uri="{C3380CC4-5D6E-409C-BE32-E72D297353CC}">
                <c16:uniqueId val="{0000001B-98DE-4889-A23A-731F16D81054}"/>
              </c:ext>
            </c:extLst>
          </c:dPt>
          <c:dPt>
            <c:idx val="18"/>
            <c:invertIfNegative val="0"/>
            <c:bubble3D val="0"/>
            <c:spPr>
              <a:solidFill>
                <a:sysClr val="window" lastClr="FFFFFF"/>
              </a:solidFill>
              <a:ln w="25400">
                <a:solidFill>
                  <a:srgbClr val="000000"/>
                </a:solidFill>
                <a:prstDash val="solid"/>
              </a:ln>
            </c:spPr>
            <c:extLst xmlns:c16r2="http://schemas.microsoft.com/office/drawing/2015/06/chart">
              <c:ext xmlns:c16="http://schemas.microsoft.com/office/drawing/2014/chart" uri="{C3380CC4-5D6E-409C-BE32-E72D297353CC}">
                <c16:uniqueId val="{0000001D-98DE-4889-A23A-731F16D81054}"/>
              </c:ext>
            </c:extLst>
          </c:dPt>
          <c:dPt>
            <c:idx val="21"/>
            <c:invertIfNegative val="0"/>
            <c:bubble3D val="0"/>
            <c:spPr>
              <a:solidFill>
                <a:schemeClr val="tx1">
                  <a:lumMod val="50000"/>
                  <a:lumOff val="50000"/>
                </a:schemeClr>
              </a:solidFill>
              <a:ln w="25400">
                <a:solidFill>
                  <a:srgbClr val="000000"/>
                </a:solidFill>
                <a:prstDash val="solid"/>
              </a:ln>
            </c:spPr>
            <c:extLst xmlns:c16r2="http://schemas.microsoft.com/office/drawing/2015/06/chart">
              <c:ext xmlns:c16="http://schemas.microsoft.com/office/drawing/2014/chart" uri="{C3380CC4-5D6E-409C-BE32-E72D297353CC}">
                <c16:uniqueId val="{0000001F-98DE-4889-A23A-731F16D81054}"/>
              </c:ext>
            </c:extLst>
          </c:dPt>
          <c:dPt>
            <c:idx val="22"/>
            <c:invertIfNegative val="0"/>
            <c:bubble3D val="0"/>
            <c:spPr>
              <a:solidFill>
                <a:schemeClr val="bg1"/>
              </a:solidFill>
              <a:ln w="25400">
                <a:solidFill>
                  <a:srgbClr val="000000"/>
                </a:solidFill>
                <a:prstDash val="solid"/>
              </a:ln>
            </c:spPr>
            <c:extLst xmlns:c16r2="http://schemas.microsoft.com/office/drawing/2015/06/chart">
              <c:ext xmlns:c16="http://schemas.microsoft.com/office/drawing/2014/chart" uri="{C3380CC4-5D6E-409C-BE32-E72D297353CC}">
                <c16:uniqueId val="{00000021-98DE-4889-A23A-731F16D81054}"/>
              </c:ext>
            </c:extLst>
          </c:dPt>
          <c:dPt>
            <c:idx val="23"/>
            <c:invertIfNegative val="0"/>
            <c:bubble3D val="0"/>
            <c:spPr>
              <a:solidFill>
                <a:schemeClr val="bg1"/>
              </a:solidFill>
              <a:ln w="25400">
                <a:solidFill>
                  <a:srgbClr val="000000"/>
                </a:solidFill>
                <a:prstDash val="solid"/>
              </a:ln>
            </c:spPr>
            <c:extLst xmlns:c16r2="http://schemas.microsoft.com/office/drawing/2015/06/chart">
              <c:ext xmlns:c16="http://schemas.microsoft.com/office/drawing/2014/chart" uri="{C3380CC4-5D6E-409C-BE32-E72D297353CC}">
                <c16:uniqueId val="{00000023-98DE-4889-A23A-731F16D81054}"/>
              </c:ext>
            </c:extLst>
          </c:dPt>
          <c:dPt>
            <c:idx val="26"/>
            <c:invertIfNegative val="0"/>
            <c:bubble3D val="0"/>
            <c:spPr>
              <a:solidFill>
                <a:schemeClr val="tx1">
                  <a:lumMod val="50000"/>
                  <a:lumOff val="50000"/>
                </a:schemeClr>
              </a:solidFill>
              <a:ln w="25400">
                <a:solidFill>
                  <a:srgbClr val="000000"/>
                </a:solidFill>
                <a:prstDash val="solid"/>
              </a:ln>
            </c:spPr>
            <c:extLst xmlns:c16r2="http://schemas.microsoft.com/office/drawing/2015/06/chart">
              <c:ext xmlns:c16="http://schemas.microsoft.com/office/drawing/2014/chart" uri="{C3380CC4-5D6E-409C-BE32-E72D297353CC}">
                <c16:uniqueId val="{00000025-98DE-4889-A23A-731F16D81054}"/>
              </c:ext>
            </c:extLst>
          </c:dPt>
          <c:dPt>
            <c:idx val="27"/>
            <c:invertIfNegative val="0"/>
            <c:bubble3D val="0"/>
            <c:spPr>
              <a:solidFill>
                <a:schemeClr val="bg1"/>
              </a:solidFill>
              <a:ln w="25400">
                <a:solidFill>
                  <a:srgbClr val="000000"/>
                </a:solidFill>
                <a:prstDash val="solid"/>
              </a:ln>
            </c:spPr>
            <c:extLst xmlns:c16r2="http://schemas.microsoft.com/office/drawing/2015/06/chart">
              <c:ext xmlns:c16="http://schemas.microsoft.com/office/drawing/2014/chart" uri="{C3380CC4-5D6E-409C-BE32-E72D297353CC}">
                <c16:uniqueId val="{00000027-98DE-4889-A23A-731F16D81054}"/>
              </c:ext>
            </c:extLst>
          </c:dPt>
          <c:dPt>
            <c:idx val="28"/>
            <c:invertIfNegative val="0"/>
            <c:bubble3D val="0"/>
            <c:spPr>
              <a:solidFill>
                <a:schemeClr val="bg1"/>
              </a:solidFill>
              <a:ln w="25400">
                <a:solidFill>
                  <a:srgbClr val="000000"/>
                </a:solidFill>
                <a:prstDash val="solid"/>
              </a:ln>
            </c:spPr>
            <c:extLst xmlns:c16r2="http://schemas.microsoft.com/office/drawing/2015/06/chart">
              <c:ext xmlns:c16="http://schemas.microsoft.com/office/drawing/2014/chart" uri="{C3380CC4-5D6E-409C-BE32-E72D297353CC}">
                <c16:uniqueId val="{00000029-98DE-4889-A23A-731F16D81054}"/>
              </c:ext>
            </c:extLst>
          </c:dPt>
          <c:errBars>
            <c:errBarType val="both"/>
            <c:errValType val="cust"/>
            <c:noEndCap val="0"/>
            <c:plus>
              <c:numRef>
                <c:f>'siRNA 3554 e 3825 lac z'!$D$36:$D$64</c:f>
                <c:numCache>
                  <c:formatCode>General</c:formatCode>
                  <c:ptCount val="29"/>
                  <c:pt idx="0">
                    <c:v>9.887E-2</c:v>
                  </c:pt>
                  <c:pt idx="1">
                    <c:v>4.487E-2</c:v>
                  </c:pt>
                  <c:pt idx="2">
                    <c:v>2.7629999999999998E-2</c:v>
                  </c:pt>
                  <c:pt idx="3">
                    <c:v>2.861E-2</c:v>
                  </c:pt>
                  <c:pt idx="5">
                    <c:v>0.11456</c:v>
                  </c:pt>
                  <c:pt idx="6">
                    <c:v>9.2039999999999997E-2</c:v>
                  </c:pt>
                  <c:pt idx="7">
                    <c:v>3.585E-2</c:v>
                  </c:pt>
                  <c:pt idx="8">
                    <c:v>4.1770000000000002E-2</c:v>
                  </c:pt>
                  <c:pt idx="10">
                    <c:v>0.17032</c:v>
                  </c:pt>
                  <c:pt idx="11">
                    <c:v>0.14273</c:v>
                  </c:pt>
                  <c:pt idx="12">
                    <c:v>6.4280000000000004E-2</c:v>
                  </c:pt>
                  <c:pt idx="13">
                    <c:v>8.1280000000000005E-2</c:v>
                  </c:pt>
                  <c:pt idx="15">
                    <c:v>8.3040000000000003E-2</c:v>
                  </c:pt>
                  <c:pt idx="16">
                    <c:v>5.5289999999999999E-2</c:v>
                  </c:pt>
                  <c:pt idx="17">
                    <c:v>3.1189999999999999E-2</c:v>
                  </c:pt>
                  <c:pt idx="18">
                    <c:v>1.1780000000000001E-2</c:v>
                  </c:pt>
                  <c:pt idx="20">
                    <c:v>9.2960000000000001E-2</c:v>
                  </c:pt>
                  <c:pt idx="21">
                    <c:v>0.1641</c:v>
                  </c:pt>
                  <c:pt idx="22">
                    <c:v>2.1829999999999999E-2</c:v>
                  </c:pt>
                  <c:pt idx="23">
                    <c:v>1.8100000000000002E-2</c:v>
                  </c:pt>
                  <c:pt idx="25">
                    <c:v>0.1134</c:v>
                  </c:pt>
                  <c:pt idx="26">
                    <c:v>0.19811999999999999</c:v>
                  </c:pt>
                  <c:pt idx="27">
                    <c:v>3.0609999999999998E-2</c:v>
                  </c:pt>
                  <c:pt idx="28">
                    <c:v>4.1770000000000002E-2</c:v>
                  </c:pt>
                </c:numCache>
              </c:numRef>
            </c:plus>
            <c:minus>
              <c:numRef>
                <c:f>'siRNA 3554 e 3825 lac z'!$E$36:$E$64</c:f>
                <c:numCache>
                  <c:formatCode>General</c:formatCode>
                  <c:ptCount val="29"/>
                  <c:pt idx="0">
                    <c:v>8.0689999999999998E-2</c:v>
                  </c:pt>
                  <c:pt idx="1">
                    <c:v>4.2430000000000002E-2</c:v>
                  </c:pt>
                  <c:pt idx="2">
                    <c:v>2.3800000000000002E-2</c:v>
                  </c:pt>
                  <c:pt idx="3">
                    <c:v>2.3769999999999999E-2</c:v>
                  </c:pt>
                  <c:pt idx="5">
                    <c:v>9.4350000000000003E-2</c:v>
                  </c:pt>
                  <c:pt idx="6">
                    <c:v>8.3930000000000005E-2</c:v>
                  </c:pt>
                  <c:pt idx="7">
                    <c:v>2.8850000000000001E-2</c:v>
                  </c:pt>
                  <c:pt idx="8">
                    <c:v>4.2430000000000002E-2</c:v>
                  </c:pt>
                  <c:pt idx="10">
                    <c:v>0.14341000000000001</c:v>
                  </c:pt>
                  <c:pt idx="11">
                    <c:v>0.13094</c:v>
                  </c:pt>
                  <c:pt idx="12">
                    <c:v>5.2810000000000003E-2</c:v>
                  </c:pt>
                  <c:pt idx="13">
                    <c:v>6.7390000000000005E-2</c:v>
                  </c:pt>
                  <c:pt idx="15">
                    <c:v>7.7740000000000004E-2</c:v>
                  </c:pt>
                  <c:pt idx="16">
                    <c:v>5.416E-2</c:v>
                  </c:pt>
                  <c:pt idx="17">
                    <c:v>2.4490000000000001E-2</c:v>
                  </c:pt>
                  <c:pt idx="18">
                    <c:v>1.142E-2</c:v>
                  </c:pt>
                  <c:pt idx="20">
                    <c:v>8.906E-2</c:v>
                  </c:pt>
                  <c:pt idx="21">
                    <c:v>0.14141999999999999</c:v>
                  </c:pt>
                  <c:pt idx="22">
                    <c:v>1.9439999999999999E-2</c:v>
                  </c:pt>
                  <c:pt idx="23">
                    <c:v>1.6119999999999999E-2</c:v>
                  </c:pt>
                  <c:pt idx="25">
                    <c:v>0.10985</c:v>
                  </c:pt>
                  <c:pt idx="26">
                    <c:v>0.17033000000000001</c:v>
                  </c:pt>
                  <c:pt idx="27">
                    <c:v>3.0429999999999999E-2</c:v>
                  </c:pt>
                  <c:pt idx="28">
                    <c:v>3.5999999999999997E-2</c:v>
                  </c:pt>
                </c:numCache>
              </c:numRef>
            </c:minus>
            <c:spPr>
              <a:solidFill>
                <a:schemeClr val="tx1"/>
              </a:solidFill>
              <a:ln w="25400">
                <a:solidFill>
                  <a:srgbClr val="000000"/>
                </a:solidFill>
                <a:prstDash val="solid"/>
              </a:ln>
            </c:spPr>
          </c:errBars>
          <c:cat>
            <c:strRef>
              <c:f>'siRNA 3554 e 3825 lac z'!$B$36:$B$64</c:f>
              <c:strCache>
                <c:ptCount val="29"/>
                <c:pt idx="0">
                  <c:v>NT</c:v>
                </c:pt>
                <c:pt idx="1">
                  <c:v>siRNA-LacZ</c:v>
                </c:pt>
                <c:pt idx="2">
                  <c:v>siRNA-3554</c:v>
                </c:pt>
                <c:pt idx="3">
                  <c:v>siRNA-3825</c:v>
                </c:pt>
                <c:pt idx="5">
                  <c:v>NT</c:v>
                </c:pt>
                <c:pt idx="6">
                  <c:v>siRNA-LacZ</c:v>
                </c:pt>
                <c:pt idx="7">
                  <c:v>siRNA-3554</c:v>
                </c:pt>
                <c:pt idx="8">
                  <c:v>siRNA-3825</c:v>
                </c:pt>
                <c:pt idx="10">
                  <c:v>NT</c:v>
                </c:pt>
                <c:pt idx="11">
                  <c:v>siRNA-LacZ</c:v>
                </c:pt>
                <c:pt idx="12">
                  <c:v>siRNA-3554</c:v>
                </c:pt>
                <c:pt idx="13">
                  <c:v>siRNA-3825</c:v>
                </c:pt>
                <c:pt idx="15">
                  <c:v>NT</c:v>
                </c:pt>
                <c:pt idx="16">
                  <c:v>siRNA-LacZ</c:v>
                </c:pt>
                <c:pt idx="17">
                  <c:v>siRNA-3554</c:v>
                </c:pt>
                <c:pt idx="18">
                  <c:v>siRNA-3825</c:v>
                </c:pt>
                <c:pt idx="20">
                  <c:v>NT</c:v>
                </c:pt>
                <c:pt idx="21">
                  <c:v>siRNA-LacZ</c:v>
                </c:pt>
                <c:pt idx="22">
                  <c:v>siRNA-3554</c:v>
                </c:pt>
                <c:pt idx="23">
                  <c:v>siRNA-3825</c:v>
                </c:pt>
                <c:pt idx="25">
                  <c:v>NT</c:v>
                </c:pt>
                <c:pt idx="26">
                  <c:v>siRNA-LacZ</c:v>
                </c:pt>
                <c:pt idx="27">
                  <c:v>siRNA-3554</c:v>
                </c:pt>
                <c:pt idx="28">
                  <c:v>siRNA-3825</c:v>
                </c:pt>
              </c:strCache>
            </c:strRef>
          </c:cat>
          <c:val>
            <c:numRef>
              <c:f>'siRNA 3554 e 3825 lac z'!$C$36:$C$64</c:f>
              <c:numCache>
                <c:formatCode>General</c:formatCode>
                <c:ptCount val="29"/>
                <c:pt idx="0" formatCode="0.00">
                  <c:v>0.89234000000000002</c:v>
                </c:pt>
                <c:pt idx="1">
                  <c:v>0.44420999999999999</c:v>
                </c:pt>
                <c:pt idx="2" formatCode="0.00">
                  <c:v>0.30057</c:v>
                </c:pt>
                <c:pt idx="3" formatCode="0.00">
                  <c:v>0.31479000000000001</c:v>
                </c:pt>
                <c:pt idx="5" formatCode="0.00">
                  <c:v>1.30166</c:v>
                </c:pt>
                <c:pt idx="6">
                  <c:v>0.90817999999999999</c:v>
                </c:pt>
                <c:pt idx="7" formatCode="0.00">
                  <c:v>0.39195000000000002</c:v>
                </c:pt>
                <c:pt idx="8" formatCode="0.00">
                  <c:v>0.34805999999999998</c:v>
                </c:pt>
                <c:pt idx="10" formatCode="0.00">
                  <c:v>1.72149</c:v>
                </c:pt>
                <c:pt idx="11">
                  <c:v>1.2253700000000001</c:v>
                </c:pt>
                <c:pt idx="12" formatCode="0.00">
                  <c:v>0.50526000000000004</c:v>
                </c:pt>
                <c:pt idx="13" formatCode="0.00">
                  <c:v>0.61595999999999995</c:v>
                </c:pt>
                <c:pt idx="15" formatCode="0.00">
                  <c:v>0.91820000000000002</c:v>
                </c:pt>
                <c:pt idx="16">
                  <c:v>0.60182000000000002</c:v>
                </c:pt>
                <c:pt idx="17" formatCode="0.00">
                  <c:v>0.24998999999999999</c:v>
                </c:pt>
                <c:pt idx="18" formatCode="0.00">
                  <c:v>0.17985999999999999</c:v>
                </c:pt>
                <c:pt idx="20" formatCode="0.00">
                  <c:v>1.2064999999999999</c:v>
                </c:pt>
                <c:pt idx="21">
                  <c:v>1.14202</c:v>
                </c:pt>
                <c:pt idx="22" formatCode="0.00">
                  <c:v>0.21048</c:v>
                </c:pt>
                <c:pt idx="23" formatCode="0.00">
                  <c:v>0.18253</c:v>
                </c:pt>
                <c:pt idx="25" formatCode="0.00">
                  <c:v>1.71485</c:v>
                </c:pt>
                <c:pt idx="26">
                  <c:v>1.3442099999999999</c:v>
                </c:pt>
                <c:pt idx="27" formatCode="0.00">
                  <c:v>0.37287999999999999</c:v>
                </c:pt>
                <c:pt idx="28" formatCode="0.00">
                  <c:v>0.29047000000000001</c:v>
                </c:pt>
              </c:numCache>
            </c:numRef>
          </c:val>
          <c:extLst xmlns:c16r2="http://schemas.microsoft.com/office/drawing/2015/06/chart">
            <c:ext xmlns:c16="http://schemas.microsoft.com/office/drawing/2014/chart" uri="{C3380CC4-5D6E-409C-BE32-E72D297353CC}">
              <c16:uniqueId val="{0000002A-98DE-4889-A23A-731F16D81054}"/>
            </c:ext>
          </c:extLst>
        </c:ser>
        <c:dLbls>
          <c:showLegendKey val="0"/>
          <c:showVal val="0"/>
          <c:showCatName val="0"/>
          <c:showSerName val="0"/>
          <c:showPercent val="0"/>
          <c:showBubbleSize val="0"/>
        </c:dLbls>
        <c:gapWidth val="150"/>
        <c:axId val="188640144"/>
        <c:axId val="188644456"/>
      </c:barChart>
      <c:catAx>
        <c:axId val="188640144"/>
        <c:scaling>
          <c:orientation val="minMax"/>
        </c:scaling>
        <c:delete val="0"/>
        <c:axPos val="b"/>
        <c:numFmt formatCode="General" sourceLinked="1"/>
        <c:majorTickMark val="out"/>
        <c:minorTickMark val="none"/>
        <c:tickLblPos val="nextTo"/>
        <c:spPr>
          <a:ln w="25400">
            <a:solidFill>
              <a:schemeClr val="tx1"/>
            </a:solidFill>
            <a:prstDash val="solid"/>
          </a:ln>
        </c:spPr>
        <c:txPr>
          <a:bodyPr rot="-3240000"/>
          <a:lstStyle/>
          <a:p>
            <a:pPr>
              <a:defRPr sz="1200" b="1"/>
            </a:pPr>
            <a:endParaRPr lang="it-IT"/>
          </a:p>
        </c:txPr>
        <c:crossAx val="188644456"/>
        <c:crosses val="autoZero"/>
        <c:auto val="1"/>
        <c:lblAlgn val="ctr"/>
        <c:lblOffset val="100"/>
        <c:noMultiLvlLbl val="0"/>
      </c:catAx>
      <c:valAx>
        <c:axId val="188644456"/>
        <c:scaling>
          <c:orientation val="minMax"/>
        </c:scaling>
        <c:delete val="0"/>
        <c:axPos val="l"/>
        <c:title>
          <c:tx>
            <c:rich>
              <a:bodyPr/>
              <a:lstStyle/>
              <a:p>
                <a:pPr>
                  <a:defRPr/>
                </a:pPr>
                <a:r>
                  <a:rPr lang="it-IT" sz="1200" b="1" i="1" baseline="0" dirty="0">
                    <a:effectLst/>
                  </a:rPr>
                  <a:t>Col1a2/</a:t>
                </a:r>
                <a:r>
                  <a:rPr lang="it-IT" sz="1200" b="1" i="1" baseline="0" dirty="0" err="1">
                    <a:effectLst/>
                  </a:rPr>
                  <a:t>Gapdh</a:t>
                </a:r>
                <a:r>
                  <a:rPr lang="it-IT" sz="1200" b="1" i="1" baseline="0" dirty="0">
                    <a:effectLst/>
                  </a:rPr>
                  <a:t> </a:t>
                </a:r>
                <a:r>
                  <a:rPr lang="it-IT" sz="1200" b="1" i="0" baseline="0" dirty="0" err="1">
                    <a:effectLst/>
                  </a:rPr>
                  <a:t>expression</a:t>
                </a:r>
                <a:r>
                  <a:rPr lang="it-IT" sz="1200" b="1" i="0" baseline="0" dirty="0">
                    <a:effectLst/>
                  </a:rPr>
                  <a:t> (AU)</a:t>
                </a:r>
                <a:endParaRPr lang="it-IT" sz="1200" dirty="0">
                  <a:effectLst/>
                </a:endParaRPr>
              </a:p>
            </c:rich>
          </c:tx>
          <c:layout>
            <c:manualLayout>
              <c:xMode val="edge"/>
              <c:yMode val="edge"/>
              <c:x val="9.4437981151115607E-3"/>
              <c:y val="0.13209887806845302"/>
            </c:manualLayout>
          </c:layout>
          <c:overlay val="0"/>
        </c:title>
        <c:numFmt formatCode="0.0" sourceLinked="0"/>
        <c:majorTickMark val="out"/>
        <c:minorTickMark val="none"/>
        <c:tickLblPos val="nextTo"/>
        <c:spPr>
          <a:ln w="25400">
            <a:solidFill>
              <a:schemeClr val="tx1"/>
            </a:solidFill>
            <a:prstDash val="solid"/>
          </a:ln>
        </c:spPr>
        <c:txPr>
          <a:bodyPr/>
          <a:lstStyle/>
          <a:p>
            <a:pPr>
              <a:defRPr sz="1200"/>
            </a:pPr>
            <a:endParaRPr lang="it-IT"/>
          </a:p>
        </c:txPr>
        <c:crossAx val="188640144"/>
        <c:crosses val="autoZero"/>
        <c:crossBetween val="between"/>
        <c:majorUnit val="0.5"/>
      </c:valAx>
      <c:spPr>
        <a:solidFill>
          <a:srgbClr val="FFFFFF"/>
        </a:solidFill>
        <a:ln w="25400">
          <a:noFill/>
        </a:ln>
      </c:spPr>
    </c:plotArea>
    <c:plotVisOnly val="1"/>
    <c:dispBlanksAs val="gap"/>
    <c:showDLblsOverMax val="0"/>
  </c:chart>
  <c:spPr>
    <a:solidFill>
      <a:srgbClr val="FFFFFF"/>
    </a:solidFill>
    <a:ln w="9525">
      <a:noFill/>
    </a:ln>
  </c:spPr>
  <c:txPr>
    <a:bodyPr/>
    <a:lstStyle/>
    <a:p>
      <a:pPr>
        <a:defRPr sz="1000" b="0" i="0" u="none" strike="noStrike" baseline="0">
          <a:solidFill>
            <a:srgbClr val="000000"/>
          </a:solidFill>
          <a:latin typeface="Calibri"/>
          <a:ea typeface="Calibri"/>
          <a:cs typeface="Calibri"/>
        </a:defRPr>
      </a:pPr>
      <a:endParaRPr lang="it-IT"/>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8329974196046498E-2"/>
          <c:y val="1.9599839188721001E-2"/>
          <c:w val="0.88785399137224097"/>
          <c:h val="0.76053521113040401"/>
        </c:manualLayout>
      </c:layout>
      <c:barChart>
        <c:barDir val="col"/>
        <c:grouping val="clustered"/>
        <c:varyColors val="0"/>
        <c:ser>
          <c:idx val="0"/>
          <c:order val="0"/>
          <c:tx>
            <c:v>col1a</c:v>
          </c:tx>
          <c:spPr>
            <a:solidFill>
              <a:srgbClr val="0000FF"/>
            </a:solidFill>
            <a:ln w="25400">
              <a:solidFill>
                <a:sysClr val="windowText" lastClr="000000"/>
              </a:solidFill>
            </a:ln>
          </c:spPr>
          <c:invertIfNegative val="0"/>
          <c:dPt>
            <c:idx val="0"/>
            <c:invertIfNegative val="0"/>
            <c:bubble3D val="0"/>
            <c:spPr>
              <a:solidFill>
                <a:schemeClr val="dk1"/>
              </a:solidFill>
              <a:ln w="25400" cap="flat" cmpd="sng" algn="ctr">
                <a:solidFill>
                  <a:sysClr val="windowText" lastClr="000000"/>
                </a:solidFill>
                <a:prstDash val="solid"/>
              </a:ln>
              <a:effectLst/>
            </c:spPr>
            <c:extLst xmlns:c16r2="http://schemas.microsoft.com/office/drawing/2015/06/chart">
              <c:ext xmlns:c16="http://schemas.microsoft.com/office/drawing/2014/chart" uri="{C3380CC4-5D6E-409C-BE32-E72D297353CC}">
                <c16:uniqueId val="{00000001-0462-4EC6-B4C6-C633C973DEA6}"/>
              </c:ext>
            </c:extLst>
          </c:dPt>
          <c:dPt>
            <c:idx val="1"/>
            <c:invertIfNegative val="0"/>
            <c:bubble3D val="0"/>
            <c:spPr>
              <a:solidFill>
                <a:sysClr val="window" lastClr="FFFFFF"/>
              </a:solidFill>
              <a:ln w="25400">
                <a:solidFill>
                  <a:sysClr val="windowText" lastClr="000000"/>
                </a:solidFill>
              </a:ln>
            </c:spPr>
            <c:extLst xmlns:c16r2="http://schemas.microsoft.com/office/drawing/2015/06/chart">
              <c:ext xmlns:c16="http://schemas.microsoft.com/office/drawing/2014/chart" uri="{C3380CC4-5D6E-409C-BE32-E72D297353CC}">
                <c16:uniqueId val="{00000003-0462-4EC6-B4C6-C633C973DEA6}"/>
              </c:ext>
            </c:extLst>
          </c:dPt>
          <c:dPt>
            <c:idx val="2"/>
            <c:invertIfNegative val="0"/>
            <c:bubble3D val="0"/>
            <c:spPr>
              <a:solidFill>
                <a:sysClr val="window" lastClr="FFFFFF"/>
              </a:solidFill>
              <a:ln w="25400" cap="flat" cmpd="sng" algn="ctr">
                <a:solidFill>
                  <a:sysClr val="windowText" lastClr="000000"/>
                </a:solidFill>
                <a:prstDash val="solid"/>
              </a:ln>
              <a:effectLst/>
            </c:spPr>
            <c:extLst xmlns:c16r2="http://schemas.microsoft.com/office/drawing/2015/06/chart">
              <c:ext xmlns:c16="http://schemas.microsoft.com/office/drawing/2014/chart" uri="{C3380CC4-5D6E-409C-BE32-E72D297353CC}">
                <c16:uniqueId val="{00000005-0462-4EC6-B4C6-C633C973DEA6}"/>
              </c:ext>
            </c:extLst>
          </c:dPt>
          <c:dPt>
            <c:idx val="3"/>
            <c:invertIfNegative val="0"/>
            <c:bubble3D val="0"/>
            <c:spPr>
              <a:solidFill>
                <a:sysClr val="window" lastClr="FFFFFF"/>
              </a:solidFill>
              <a:ln w="25400" cap="flat" cmpd="sng" algn="ctr">
                <a:solidFill>
                  <a:sysClr val="windowText" lastClr="000000"/>
                </a:solidFill>
                <a:prstDash val="solid"/>
              </a:ln>
              <a:effectLst/>
            </c:spPr>
            <c:extLst xmlns:c16r2="http://schemas.microsoft.com/office/drawing/2015/06/chart">
              <c:ext xmlns:c16="http://schemas.microsoft.com/office/drawing/2014/chart" uri="{C3380CC4-5D6E-409C-BE32-E72D297353CC}">
                <c16:uniqueId val="{00000007-0462-4EC6-B4C6-C633C973DEA6}"/>
              </c:ext>
            </c:extLst>
          </c:dPt>
          <c:dPt>
            <c:idx val="4"/>
            <c:invertIfNegative val="0"/>
            <c:bubble3D val="0"/>
            <c:spPr>
              <a:solidFill>
                <a:sysClr val="window" lastClr="FFFFFF">
                  <a:lumMod val="50000"/>
                </a:sysClr>
              </a:solidFill>
              <a:ln w="25400" cap="flat" cmpd="sng" algn="ctr">
                <a:solidFill>
                  <a:sysClr val="windowText" lastClr="000000"/>
                </a:solidFill>
                <a:prstDash val="solid"/>
              </a:ln>
              <a:effectLst/>
            </c:spPr>
            <c:extLst xmlns:c16r2="http://schemas.microsoft.com/office/drawing/2015/06/chart">
              <c:ext xmlns:c16="http://schemas.microsoft.com/office/drawing/2014/chart" uri="{C3380CC4-5D6E-409C-BE32-E72D297353CC}">
                <c16:uniqueId val="{00000009-0462-4EC6-B4C6-C633C973DEA6}"/>
              </c:ext>
            </c:extLst>
          </c:dPt>
          <c:dPt>
            <c:idx val="5"/>
            <c:invertIfNegative val="0"/>
            <c:bubble3D val="0"/>
            <c:spPr>
              <a:solidFill>
                <a:schemeClr val="dk1"/>
              </a:solidFill>
              <a:ln w="25400" cap="flat" cmpd="sng" algn="ctr">
                <a:solidFill>
                  <a:sysClr val="windowText" lastClr="000000"/>
                </a:solidFill>
                <a:prstDash val="solid"/>
              </a:ln>
              <a:effectLst/>
            </c:spPr>
            <c:extLst xmlns:c16r2="http://schemas.microsoft.com/office/drawing/2015/06/chart">
              <c:ext xmlns:c16="http://schemas.microsoft.com/office/drawing/2014/chart" uri="{C3380CC4-5D6E-409C-BE32-E72D297353CC}">
                <c16:uniqueId val="{0000000B-0462-4EC6-B4C6-C633C973DEA6}"/>
              </c:ext>
            </c:extLst>
          </c:dPt>
          <c:dPt>
            <c:idx val="6"/>
            <c:invertIfNegative val="0"/>
            <c:bubble3D val="0"/>
            <c:spPr>
              <a:solidFill>
                <a:sysClr val="window" lastClr="FFFFFF"/>
              </a:solidFill>
              <a:ln w="25400">
                <a:solidFill>
                  <a:sysClr val="windowText" lastClr="000000"/>
                </a:solidFill>
              </a:ln>
            </c:spPr>
            <c:extLst xmlns:c16r2="http://schemas.microsoft.com/office/drawing/2015/06/chart">
              <c:ext xmlns:c16="http://schemas.microsoft.com/office/drawing/2014/chart" uri="{C3380CC4-5D6E-409C-BE32-E72D297353CC}">
                <c16:uniqueId val="{0000000D-0462-4EC6-B4C6-C633C973DEA6}"/>
              </c:ext>
            </c:extLst>
          </c:dPt>
          <c:dPt>
            <c:idx val="7"/>
            <c:invertIfNegative val="0"/>
            <c:bubble3D val="0"/>
            <c:spPr>
              <a:solidFill>
                <a:sysClr val="window" lastClr="FFFFFF"/>
              </a:solidFill>
              <a:ln w="25400" cap="flat" cmpd="sng" algn="ctr">
                <a:solidFill>
                  <a:sysClr val="windowText" lastClr="000000"/>
                </a:solidFill>
                <a:prstDash val="solid"/>
              </a:ln>
              <a:effectLst/>
            </c:spPr>
            <c:extLst xmlns:c16r2="http://schemas.microsoft.com/office/drawing/2015/06/chart">
              <c:ext xmlns:c16="http://schemas.microsoft.com/office/drawing/2014/chart" uri="{C3380CC4-5D6E-409C-BE32-E72D297353CC}">
                <c16:uniqueId val="{0000000F-0462-4EC6-B4C6-C633C973DEA6}"/>
              </c:ext>
            </c:extLst>
          </c:dPt>
          <c:dPt>
            <c:idx val="8"/>
            <c:invertIfNegative val="0"/>
            <c:bubble3D val="0"/>
            <c:spPr>
              <a:solidFill>
                <a:sysClr val="window" lastClr="FFFFFF"/>
              </a:solidFill>
              <a:ln w="25400" cap="flat" cmpd="sng" algn="ctr">
                <a:solidFill>
                  <a:sysClr val="windowText" lastClr="000000"/>
                </a:solidFill>
                <a:prstDash val="solid"/>
              </a:ln>
              <a:effectLst/>
            </c:spPr>
            <c:extLst xmlns:c16r2="http://schemas.microsoft.com/office/drawing/2015/06/chart">
              <c:ext xmlns:c16="http://schemas.microsoft.com/office/drawing/2014/chart" uri="{C3380CC4-5D6E-409C-BE32-E72D297353CC}">
                <c16:uniqueId val="{00000011-0462-4EC6-B4C6-C633C973DEA6}"/>
              </c:ext>
            </c:extLst>
          </c:dPt>
          <c:dPt>
            <c:idx val="9"/>
            <c:invertIfNegative val="0"/>
            <c:bubble3D val="0"/>
            <c:spPr>
              <a:solidFill>
                <a:sysClr val="window" lastClr="FFFFFF">
                  <a:lumMod val="50000"/>
                </a:sysClr>
              </a:solidFill>
              <a:ln w="25400" cap="flat" cmpd="sng" algn="ctr">
                <a:solidFill>
                  <a:sysClr val="windowText" lastClr="000000"/>
                </a:solidFill>
                <a:prstDash val="solid"/>
              </a:ln>
              <a:effectLst/>
            </c:spPr>
            <c:extLst xmlns:c16r2="http://schemas.microsoft.com/office/drawing/2015/06/chart">
              <c:ext xmlns:c16="http://schemas.microsoft.com/office/drawing/2014/chart" uri="{C3380CC4-5D6E-409C-BE32-E72D297353CC}">
                <c16:uniqueId val="{00000013-0462-4EC6-B4C6-C633C973DEA6}"/>
              </c:ext>
            </c:extLst>
          </c:dPt>
          <c:errBars>
            <c:errBarType val="both"/>
            <c:errValType val="cust"/>
            <c:noEndCap val="0"/>
            <c:plus>
              <c:numRef>
                <c:f>'C:\Users\utente\Desktop\Tesi 2012-13\Tesi\foto\risultati\Real time\10 nM 50 nM esp 3\[Result final 11_06_2013.xls]Chart Data Excel'!$D$4:$D$13</c:f>
                <c:numCache>
                  <c:formatCode>General</c:formatCode>
                  <c:ptCount val="10"/>
                  <c:pt idx="0">
                    <c:v>0.22403000000000001</c:v>
                  </c:pt>
                  <c:pt idx="1">
                    <c:v>1.487E-2</c:v>
                  </c:pt>
                  <c:pt idx="2">
                    <c:v>7.1760000000000199E-2</c:v>
                  </c:pt>
                  <c:pt idx="3">
                    <c:v>0.14377000000000001</c:v>
                  </c:pt>
                  <c:pt idx="4">
                    <c:v>0.15192</c:v>
                  </c:pt>
                  <c:pt idx="5">
                    <c:v>0.22577</c:v>
                  </c:pt>
                  <c:pt idx="6">
                    <c:v>3.3360000000000001E-2</c:v>
                  </c:pt>
                  <c:pt idx="7">
                    <c:v>3.3169999999999998E-2</c:v>
                  </c:pt>
                  <c:pt idx="8">
                    <c:v>8.8080000000000006E-2</c:v>
                  </c:pt>
                  <c:pt idx="9">
                    <c:v>0.17698</c:v>
                  </c:pt>
                </c:numCache>
              </c:numRef>
            </c:plus>
            <c:minus>
              <c:numRef>
                <c:f>'C:\Users\utente\Desktop\Tesi 2012-13\Tesi\foto\risultati\Real time\10 nM 50 nM esp 3\[Result final 11_06_2013.xls]Chart Data Excel'!$E$4:$E$13</c:f>
                <c:numCache>
                  <c:formatCode>General</c:formatCode>
                  <c:ptCount val="10"/>
                  <c:pt idx="0">
                    <c:v>0.18301999999999999</c:v>
                  </c:pt>
                  <c:pt idx="1">
                    <c:v>1.1639999999999999E-2</c:v>
                  </c:pt>
                  <c:pt idx="2">
                    <c:v>5.5090000000000097E-2</c:v>
                  </c:pt>
                  <c:pt idx="3">
                    <c:v>0.1133</c:v>
                  </c:pt>
                  <c:pt idx="4">
                    <c:v>0.12106</c:v>
                  </c:pt>
                  <c:pt idx="5">
                    <c:v>0.19142999999999999</c:v>
                  </c:pt>
                  <c:pt idx="6">
                    <c:v>2.6210000000000001E-2</c:v>
                  </c:pt>
                  <c:pt idx="7">
                    <c:v>2.5899999999999999E-2</c:v>
                  </c:pt>
                  <c:pt idx="8">
                    <c:v>6.8640000000000007E-2</c:v>
                  </c:pt>
                  <c:pt idx="9">
                    <c:v>0.13313</c:v>
                  </c:pt>
                </c:numCache>
              </c:numRef>
            </c:minus>
            <c:spPr>
              <a:ln w="25400"/>
            </c:spPr>
          </c:errBars>
          <c:cat>
            <c:strRef>
              <c:f>'exp 3'!$B$4:$B$13</c:f>
              <c:strCache>
                <c:ptCount val="10"/>
                <c:pt idx="0">
                  <c:v>NT</c:v>
                </c:pt>
                <c:pt idx="1">
                  <c:v>siRNA 3554 10 nM</c:v>
                </c:pt>
                <c:pt idx="2">
                  <c:v>siRNA 3825 10 nM</c:v>
                </c:pt>
                <c:pt idx="3">
                  <c:v>siRNA 4215 10 nM</c:v>
                </c:pt>
                <c:pt idx="4">
                  <c:v>siRNA  Lac Z 10 nM</c:v>
                </c:pt>
                <c:pt idx="5">
                  <c:v>NT </c:v>
                </c:pt>
                <c:pt idx="6">
                  <c:v>siRNA 3554 50 nM</c:v>
                </c:pt>
                <c:pt idx="7">
                  <c:v>siRNA 3825 50 nM</c:v>
                </c:pt>
                <c:pt idx="8">
                  <c:v>siRNA 4215 50 nM</c:v>
                </c:pt>
                <c:pt idx="9">
                  <c:v>siRNA Lac Z 50 nM</c:v>
                </c:pt>
              </c:strCache>
            </c:strRef>
          </c:cat>
          <c:val>
            <c:numRef>
              <c:f>'C:\Users\utente\Desktop\Tesi 2012-13\Tesi\foto\risultati\Real time\10 nM 50 nM esp 3\[Result final 11_06_2013.xls]Chart Data Excel'!$C$4:$C$13</c:f>
              <c:numCache>
                <c:formatCode>General</c:formatCode>
                <c:ptCount val="10"/>
                <c:pt idx="0">
                  <c:v>1</c:v>
                </c:pt>
                <c:pt idx="1">
                  <c:v>8.1540000000000196E-2</c:v>
                </c:pt>
                <c:pt idx="2">
                  <c:v>0.37414999999999998</c:v>
                </c:pt>
                <c:pt idx="3">
                  <c:v>0.83845000000000003</c:v>
                </c:pt>
                <c:pt idx="4">
                  <c:v>0.82033999999999996</c:v>
                </c:pt>
                <c:pt idx="5">
                  <c:v>0.97543999999999798</c:v>
                </c:pt>
                <c:pt idx="6">
                  <c:v>0.13754</c:v>
                </c:pt>
                <c:pt idx="7">
                  <c:v>0.19156000000000001</c:v>
                </c:pt>
                <c:pt idx="8">
                  <c:v>0.51415</c:v>
                </c:pt>
                <c:pt idx="9">
                  <c:v>0.87441000000000002</c:v>
                </c:pt>
              </c:numCache>
            </c:numRef>
          </c:val>
          <c:extLst xmlns:c16r2="http://schemas.microsoft.com/office/drawing/2015/06/chart">
            <c:ext xmlns:c16="http://schemas.microsoft.com/office/drawing/2014/chart" uri="{C3380CC4-5D6E-409C-BE32-E72D297353CC}">
              <c16:uniqueId val="{00000014-0462-4EC6-B4C6-C633C973DEA6}"/>
            </c:ext>
          </c:extLst>
        </c:ser>
        <c:dLbls>
          <c:showLegendKey val="0"/>
          <c:showVal val="0"/>
          <c:showCatName val="0"/>
          <c:showSerName val="0"/>
          <c:showPercent val="0"/>
          <c:showBubbleSize val="0"/>
        </c:dLbls>
        <c:gapWidth val="150"/>
        <c:axId val="188640928"/>
        <c:axId val="232457968"/>
      </c:barChart>
      <c:catAx>
        <c:axId val="188640928"/>
        <c:scaling>
          <c:orientation val="minMax"/>
        </c:scaling>
        <c:delete val="0"/>
        <c:axPos val="b"/>
        <c:numFmt formatCode="General" sourceLinked="1"/>
        <c:majorTickMark val="out"/>
        <c:minorTickMark val="none"/>
        <c:tickLblPos val="nextTo"/>
        <c:spPr>
          <a:ln w="25400">
            <a:solidFill>
              <a:sysClr val="windowText" lastClr="000000"/>
            </a:solidFill>
          </a:ln>
        </c:spPr>
        <c:txPr>
          <a:bodyPr/>
          <a:lstStyle/>
          <a:p>
            <a:pPr>
              <a:defRPr lang="en-US">
                <a:solidFill>
                  <a:schemeClr val="bg1"/>
                </a:solidFill>
              </a:defRPr>
            </a:pPr>
            <a:endParaRPr lang="it-IT"/>
          </a:p>
        </c:txPr>
        <c:crossAx val="232457968"/>
        <c:crosses val="autoZero"/>
        <c:auto val="1"/>
        <c:lblAlgn val="ctr"/>
        <c:lblOffset val="100"/>
        <c:noMultiLvlLbl val="0"/>
      </c:catAx>
      <c:valAx>
        <c:axId val="232457968"/>
        <c:scaling>
          <c:orientation val="minMax"/>
        </c:scaling>
        <c:delete val="0"/>
        <c:axPos val="l"/>
        <c:numFmt formatCode="General" sourceLinked="1"/>
        <c:majorTickMark val="out"/>
        <c:minorTickMark val="none"/>
        <c:tickLblPos val="nextTo"/>
        <c:spPr>
          <a:ln w="25400">
            <a:solidFill>
              <a:sysClr val="windowText" lastClr="000000"/>
            </a:solidFill>
          </a:ln>
        </c:spPr>
        <c:txPr>
          <a:bodyPr/>
          <a:lstStyle/>
          <a:p>
            <a:pPr>
              <a:defRPr lang="en-US" sz="1200" b="1"/>
            </a:pPr>
            <a:endParaRPr lang="it-IT"/>
          </a:p>
        </c:txPr>
        <c:crossAx val="188640928"/>
        <c:crosses val="autoZero"/>
        <c:crossBetween val="between"/>
        <c:majorUnit val="0.5"/>
      </c:valAx>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v>NT</c:v>
          </c:tx>
          <c:spPr>
            <a:solidFill>
              <a:schemeClr val="tx1"/>
            </a:solidFill>
            <a:ln w="25400">
              <a:solidFill>
                <a:schemeClr val="tx1"/>
              </a:solidFill>
            </a:ln>
            <a:effectLst/>
          </c:spPr>
          <c:invertIfNegative val="0"/>
          <c:errBars>
            <c:errBarType val="both"/>
            <c:errValType val="cust"/>
            <c:noEndCap val="0"/>
            <c:plus>
              <c:numRef>
                <c:f>('10000 col1a1'!$D$8,'10000 col1a1'!$D$11,'10000 col1a1'!$D$14,'10000 col1a1'!$D$17)</c:f>
                <c:numCache>
                  <c:formatCode>General</c:formatCode>
                  <c:ptCount val="4"/>
                  <c:pt idx="0">
                    <c:v>0.12867000000000001</c:v>
                  </c:pt>
                  <c:pt idx="1">
                    <c:v>0.11941</c:v>
                  </c:pt>
                  <c:pt idx="2">
                    <c:v>9.8000000000000004E-2</c:v>
                  </c:pt>
                  <c:pt idx="3">
                    <c:v>5.0720000000000001E-2</c:v>
                  </c:pt>
                </c:numCache>
              </c:numRef>
            </c:plus>
            <c:minus>
              <c:numRef>
                <c:f>('10000 col1a1'!$E$8,'10000 col1a1'!$E$11,'10000 col1a1'!$E$14,'10000 col1a1'!$E$17)</c:f>
                <c:numCache>
                  <c:formatCode>General</c:formatCode>
                  <c:ptCount val="4"/>
                  <c:pt idx="0">
                    <c:v>0.114</c:v>
                  </c:pt>
                  <c:pt idx="1">
                    <c:v>0.10667</c:v>
                  </c:pt>
                  <c:pt idx="2">
                    <c:v>8.9260000000000006E-2</c:v>
                  </c:pt>
                  <c:pt idx="3">
                    <c:v>4.827E-2</c:v>
                  </c:pt>
                </c:numCache>
              </c:numRef>
            </c:minus>
            <c:spPr>
              <a:ln w="25400"/>
            </c:spPr>
          </c:errBars>
          <c:cat>
            <c:strRef>
              <c:f>'10000 col1a2'!$A$11:$A$14</c:f>
              <c:strCache>
                <c:ptCount val="4"/>
                <c:pt idx="0">
                  <c:v>1 Day</c:v>
                </c:pt>
                <c:pt idx="1">
                  <c:v>2 Days</c:v>
                </c:pt>
                <c:pt idx="2">
                  <c:v>8 Days</c:v>
                </c:pt>
                <c:pt idx="3">
                  <c:v>12 Days</c:v>
                </c:pt>
              </c:strCache>
            </c:strRef>
          </c:cat>
          <c:val>
            <c:numRef>
              <c:f>('10000 col1a1'!$C$8,'10000 col1a1'!$C$11,'10000 col1a1'!$C$14,'10000 col1a1'!$C$17)</c:f>
              <c:numCache>
                <c:formatCode>0.00</c:formatCode>
                <c:ptCount val="4"/>
                <c:pt idx="0">
                  <c:v>1</c:v>
                </c:pt>
                <c:pt idx="1">
                  <c:v>1</c:v>
                </c:pt>
                <c:pt idx="2">
                  <c:v>1</c:v>
                </c:pt>
                <c:pt idx="3">
                  <c:v>1</c:v>
                </c:pt>
              </c:numCache>
            </c:numRef>
          </c:val>
          <c:extLst xmlns:c16r2="http://schemas.microsoft.com/office/drawing/2015/06/chart">
            <c:ext xmlns:c16="http://schemas.microsoft.com/office/drawing/2014/chart" uri="{C3380CC4-5D6E-409C-BE32-E72D297353CC}">
              <c16:uniqueId val="{00000000-48AD-4D01-837D-E774235F5E91}"/>
            </c:ext>
          </c:extLst>
        </c:ser>
        <c:ser>
          <c:idx val="1"/>
          <c:order val="1"/>
          <c:tx>
            <c:v>3554</c:v>
          </c:tx>
          <c:spPr>
            <a:solidFill>
              <a:schemeClr val="bg1"/>
            </a:solidFill>
            <a:ln w="25400">
              <a:solidFill>
                <a:schemeClr val="tx1"/>
              </a:solidFill>
            </a:ln>
            <a:effectLst/>
          </c:spPr>
          <c:invertIfNegative val="0"/>
          <c:errBars>
            <c:errBarType val="both"/>
            <c:errValType val="cust"/>
            <c:noEndCap val="0"/>
            <c:plus>
              <c:numRef>
                <c:f>('10000 col1a1'!$D$9,'10000 col1a1'!$D$12,'10000 col1a1'!$D$15,'10000 col1a1'!$D$18)</c:f>
                <c:numCache>
                  <c:formatCode>General</c:formatCode>
                  <c:ptCount val="4"/>
                  <c:pt idx="0">
                    <c:v>9.7890000000000005E-2</c:v>
                  </c:pt>
                  <c:pt idx="1">
                    <c:v>9.8710000000000006E-2</c:v>
                  </c:pt>
                  <c:pt idx="2">
                    <c:v>8.6430000000000007E-2</c:v>
                  </c:pt>
                  <c:pt idx="3">
                    <c:v>5.2249999999999998E-2</c:v>
                  </c:pt>
                </c:numCache>
              </c:numRef>
            </c:plus>
            <c:minus>
              <c:numRef>
                <c:f>('10000 col1a1'!$E$9,'10000 col1a1'!$E$12,'10000 col1a1'!$E$15,'10000 col1a1'!$E$18)</c:f>
                <c:numCache>
                  <c:formatCode>General</c:formatCode>
                  <c:ptCount val="4"/>
                  <c:pt idx="0">
                    <c:v>8.5849999999999996E-2</c:v>
                  </c:pt>
                  <c:pt idx="1">
                    <c:v>9.2319999999999999E-2</c:v>
                  </c:pt>
                  <c:pt idx="2">
                    <c:v>8.072E-2</c:v>
                  </c:pt>
                  <c:pt idx="3">
                    <c:v>5.092E-2</c:v>
                  </c:pt>
                </c:numCache>
              </c:numRef>
            </c:minus>
            <c:spPr>
              <a:ln w="25400"/>
            </c:spPr>
          </c:errBars>
          <c:cat>
            <c:strRef>
              <c:f>'10000 col1a2'!$A$11:$A$14</c:f>
              <c:strCache>
                <c:ptCount val="4"/>
                <c:pt idx="0">
                  <c:v>1 Day</c:v>
                </c:pt>
                <c:pt idx="1">
                  <c:v>2 Days</c:v>
                </c:pt>
                <c:pt idx="2">
                  <c:v>8 Days</c:v>
                </c:pt>
                <c:pt idx="3">
                  <c:v>12 Days</c:v>
                </c:pt>
              </c:strCache>
            </c:strRef>
          </c:cat>
          <c:val>
            <c:numRef>
              <c:f>('10000 col1a1'!$C$9,'10000 col1a1'!$C$12,'10000 col1a1'!$C$15,'10000 col1a1'!$C$18)</c:f>
              <c:numCache>
                <c:formatCode>0.00</c:formatCode>
                <c:ptCount val="4"/>
                <c:pt idx="0">
                  <c:v>0.97796000000000005</c:v>
                </c:pt>
                <c:pt idx="1">
                  <c:v>1.0393300000000001</c:v>
                </c:pt>
                <c:pt idx="2">
                  <c:v>1.15577</c:v>
                </c:pt>
                <c:pt idx="3">
                  <c:v>1.0799300000000001</c:v>
                </c:pt>
              </c:numCache>
            </c:numRef>
          </c:val>
          <c:extLst xmlns:c16r2="http://schemas.microsoft.com/office/drawing/2015/06/chart">
            <c:ext xmlns:c16="http://schemas.microsoft.com/office/drawing/2014/chart" uri="{C3380CC4-5D6E-409C-BE32-E72D297353CC}">
              <c16:uniqueId val="{00000001-48AD-4D01-837D-E774235F5E91}"/>
            </c:ext>
          </c:extLst>
        </c:ser>
        <c:ser>
          <c:idx val="2"/>
          <c:order val="2"/>
          <c:tx>
            <c:v>Lac z</c:v>
          </c:tx>
          <c:spPr>
            <a:solidFill>
              <a:schemeClr val="bg1">
                <a:lumMod val="50000"/>
              </a:schemeClr>
            </a:solidFill>
            <a:ln w="25400">
              <a:solidFill>
                <a:schemeClr val="tx1"/>
              </a:solidFill>
            </a:ln>
            <a:effectLst/>
          </c:spPr>
          <c:invertIfNegative val="0"/>
          <c:errBars>
            <c:errBarType val="both"/>
            <c:errValType val="cust"/>
            <c:noEndCap val="0"/>
            <c:plus>
              <c:numRef>
                <c:f>('10000 col1a1'!$D$19,'10000 col1a1'!$D$16,'10000 col1a1'!$D$13,'10000 col1a1'!$D$10)</c:f>
                <c:numCache>
                  <c:formatCode>General</c:formatCode>
                  <c:ptCount val="4"/>
                  <c:pt idx="0">
                    <c:v>0.14663999999999999</c:v>
                  </c:pt>
                  <c:pt idx="1">
                    <c:v>7.5310000000000002E-2</c:v>
                  </c:pt>
                  <c:pt idx="2">
                    <c:v>8.9029999999999998E-2</c:v>
                  </c:pt>
                  <c:pt idx="3">
                    <c:v>0.10841000000000001</c:v>
                  </c:pt>
                </c:numCache>
              </c:numRef>
            </c:plus>
            <c:minus>
              <c:numRef>
                <c:f>('10000 col1a1'!$E$19,'10000 col1a1'!$E$16,'10000 col1a1'!$E$13,'10000 col1a1'!$E$10)</c:f>
                <c:numCache>
                  <c:formatCode>General</c:formatCode>
                  <c:ptCount val="4"/>
                  <c:pt idx="0">
                    <c:v>0.13075999999999999</c:v>
                  </c:pt>
                  <c:pt idx="1">
                    <c:v>7.0790000000000006E-2</c:v>
                  </c:pt>
                  <c:pt idx="2">
                    <c:v>8.3710000000000007E-2</c:v>
                  </c:pt>
                  <c:pt idx="3">
                    <c:v>9.1509999999999994E-2</c:v>
                  </c:pt>
                </c:numCache>
              </c:numRef>
            </c:minus>
            <c:spPr>
              <a:ln w="25400"/>
            </c:spPr>
          </c:errBars>
          <c:cat>
            <c:strRef>
              <c:f>'10000 col1a2'!$A$11:$A$14</c:f>
              <c:strCache>
                <c:ptCount val="4"/>
                <c:pt idx="0">
                  <c:v>1 Day</c:v>
                </c:pt>
                <c:pt idx="1">
                  <c:v>2 Days</c:v>
                </c:pt>
                <c:pt idx="2">
                  <c:v>8 Days</c:v>
                </c:pt>
                <c:pt idx="3">
                  <c:v>12 Days</c:v>
                </c:pt>
              </c:strCache>
            </c:strRef>
          </c:cat>
          <c:val>
            <c:numRef>
              <c:f>('10000 col1a1'!$C$10,'10000 col1a1'!$C$13,'10000 col1a1'!$C$16,'10000 col1a1'!$C$19)</c:f>
              <c:numCache>
                <c:formatCode>0.00</c:formatCode>
                <c:ptCount val="4"/>
                <c:pt idx="0">
                  <c:v>0.84094000000000002</c:v>
                </c:pt>
                <c:pt idx="1">
                  <c:v>0.98846999999999996</c:v>
                </c:pt>
                <c:pt idx="2">
                  <c:v>1.06375</c:v>
                </c:pt>
                <c:pt idx="3">
                  <c:v>1.3559600000000001</c:v>
                </c:pt>
              </c:numCache>
            </c:numRef>
          </c:val>
          <c:extLst xmlns:c16r2="http://schemas.microsoft.com/office/drawing/2015/06/chart">
            <c:ext xmlns:c16="http://schemas.microsoft.com/office/drawing/2014/chart" uri="{C3380CC4-5D6E-409C-BE32-E72D297353CC}">
              <c16:uniqueId val="{00000002-48AD-4D01-837D-E774235F5E91}"/>
            </c:ext>
          </c:extLst>
        </c:ser>
        <c:dLbls>
          <c:showLegendKey val="0"/>
          <c:showVal val="0"/>
          <c:showCatName val="0"/>
          <c:showSerName val="0"/>
          <c:showPercent val="0"/>
          <c:showBubbleSize val="0"/>
        </c:dLbls>
        <c:gapWidth val="150"/>
        <c:axId val="233960824"/>
        <c:axId val="233961216"/>
      </c:barChart>
      <c:catAx>
        <c:axId val="233960824"/>
        <c:scaling>
          <c:orientation val="minMax"/>
        </c:scaling>
        <c:delete val="0"/>
        <c:axPos val="b"/>
        <c:numFmt formatCode="General" sourceLinked="1"/>
        <c:majorTickMark val="out"/>
        <c:minorTickMark val="none"/>
        <c:tickLblPos val="nextTo"/>
        <c:spPr>
          <a:ln w="25400">
            <a:solidFill>
              <a:schemeClr val="tx1"/>
            </a:solidFill>
          </a:ln>
        </c:spPr>
        <c:txPr>
          <a:bodyPr/>
          <a:lstStyle/>
          <a:p>
            <a:pPr>
              <a:defRPr sz="1400" b="1"/>
            </a:pPr>
            <a:endParaRPr lang="it-IT"/>
          </a:p>
        </c:txPr>
        <c:crossAx val="233961216"/>
        <c:crosses val="autoZero"/>
        <c:auto val="1"/>
        <c:lblAlgn val="ctr"/>
        <c:lblOffset val="100"/>
        <c:noMultiLvlLbl val="0"/>
      </c:catAx>
      <c:valAx>
        <c:axId val="233961216"/>
        <c:scaling>
          <c:orientation val="minMax"/>
        </c:scaling>
        <c:delete val="0"/>
        <c:axPos val="l"/>
        <c:title>
          <c:tx>
            <c:rich>
              <a:bodyPr/>
              <a:lstStyle/>
              <a:p>
                <a:pPr>
                  <a:defRPr sz="1800"/>
                </a:pPr>
                <a:r>
                  <a:rPr lang="it-IT" sz="1800" b="1" i="1" dirty="0"/>
                  <a:t>Col1</a:t>
                </a:r>
                <a:r>
                  <a:rPr lang="it-IT" sz="1800" b="1" i="1" dirty="0">
                    <a:latin typeface="+mj-lt"/>
                  </a:rPr>
                  <a:t>a</a:t>
                </a:r>
                <a:r>
                  <a:rPr lang="it-IT" sz="1800" b="1" i="1" dirty="0"/>
                  <a:t>1/</a:t>
                </a:r>
                <a:r>
                  <a:rPr lang="it-IT" sz="1800" b="1" i="1" dirty="0" err="1"/>
                  <a:t>Gapdh</a:t>
                </a:r>
                <a:endParaRPr lang="it-IT" sz="1800" b="1" i="1" dirty="0"/>
              </a:p>
            </c:rich>
          </c:tx>
          <c:overlay val="0"/>
        </c:title>
        <c:numFmt formatCode="0.0" sourceLinked="0"/>
        <c:majorTickMark val="out"/>
        <c:minorTickMark val="none"/>
        <c:tickLblPos val="nextTo"/>
        <c:spPr>
          <a:ln w="25400">
            <a:solidFill>
              <a:schemeClr val="tx1"/>
            </a:solidFill>
          </a:ln>
        </c:spPr>
        <c:txPr>
          <a:bodyPr/>
          <a:lstStyle/>
          <a:p>
            <a:pPr>
              <a:defRPr sz="1200" b="1"/>
            </a:pPr>
            <a:endParaRPr lang="it-IT"/>
          </a:p>
        </c:txPr>
        <c:crossAx val="233960824"/>
        <c:crosses val="autoZero"/>
        <c:crossBetween val="between"/>
        <c:majorUnit val="0.4"/>
      </c:valAx>
      <c:spPr>
        <a:effectLst/>
      </c:spPr>
    </c:plotArea>
    <c:legend>
      <c:legendPos val="r"/>
      <c:overlay val="0"/>
    </c:legend>
    <c:plotVisOnly val="1"/>
    <c:dispBlanksAs val="gap"/>
    <c:showDLblsOverMax val="0"/>
  </c:chart>
  <c:spPr>
    <a:ln>
      <a:no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3078427" cy="513508"/>
          </a:xfrm>
          <a:prstGeom prst="rect">
            <a:avLst/>
          </a:prstGeom>
        </p:spPr>
        <p:txBody>
          <a:bodyPr vert="horz" lIns="95506" tIns="47753" rIns="95506" bIns="47753" rtlCol="0"/>
          <a:lstStyle>
            <a:lvl1pPr algn="l">
              <a:defRPr sz="1300"/>
            </a:lvl1pPr>
          </a:lstStyle>
          <a:p>
            <a:endParaRPr lang="it-IT"/>
          </a:p>
        </p:txBody>
      </p:sp>
      <p:sp>
        <p:nvSpPr>
          <p:cNvPr id="3" name="Segnaposto data 2"/>
          <p:cNvSpPr>
            <a:spLocks noGrp="1"/>
          </p:cNvSpPr>
          <p:nvPr>
            <p:ph type="dt" idx="1"/>
          </p:nvPr>
        </p:nvSpPr>
        <p:spPr>
          <a:xfrm>
            <a:off x="4023992" y="0"/>
            <a:ext cx="3078427" cy="513508"/>
          </a:xfrm>
          <a:prstGeom prst="rect">
            <a:avLst/>
          </a:prstGeom>
        </p:spPr>
        <p:txBody>
          <a:bodyPr vert="horz" lIns="95506" tIns="47753" rIns="95506" bIns="47753" rtlCol="0"/>
          <a:lstStyle>
            <a:lvl1pPr algn="r">
              <a:defRPr sz="1300"/>
            </a:lvl1pPr>
          </a:lstStyle>
          <a:p>
            <a:fld id="{34FE8E94-AF52-42CF-883A-98637A58A771}" type="datetimeFigureOut">
              <a:rPr lang="it-IT" smtClean="0"/>
              <a:t>24/01/2020</a:t>
            </a:fld>
            <a:endParaRPr lang="it-IT"/>
          </a:p>
        </p:txBody>
      </p:sp>
      <p:sp>
        <p:nvSpPr>
          <p:cNvPr id="4" name="Segnaposto immagine diapositiva 3"/>
          <p:cNvSpPr>
            <a:spLocks noGrp="1" noRot="1" noChangeAspect="1"/>
          </p:cNvSpPr>
          <p:nvPr>
            <p:ph type="sldImg" idx="2"/>
          </p:nvPr>
        </p:nvSpPr>
        <p:spPr>
          <a:xfrm>
            <a:off x="2581275" y="1279525"/>
            <a:ext cx="1941513" cy="3452813"/>
          </a:xfrm>
          <a:prstGeom prst="rect">
            <a:avLst/>
          </a:prstGeom>
          <a:noFill/>
          <a:ln w="12700">
            <a:solidFill>
              <a:prstClr val="black"/>
            </a:solidFill>
          </a:ln>
        </p:spPr>
        <p:txBody>
          <a:bodyPr vert="horz" lIns="95506" tIns="47753" rIns="95506" bIns="47753" rtlCol="0" anchor="ctr"/>
          <a:lstStyle/>
          <a:p>
            <a:endParaRPr lang="it-IT"/>
          </a:p>
        </p:txBody>
      </p:sp>
      <p:sp>
        <p:nvSpPr>
          <p:cNvPr id="5" name="Segnaposto note 4"/>
          <p:cNvSpPr>
            <a:spLocks noGrp="1"/>
          </p:cNvSpPr>
          <p:nvPr>
            <p:ph type="body" sz="quarter" idx="3"/>
          </p:nvPr>
        </p:nvSpPr>
        <p:spPr>
          <a:xfrm>
            <a:off x="710407" y="4925409"/>
            <a:ext cx="5683250" cy="4029879"/>
          </a:xfrm>
          <a:prstGeom prst="rect">
            <a:avLst/>
          </a:prstGeom>
        </p:spPr>
        <p:txBody>
          <a:bodyPr vert="horz" lIns="95506" tIns="47753" rIns="95506" bIns="47753"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1" y="9721106"/>
            <a:ext cx="3078427" cy="513507"/>
          </a:xfrm>
          <a:prstGeom prst="rect">
            <a:avLst/>
          </a:prstGeom>
        </p:spPr>
        <p:txBody>
          <a:bodyPr vert="horz" lIns="95506" tIns="47753" rIns="95506" bIns="47753" rtlCol="0" anchor="b"/>
          <a:lstStyle>
            <a:lvl1pPr algn="l">
              <a:defRPr sz="1300"/>
            </a:lvl1pPr>
          </a:lstStyle>
          <a:p>
            <a:endParaRPr lang="it-IT"/>
          </a:p>
        </p:txBody>
      </p:sp>
      <p:sp>
        <p:nvSpPr>
          <p:cNvPr id="7" name="Segnaposto numero diapositiva 6"/>
          <p:cNvSpPr>
            <a:spLocks noGrp="1"/>
          </p:cNvSpPr>
          <p:nvPr>
            <p:ph type="sldNum" sz="quarter" idx="5"/>
          </p:nvPr>
        </p:nvSpPr>
        <p:spPr>
          <a:xfrm>
            <a:off x="4023992" y="9721106"/>
            <a:ext cx="3078427" cy="513507"/>
          </a:xfrm>
          <a:prstGeom prst="rect">
            <a:avLst/>
          </a:prstGeom>
        </p:spPr>
        <p:txBody>
          <a:bodyPr vert="horz" lIns="95506" tIns="47753" rIns="95506" bIns="47753" rtlCol="0" anchor="b"/>
          <a:lstStyle>
            <a:lvl1pPr algn="r">
              <a:defRPr sz="1300"/>
            </a:lvl1pPr>
          </a:lstStyle>
          <a:p>
            <a:fld id="{30BEB31A-1301-444F-9AE4-C639AD94E779}" type="slidenum">
              <a:rPr lang="it-IT" smtClean="0"/>
              <a:t>‹N›</a:t>
            </a:fld>
            <a:endParaRPr lang="it-IT"/>
          </a:p>
        </p:txBody>
      </p:sp>
    </p:spTree>
    <p:extLst>
      <p:ext uri="{BB962C8B-B14F-4D97-AF65-F5344CB8AC3E}">
        <p14:creationId xmlns:p14="http://schemas.microsoft.com/office/powerpoint/2010/main" val="1719106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0BEB31A-1301-444F-9AE4-C639AD94E779}" type="slidenum">
              <a:rPr lang="it-IT" smtClean="0"/>
              <a:t>3</a:t>
            </a:fld>
            <a:endParaRPr lang="it-IT"/>
          </a:p>
        </p:txBody>
      </p:sp>
    </p:spTree>
    <p:extLst>
      <p:ext uri="{BB962C8B-B14F-4D97-AF65-F5344CB8AC3E}">
        <p14:creationId xmlns:p14="http://schemas.microsoft.com/office/powerpoint/2010/main" val="2719006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579F92B1-4CFB-4494-9A70-C5FD73229A7A}" type="datetimeFigureOut">
              <a:rPr lang="it-IT" smtClean="0"/>
              <a:t>24/01/2020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6A5FB79-F975-4D12-918A-D22ED6B5980B}" type="slidenum">
              <a:rPr lang="it-IT" smtClean="0"/>
              <a:t>‹N›</a:t>
            </a:fld>
            <a:endParaRPr lang="it-IT"/>
          </a:p>
        </p:txBody>
      </p:sp>
    </p:spTree>
    <p:extLst>
      <p:ext uri="{BB962C8B-B14F-4D97-AF65-F5344CB8AC3E}">
        <p14:creationId xmlns:p14="http://schemas.microsoft.com/office/powerpoint/2010/main" val="4043829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579F92B1-4CFB-4494-9A70-C5FD73229A7A}" type="datetimeFigureOut">
              <a:rPr lang="it-IT" smtClean="0"/>
              <a:t>24/01/2020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6A5FB79-F975-4D12-918A-D22ED6B5980B}" type="slidenum">
              <a:rPr lang="it-IT" smtClean="0"/>
              <a:t>‹N›</a:t>
            </a:fld>
            <a:endParaRPr lang="it-IT"/>
          </a:p>
        </p:txBody>
      </p:sp>
    </p:spTree>
    <p:extLst>
      <p:ext uri="{BB962C8B-B14F-4D97-AF65-F5344CB8AC3E}">
        <p14:creationId xmlns:p14="http://schemas.microsoft.com/office/powerpoint/2010/main" val="24175488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579F92B1-4CFB-4494-9A70-C5FD73229A7A}" type="datetimeFigureOut">
              <a:rPr lang="it-IT" smtClean="0"/>
              <a:t>24/01/2020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6A5FB79-F975-4D12-918A-D22ED6B5980B}" type="slidenum">
              <a:rPr lang="it-IT" smtClean="0"/>
              <a:t>‹N›</a:t>
            </a:fld>
            <a:endParaRPr lang="it-IT"/>
          </a:p>
        </p:txBody>
      </p:sp>
    </p:spTree>
    <p:extLst>
      <p:ext uri="{BB962C8B-B14F-4D97-AF65-F5344CB8AC3E}">
        <p14:creationId xmlns:p14="http://schemas.microsoft.com/office/powerpoint/2010/main" val="1482856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579F92B1-4CFB-4494-9A70-C5FD73229A7A}" type="datetimeFigureOut">
              <a:rPr lang="it-IT" smtClean="0"/>
              <a:t>24/01/2020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6A5FB79-F975-4D12-918A-D22ED6B5980B}" type="slidenum">
              <a:rPr lang="it-IT" smtClean="0"/>
              <a:t>‹N›</a:t>
            </a:fld>
            <a:endParaRPr lang="it-IT"/>
          </a:p>
        </p:txBody>
      </p:sp>
    </p:spTree>
    <p:extLst>
      <p:ext uri="{BB962C8B-B14F-4D97-AF65-F5344CB8AC3E}">
        <p14:creationId xmlns:p14="http://schemas.microsoft.com/office/powerpoint/2010/main" val="2032859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579F92B1-4CFB-4494-9A70-C5FD73229A7A}" type="datetimeFigureOut">
              <a:rPr lang="it-IT" smtClean="0"/>
              <a:t>24/01/2020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6A5FB79-F975-4D12-918A-D22ED6B5980B}" type="slidenum">
              <a:rPr lang="it-IT" smtClean="0"/>
              <a:t>‹N›</a:t>
            </a:fld>
            <a:endParaRPr lang="it-IT"/>
          </a:p>
        </p:txBody>
      </p:sp>
    </p:spTree>
    <p:extLst>
      <p:ext uri="{BB962C8B-B14F-4D97-AF65-F5344CB8AC3E}">
        <p14:creationId xmlns:p14="http://schemas.microsoft.com/office/powerpoint/2010/main" val="940656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579F92B1-4CFB-4494-9A70-C5FD73229A7A}" type="datetimeFigureOut">
              <a:rPr lang="it-IT" smtClean="0"/>
              <a:t>24/01/2020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6A5FB79-F975-4D12-918A-D22ED6B5980B}" type="slidenum">
              <a:rPr lang="it-IT" smtClean="0"/>
              <a:t>‹N›</a:t>
            </a:fld>
            <a:endParaRPr lang="it-IT"/>
          </a:p>
        </p:txBody>
      </p:sp>
    </p:spTree>
    <p:extLst>
      <p:ext uri="{BB962C8B-B14F-4D97-AF65-F5344CB8AC3E}">
        <p14:creationId xmlns:p14="http://schemas.microsoft.com/office/powerpoint/2010/main" val="71687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4" name="Content Placeholder 3"/>
          <p:cNvSpPr>
            <a:spLocks noGrp="1"/>
          </p:cNvSpPr>
          <p:nvPr>
            <p:ph sz="half" idx="2"/>
          </p:nvPr>
        </p:nvSpPr>
        <p:spPr>
          <a:xfrm>
            <a:off x="472381" y="4453467"/>
            <a:ext cx="2901255" cy="655037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6" name="Content Placeholder 5"/>
          <p:cNvSpPr>
            <a:spLocks noGrp="1"/>
          </p:cNvSpPr>
          <p:nvPr>
            <p:ph sz="quarter" idx="4"/>
          </p:nvPr>
        </p:nvSpPr>
        <p:spPr>
          <a:xfrm>
            <a:off x="3471863" y="4453467"/>
            <a:ext cx="2915543" cy="655037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579F92B1-4CFB-4494-9A70-C5FD73229A7A}" type="datetimeFigureOut">
              <a:rPr lang="it-IT" smtClean="0"/>
              <a:t>24/01/2020</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76A5FB79-F975-4D12-918A-D22ED6B5980B}" type="slidenum">
              <a:rPr lang="it-IT" smtClean="0"/>
              <a:t>‹N›</a:t>
            </a:fld>
            <a:endParaRPr lang="it-IT"/>
          </a:p>
        </p:txBody>
      </p:sp>
    </p:spTree>
    <p:extLst>
      <p:ext uri="{BB962C8B-B14F-4D97-AF65-F5344CB8AC3E}">
        <p14:creationId xmlns:p14="http://schemas.microsoft.com/office/powerpoint/2010/main" val="3987777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579F92B1-4CFB-4494-9A70-C5FD73229A7A}" type="datetimeFigureOut">
              <a:rPr lang="it-IT" smtClean="0"/>
              <a:t>24/01/2020</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6A5FB79-F975-4D12-918A-D22ED6B5980B}" type="slidenum">
              <a:rPr lang="it-IT" smtClean="0"/>
              <a:t>‹N›</a:t>
            </a:fld>
            <a:endParaRPr lang="it-IT"/>
          </a:p>
        </p:txBody>
      </p:sp>
    </p:spTree>
    <p:extLst>
      <p:ext uri="{BB962C8B-B14F-4D97-AF65-F5344CB8AC3E}">
        <p14:creationId xmlns:p14="http://schemas.microsoft.com/office/powerpoint/2010/main" val="35884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9F92B1-4CFB-4494-9A70-C5FD73229A7A}" type="datetimeFigureOut">
              <a:rPr lang="it-IT" smtClean="0"/>
              <a:t>24/01/2020</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76A5FB79-F975-4D12-918A-D22ED6B5980B}" type="slidenum">
              <a:rPr lang="it-IT" smtClean="0"/>
              <a:t>‹N›</a:t>
            </a:fld>
            <a:endParaRPr lang="it-IT"/>
          </a:p>
        </p:txBody>
      </p:sp>
    </p:spTree>
    <p:extLst>
      <p:ext uri="{BB962C8B-B14F-4D97-AF65-F5344CB8AC3E}">
        <p14:creationId xmlns:p14="http://schemas.microsoft.com/office/powerpoint/2010/main" val="3425584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579F92B1-4CFB-4494-9A70-C5FD73229A7A}" type="datetimeFigureOut">
              <a:rPr lang="it-IT" smtClean="0"/>
              <a:t>24/01/2020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6A5FB79-F975-4D12-918A-D22ED6B5980B}" type="slidenum">
              <a:rPr lang="it-IT" smtClean="0"/>
              <a:t>‹N›</a:t>
            </a:fld>
            <a:endParaRPr lang="it-IT"/>
          </a:p>
        </p:txBody>
      </p:sp>
    </p:spTree>
    <p:extLst>
      <p:ext uri="{BB962C8B-B14F-4D97-AF65-F5344CB8AC3E}">
        <p14:creationId xmlns:p14="http://schemas.microsoft.com/office/powerpoint/2010/main" val="1745657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579F92B1-4CFB-4494-9A70-C5FD73229A7A}" type="datetimeFigureOut">
              <a:rPr lang="it-IT" smtClean="0"/>
              <a:t>24/01/2020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6A5FB79-F975-4D12-918A-D22ED6B5980B}" type="slidenum">
              <a:rPr lang="it-IT" smtClean="0"/>
              <a:t>‹N›</a:t>
            </a:fld>
            <a:endParaRPr lang="it-IT"/>
          </a:p>
        </p:txBody>
      </p:sp>
    </p:spTree>
    <p:extLst>
      <p:ext uri="{BB962C8B-B14F-4D97-AF65-F5344CB8AC3E}">
        <p14:creationId xmlns:p14="http://schemas.microsoft.com/office/powerpoint/2010/main" val="2810552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579F92B1-4CFB-4494-9A70-C5FD73229A7A}" type="datetimeFigureOut">
              <a:rPr lang="it-IT" smtClean="0"/>
              <a:t>24/01/2020</a:t>
            </a:fld>
            <a:endParaRPr lang="it-IT"/>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76A5FB79-F975-4D12-918A-D22ED6B5980B}" type="slidenum">
              <a:rPr lang="it-IT" smtClean="0"/>
              <a:t>‹N›</a:t>
            </a:fld>
            <a:endParaRPr lang="it-IT"/>
          </a:p>
        </p:txBody>
      </p:sp>
    </p:spTree>
    <p:extLst>
      <p:ext uri="{BB962C8B-B14F-4D97-AF65-F5344CB8AC3E}">
        <p14:creationId xmlns:p14="http://schemas.microsoft.com/office/powerpoint/2010/main" val="16161541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tiff"/><Relationship Id="rId7" Type="http://schemas.openxmlformats.org/officeDocument/2006/relationships/image" Target="../media/image5.tif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tiff"/><Relationship Id="rId5" Type="http://schemas.microsoft.com/office/2007/relationships/hdphoto" Target="../media/hdphoto1.wdp"/><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6.tiff"/><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9" name="Grafico 68">
            <a:extLst>
              <a:ext uri="{FF2B5EF4-FFF2-40B4-BE49-F238E27FC236}">
                <a16:creationId xmlns:a16="http://schemas.microsoft.com/office/drawing/2014/main" xmlns="" id="{1B50D72C-3C6C-4F4B-80CB-DB7960D968A3}"/>
              </a:ext>
            </a:extLst>
          </p:cNvPr>
          <p:cNvGraphicFramePr>
            <a:graphicFrameLocks/>
          </p:cNvGraphicFramePr>
          <p:nvPr>
            <p:extLst>
              <p:ext uri="{D42A27DB-BD31-4B8C-83A1-F6EECF244321}">
                <p14:modId xmlns:p14="http://schemas.microsoft.com/office/powerpoint/2010/main" val="17223927"/>
              </p:ext>
            </p:extLst>
          </p:nvPr>
        </p:nvGraphicFramePr>
        <p:xfrm>
          <a:off x="0" y="4111637"/>
          <a:ext cx="6871282" cy="37814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afico 9">
            <a:extLst>
              <a:ext uri="{FF2B5EF4-FFF2-40B4-BE49-F238E27FC236}">
                <a16:creationId xmlns:a16="http://schemas.microsoft.com/office/drawing/2014/main" xmlns="" id="{839F2618-59D0-4D0D-94C6-225E5B750378}"/>
              </a:ext>
            </a:extLst>
          </p:cNvPr>
          <p:cNvGraphicFramePr>
            <a:graphicFrameLocks/>
          </p:cNvGraphicFramePr>
          <p:nvPr>
            <p:extLst>
              <p:ext uri="{D42A27DB-BD31-4B8C-83A1-F6EECF244321}">
                <p14:modId xmlns:p14="http://schemas.microsoft.com/office/powerpoint/2010/main" val="2014703854"/>
              </p:ext>
            </p:extLst>
          </p:nvPr>
        </p:nvGraphicFramePr>
        <p:xfrm>
          <a:off x="1773139" y="1052804"/>
          <a:ext cx="3012663" cy="3137372"/>
        </p:xfrm>
        <a:graphic>
          <a:graphicData uri="http://schemas.openxmlformats.org/drawingml/2006/chart">
            <c:chart xmlns:c="http://schemas.openxmlformats.org/drawingml/2006/chart" xmlns:r="http://schemas.openxmlformats.org/officeDocument/2006/relationships" r:id="rId3"/>
          </a:graphicData>
        </a:graphic>
      </p:graphicFrame>
      <p:sp>
        <p:nvSpPr>
          <p:cNvPr id="4" name="CasellaDiTesto 3">
            <a:extLst>
              <a:ext uri="{FF2B5EF4-FFF2-40B4-BE49-F238E27FC236}">
                <a16:creationId xmlns:a16="http://schemas.microsoft.com/office/drawing/2014/main" xmlns="" id="{9D9418B4-9E3B-49FE-9883-84292D7A0333}"/>
              </a:ext>
            </a:extLst>
          </p:cNvPr>
          <p:cNvSpPr txBox="1"/>
          <p:nvPr/>
        </p:nvSpPr>
        <p:spPr>
          <a:xfrm>
            <a:off x="1332268" y="476589"/>
            <a:ext cx="440871" cy="369332"/>
          </a:xfrm>
          <a:prstGeom prst="rect">
            <a:avLst/>
          </a:prstGeom>
          <a:noFill/>
        </p:spPr>
        <p:txBody>
          <a:bodyPr wrap="square" rtlCol="0">
            <a:spAutoFit/>
          </a:bodyPr>
          <a:lstStyle/>
          <a:p>
            <a:r>
              <a:rPr lang="it-IT" b="1" dirty="0"/>
              <a:t>A</a:t>
            </a:r>
          </a:p>
        </p:txBody>
      </p:sp>
      <p:cxnSp>
        <p:nvCxnSpPr>
          <p:cNvPr id="5" name="Connettore diritto 4">
            <a:extLst>
              <a:ext uri="{FF2B5EF4-FFF2-40B4-BE49-F238E27FC236}">
                <a16:creationId xmlns:a16="http://schemas.microsoft.com/office/drawing/2014/main" xmlns="" id="{8B8E8265-8DCD-45A1-9810-1318DE439805}"/>
              </a:ext>
            </a:extLst>
          </p:cNvPr>
          <p:cNvCxnSpPr/>
          <p:nvPr/>
        </p:nvCxnSpPr>
        <p:spPr>
          <a:xfrm>
            <a:off x="2252971" y="861363"/>
            <a:ext cx="10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CasellaDiTesto 6">
            <a:extLst>
              <a:ext uri="{FF2B5EF4-FFF2-40B4-BE49-F238E27FC236}">
                <a16:creationId xmlns:a16="http://schemas.microsoft.com/office/drawing/2014/main" xmlns="" id="{5EDC5264-AF34-4013-A82E-D30CEDCA18C2}"/>
              </a:ext>
            </a:extLst>
          </p:cNvPr>
          <p:cNvSpPr txBox="1"/>
          <p:nvPr/>
        </p:nvSpPr>
        <p:spPr>
          <a:xfrm>
            <a:off x="2507701" y="559424"/>
            <a:ext cx="2193540" cy="307777"/>
          </a:xfrm>
          <a:prstGeom prst="rect">
            <a:avLst/>
          </a:prstGeom>
          <a:noFill/>
        </p:spPr>
        <p:txBody>
          <a:bodyPr wrap="square" rtlCol="0">
            <a:spAutoFit/>
          </a:bodyPr>
          <a:lstStyle/>
          <a:p>
            <a:r>
              <a:rPr lang="it-IT" sz="1400" b="1" dirty="0"/>
              <a:t>10 </a:t>
            </a:r>
            <a:r>
              <a:rPr lang="it-IT" sz="1400" b="1" dirty="0" err="1"/>
              <a:t>nM</a:t>
            </a:r>
            <a:r>
              <a:rPr lang="it-IT" sz="1400" b="1" dirty="0"/>
              <a:t>                      50 </a:t>
            </a:r>
            <a:r>
              <a:rPr lang="it-IT" sz="1400" b="1" dirty="0" err="1"/>
              <a:t>nM</a:t>
            </a:r>
            <a:endParaRPr lang="it-IT" sz="1400" b="1" dirty="0"/>
          </a:p>
        </p:txBody>
      </p:sp>
      <p:cxnSp>
        <p:nvCxnSpPr>
          <p:cNvPr id="11" name="Connettore diritto 10">
            <a:extLst>
              <a:ext uri="{FF2B5EF4-FFF2-40B4-BE49-F238E27FC236}">
                <a16:creationId xmlns:a16="http://schemas.microsoft.com/office/drawing/2014/main" xmlns="" id="{F581AFC0-6945-456E-940B-6F10CFB65DD0}"/>
              </a:ext>
            </a:extLst>
          </p:cNvPr>
          <p:cNvCxnSpPr/>
          <p:nvPr/>
        </p:nvCxnSpPr>
        <p:spPr>
          <a:xfrm>
            <a:off x="3585240" y="858905"/>
            <a:ext cx="1116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CasellaDiTesto 11">
            <a:extLst>
              <a:ext uri="{FF2B5EF4-FFF2-40B4-BE49-F238E27FC236}">
                <a16:creationId xmlns:a16="http://schemas.microsoft.com/office/drawing/2014/main" xmlns="" id="{78C8F764-8254-4FC8-99F3-D47CFB80F186}"/>
              </a:ext>
            </a:extLst>
          </p:cNvPr>
          <p:cNvSpPr txBox="1"/>
          <p:nvPr/>
        </p:nvSpPr>
        <p:spPr>
          <a:xfrm rot="-2700000">
            <a:off x="1990153" y="3076884"/>
            <a:ext cx="496136" cy="276999"/>
          </a:xfrm>
          <a:prstGeom prst="rect">
            <a:avLst/>
          </a:prstGeom>
          <a:noFill/>
        </p:spPr>
        <p:txBody>
          <a:bodyPr wrap="square" rtlCol="0">
            <a:spAutoFit/>
          </a:bodyPr>
          <a:lstStyle/>
          <a:p>
            <a:r>
              <a:rPr lang="it-IT" sz="1200" b="1" dirty="0"/>
              <a:t>NT</a:t>
            </a:r>
          </a:p>
        </p:txBody>
      </p:sp>
      <p:sp>
        <p:nvSpPr>
          <p:cNvPr id="13" name="CasellaDiTesto 12">
            <a:extLst>
              <a:ext uri="{FF2B5EF4-FFF2-40B4-BE49-F238E27FC236}">
                <a16:creationId xmlns:a16="http://schemas.microsoft.com/office/drawing/2014/main" xmlns="" id="{6CF3AA74-287B-4997-9A27-AD2B8A00BE16}"/>
              </a:ext>
            </a:extLst>
          </p:cNvPr>
          <p:cNvSpPr txBox="1"/>
          <p:nvPr/>
        </p:nvSpPr>
        <p:spPr>
          <a:xfrm rot="-2700000">
            <a:off x="2618996" y="3271417"/>
            <a:ext cx="973473" cy="276999"/>
          </a:xfrm>
          <a:prstGeom prst="rect">
            <a:avLst/>
          </a:prstGeom>
          <a:noFill/>
        </p:spPr>
        <p:txBody>
          <a:bodyPr wrap="square" rtlCol="0">
            <a:spAutoFit/>
          </a:bodyPr>
          <a:lstStyle/>
          <a:p>
            <a:r>
              <a:rPr lang="it-IT" sz="1200" b="1" dirty="0" err="1"/>
              <a:t>siRNA-LacZ</a:t>
            </a:r>
            <a:endParaRPr lang="it-IT" sz="1200" b="1" dirty="0"/>
          </a:p>
        </p:txBody>
      </p:sp>
      <p:sp>
        <p:nvSpPr>
          <p:cNvPr id="14" name="CasellaDiTesto 13">
            <a:extLst>
              <a:ext uri="{FF2B5EF4-FFF2-40B4-BE49-F238E27FC236}">
                <a16:creationId xmlns:a16="http://schemas.microsoft.com/office/drawing/2014/main" xmlns="" id="{7A8D0322-253F-4338-B99A-3BBFCB86F73D}"/>
              </a:ext>
            </a:extLst>
          </p:cNvPr>
          <p:cNvSpPr txBox="1"/>
          <p:nvPr/>
        </p:nvSpPr>
        <p:spPr>
          <a:xfrm rot="-2700000">
            <a:off x="1812482" y="3294978"/>
            <a:ext cx="1004827" cy="276999"/>
          </a:xfrm>
          <a:prstGeom prst="rect">
            <a:avLst/>
          </a:prstGeom>
          <a:noFill/>
        </p:spPr>
        <p:txBody>
          <a:bodyPr wrap="square" rtlCol="0">
            <a:spAutoFit/>
          </a:bodyPr>
          <a:lstStyle/>
          <a:p>
            <a:r>
              <a:rPr lang="it-IT" sz="1200" b="1" dirty="0"/>
              <a:t>siRNA-3554</a:t>
            </a:r>
          </a:p>
        </p:txBody>
      </p:sp>
      <p:sp>
        <p:nvSpPr>
          <p:cNvPr id="15" name="CasellaDiTesto 14">
            <a:extLst>
              <a:ext uri="{FF2B5EF4-FFF2-40B4-BE49-F238E27FC236}">
                <a16:creationId xmlns:a16="http://schemas.microsoft.com/office/drawing/2014/main" xmlns="" id="{916EDA24-9DDA-4E18-830D-97409E033D30}"/>
              </a:ext>
            </a:extLst>
          </p:cNvPr>
          <p:cNvSpPr txBox="1"/>
          <p:nvPr/>
        </p:nvSpPr>
        <p:spPr>
          <a:xfrm rot="-2700000">
            <a:off x="2089013" y="3277941"/>
            <a:ext cx="1006619" cy="276999"/>
          </a:xfrm>
          <a:prstGeom prst="rect">
            <a:avLst/>
          </a:prstGeom>
          <a:noFill/>
        </p:spPr>
        <p:txBody>
          <a:bodyPr wrap="square" rtlCol="0">
            <a:spAutoFit/>
          </a:bodyPr>
          <a:lstStyle/>
          <a:p>
            <a:r>
              <a:rPr lang="it-IT" sz="1200" b="1" dirty="0"/>
              <a:t>siRNA-3825</a:t>
            </a:r>
          </a:p>
        </p:txBody>
      </p:sp>
      <p:sp>
        <p:nvSpPr>
          <p:cNvPr id="16" name="CasellaDiTesto 15">
            <a:extLst>
              <a:ext uri="{FF2B5EF4-FFF2-40B4-BE49-F238E27FC236}">
                <a16:creationId xmlns:a16="http://schemas.microsoft.com/office/drawing/2014/main" xmlns="" id="{1B5C6C1C-4356-4599-8A75-2D2CBCD8FEEA}"/>
              </a:ext>
            </a:extLst>
          </p:cNvPr>
          <p:cNvSpPr txBox="1"/>
          <p:nvPr/>
        </p:nvSpPr>
        <p:spPr>
          <a:xfrm rot="-2700000">
            <a:off x="2315277" y="3257096"/>
            <a:ext cx="1111975" cy="276999"/>
          </a:xfrm>
          <a:prstGeom prst="rect">
            <a:avLst/>
          </a:prstGeom>
          <a:noFill/>
        </p:spPr>
        <p:txBody>
          <a:bodyPr wrap="square" rtlCol="0">
            <a:spAutoFit/>
          </a:bodyPr>
          <a:lstStyle/>
          <a:p>
            <a:r>
              <a:rPr lang="it-IT" sz="1200" b="1" dirty="0"/>
              <a:t>siRNA-4215</a:t>
            </a:r>
          </a:p>
        </p:txBody>
      </p:sp>
      <p:sp>
        <p:nvSpPr>
          <p:cNvPr id="17" name="CasellaDiTesto 16">
            <a:extLst>
              <a:ext uri="{FF2B5EF4-FFF2-40B4-BE49-F238E27FC236}">
                <a16:creationId xmlns:a16="http://schemas.microsoft.com/office/drawing/2014/main" xmlns="" id="{5B34A598-069D-421D-97D9-BC3469594FD4}"/>
              </a:ext>
            </a:extLst>
          </p:cNvPr>
          <p:cNvSpPr txBox="1"/>
          <p:nvPr/>
        </p:nvSpPr>
        <p:spPr>
          <a:xfrm rot="-2700000">
            <a:off x="3359296" y="3089175"/>
            <a:ext cx="496136" cy="276999"/>
          </a:xfrm>
          <a:prstGeom prst="rect">
            <a:avLst/>
          </a:prstGeom>
          <a:noFill/>
        </p:spPr>
        <p:txBody>
          <a:bodyPr wrap="square" rtlCol="0">
            <a:spAutoFit/>
          </a:bodyPr>
          <a:lstStyle/>
          <a:p>
            <a:r>
              <a:rPr lang="it-IT" sz="1200" b="1" dirty="0"/>
              <a:t>NT</a:t>
            </a:r>
          </a:p>
        </p:txBody>
      </p:sp>
      <p:sp>
        <p:nvSpPr>
          <p:cNvPr id="18" name="CasellaDiTesto 17">
            <a:extLst>
              <a:ext uri="{FF2B5EF4-FFF2-40B4-BE49-F238E27FC236}">
                <a16:creationId xmlns:a16="http://schemas.microsoft.com/office/drawing/2014/main" xmlns="" id="{832F4902-64A3-4613-B362-B974636309E0}"/>
              </a:ext>
            </a:extLst>
          </p:cNvPr>
          <p:cNvSpPr txBox="1"/>
          <p:nvPr/>
        </p:nvSpPr>
        <p:spPr>
          <a:xfrm rot="-2700000">
            <a:off x="3988139" y="3283708"/>
            <a:ext cx="973473" cy="276999"/>
          </a:xfrm>
          <a:prstGeom prst="rect">
            <a:avLst/>
          </a:prstGeom>
          <a:noFill/>
        </p:spPr>
        <p:txBody>
          <a:bodyPr wrap="square" rtlCol="0">
            <a:spAutoFit/>
          </a:bodyPr>
          <a:lstStyle/>
          <a:p>
            <a:r>
              <a:rPr lang="it-IT" sz="1200" b="1" dirty="0" err="1"/>
              <a:t>siRNA-LacZ</a:t>
            </a:r>
            <a:endParaRPr lang="it-IT" sz="1200" b="1" dirty="0"/>
          </a:p>
        </p:txBody>
      </p:sp>
      <p:sp>
        <p:nvSpPr>
          <p:cNvPr id="19" name="CasellaDiTesto 18">
            <a:extLst>
              <a:ext uri="{FF2B5EF4-FFF2-40B4-BE49-F238E27FC236}">
                <a16:creationId xmlns:a16="http://schemas.microsoft.com/office/drawing/2014/main" xmlns="" id="{5785E89F-BE5B-4E82-B44A-51C27034CDA3}"/>
              </a:ext>
            </a:extLst>
          </p:cNvPr>
          <p:cNvSpPr txBox="1"/>
          <p:nvPr/>
        </p:nvSpPr>
        <p:spPr>
          <a:xfrm rot="-2700000">
            <a:off x="3181625" y="3307269"/>
            <a:ext cx="1004827" cy="276999"/>
          </a:xfrm>
          <a:prstGeom prst="rect">
            <a:avLst/>
          </a:prstGeom>
          <a:noFill/>
        </p:spPr>
        <p:txBody>
          <a:bodyPr wrap="square" rtlCol="0">
            <a:spAutoFit/>
          </a:bodyPr>
          <a:lstStyle/>
          <a:p>
            <a:r>
              <a:rPr lang="it-IT" sz="1200" b="1" dirty="0"/>
              <a:t>siRNA-3554</a:t>
            </a:r>
          </a:p>
        </p:txBody>
      </p:sp>
      <p:sp>
        <p:nvSpPr>
          <p:cNvPr id="20" name="CasellaDiTesto 19">
            <a:extLst>
              <a:ext uri="{FF2B5EF4-FFF2-40B4-BE49-F238E27FC236}">
                <a16:creationId xmlns:a16="http://schemas.microsoft.com/office/drawing/2014/main" xmlns="" id="{77A72BCD-F9D2-4009-B1AD-380DEFF567C9}"/>
              </a:ext>
            </a:extLst>
          </p:cNvPr>
          <p:cNvSpPr txBox="1"/>
          <p:nvPr/>
        </p:nvSpPr>
        <p:spPr>
          <a:xfrm rot="-2700000">
            <a:off x="3458156" y="3290232"/>
            <a:ext cx="1006619" cy="276999"/>
          </a:xfrm>
          <a:prstGeom prst="rect">
            <a:avLst/>
          </a:prstGeom>
          <a:noFill/>
        </p:spPr>
        <p:txBody>
          <a:bodyPr wrap="square" rtlCol="0">
            <a:spAutoFit/>
          </a:bodyPr>
          <a:lstStyle/>
          <a:p>
            <a:r>
              <a:rPr lang="it-IT" sz="1200" b="1" dirty="0"/>
              <a:t>siRNA-3825</a:t>
            </a:r>
          </a:p>
        </p:txBody>
      </p:sp>
      <p:sp>
        <p:nvSpPr>
          <p:cNvPr id="21" name="CasellaDiTesto 20">
            <a:extLst>
              <a:ext uri="{FF2B5EF4-FFF2-40B4-BE49-F238E27FC236}">
                <a16:creationId xmlns:a16="http://schemas.microsoft.com/office/drawing/2014/main" xmlns="" id="{A731AC32-D950-408B-B08F-6DD813E628AA}"/>
              </a:ext>
            </a:extLst>
          </p:cNvPr>
          <p:cNvSpPr txBox="1"/>
          <p:nvPr/>
        </p:nvSpPr>
        <p:spPr>
          <a:xfrm rot="-2700000">
            <a:off x="3684420" y="3269387"/>
            <a:ext cx="1111975" cy="276999"/>
          </a:xfrm>
          <a:prstGeom prst="rect">
            <a:avLst/>
          </a:prstGeom>
          <a:noFill/>
        </p:spPr>
        <p:txBody>
          <a:bodyPr wrap="square" rtlCol="0">
            <a:spAutoFit/>
          </a:bodyPr>
          <a:lstStyle/>
          <a:p>
            <a:r>
              <a:rPr lang="it-IT" sz="1200" b="1" dirty="0"/>
              <a:t>siRNA-4215</a:t>
            </a:r>
          </a:p>
        </p:txBody>
      </p:sp>
      <p:cxnSp>
        <p:nvCxnSpPr>
          <p:cNvPr id="22" name="Connettore diritto 21">
            <a:extLst>
              <a:ext uri="{FF2B5EF4-FFF2-40B4-BE49-F238E27FC236}">
                <a16:creationId xmlns:a16="http://schemas.microsoft.com/office/drawing/2014/main" xmlns="" id="{6410E2B5-04ED-45C1-BE14-79C6ED69B53F}"/>
              </a:ext>
            </a:extLst>
          </p:cNvPr>
          <p:cNvCxnSpPr/>
          <p:nvPr/>
        </p:nvCxnSpPr>
        <p:spPr>
          <a:xfrm>
            <a:off x="3547842" y="1408857"/>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ttore diritto 22">
            <a:extLst>
              <a:ext uri="{FF2B5EF4-FFF2-40B4-BE49-F238E27FC236}">
                <a16:creationId xmlns:a16="http://schemas.microsoft.com/office/drawing/2014/main" xmlns="" id="{01F0C9CA-F320-44A9-AD19-C8FC0F0735F4}"/>
              </a:ext>
            </a:extLst>
          </p:cNvPr>
          <p:cNvCxnSpPr/>
          <p:nvPr/>
        </p:nvCxnSpPr>
        <p:spPr>
          <a:xfrm>
            <a:off x="3547842" y="1140471"/>
            <a:ext cx="576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CasellaDiTesto 24">
            <a:extLst>
              <a:ext uri="{FF2B5EF4-FFF2-40B4-BE49-F238E27FC236}">
                <a16:creationId xmlns:a16="http://schemas.microsoft.com/office/drawing/2014/main" xmlns="" id="{868C41A2-D3FE-4F76-87B0-69DB688CED79}"/>
              </a:ext>
            </a:extLst>
          </p:cNvPr>
          <p:cNvSpPr txBox="1"/>
          <p:nvPr/>
        </p:nvSpPr>
        <p:spPr>
          <a:xfrm>
            <a:off x="4202693" y="1273042"/>
            <a:ext cx="576000" cy="369332"/>
          </a:xfrm>
          <a:prstGeom prst="rect">
            <a:avLst/>
          </a:prstGeom>
          <a:noFill/>
        </p:spPr>
        <p:txBody>
          <a:bodyPr wrap="square" rtlCol="0">
            <a:spAutoFit/>
          </a:bodyPr>
          <a:lstStyle/>
          <a:p>
            <a:r>
              <a:rPr lang="it-IT" dirty="0"/>
              <a:t>*</a:t>
            </a:r>
          </a:p>
        </p:txBody>
      </p:sp>
      <p:cxnSp>
        <p:nvCxnSpPr>
          <p:cNvPr id="26" name="Connettore diritto 25">
            <a:extLst>
              <a:ext uri="{FF2B5EF4-FFF2-40B4-BE49-F238E27FC236}">
                <a16:creationId xmlns:a16="http://schemas.microsoft.com/office/drawing/2014/main" xmlns="" id="{27C9B245-0A54-4C0F-B6F7-893623715D00}"/>
              </a:ext>
            </a:extLst>
          </p:cNvPr>
          <p:cNvCxnSpPr/>
          <p:nvPr/>
        </p:nvCxnSpPr>
        <p:spPr>
          <a:xfrm>
            <a:off x="2252971" y="1379162"/>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Connettore diritto 26">
            <a:extLst>
              <a:ext uri="{FF2B5EF4-FFF2-40B4-BE49-F238E27FC236}">
                <a16:creationId xmlns:a16="http://schemas.microsoft.com/office/drawing/2014/main" xmlns="" id="{D3FB08CC-41A1-4A59-9752-855613F44EB6}"/>
              </a:ext>
            </a:extLst>
          </p:cNvPr>
          <p:cNvCxnSpPr/>
          <p:nvPr/>
        </p:nvCxnSpPr>
        <p:spPr>
          <a:xfrm>
            <a:off x="2252971" y="1151720"/>
            <a:ext cx="576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CasellaDiTesto 27">
            <a:extLst>
              <a:ext uri="{FF2B5EF4-FFF2-40B4-BE49-F238E27FC236}">
                <a16:creationId xmlns:a16="http://schemas.microsoft.com/office/drawing/2014/main" xmlns="" id="{33B2BBE4-317A-40AA-96C4-DBD8ABCBD00D}"/>
              </a:ext>
            </a:extLst>
          </p:cNvPr>
          <p:cNvSpPr txBox="1"/>
          <p:nvPr/>
        </p:nvSpPr>
        <p:spPr>
          <a:xfrm>
            <a:off x="2721694" y="1318431"/>
            <a:ext cx="576000" cy="369332"/>
          </a:xfrm>
          <a:prstGeom prst="rect">
            <a:avLst/>
          </a:prstGeom>
          <a:noFill/>
        </p:spPr>
        <p:txBody>
          <a:bodyPr wrap="square" rtlCol="0">
            <a:spAutoFit/>
          </a:bodyPr>
          <a:lstStyle/>
          <a:p>
            <a:r>
              <a:rPr lang="it-IT" dirty="0"/>
              <a:t>*</a:t>
            </a:r>
          </a:p>
        </p:txBody>
      </p:sp>
      <p:sp>
        <p:nvSpPr>
          <p:cNvPr id="29" name="CasellaDiTesto 28">
            <a:extLst>
              <a:ext uri="{FF2B5EF4-FFF2-40B4-BE49-F238E27FC236}">
                <a16:creationId xmlns:a16="http://schemas.microsoft.com/office/drawing/2014/main" xmlns="" id="{2A8088D0-C28B-4291-981F-84242FF971D4}"/>
              </a:ext>
            </a:extLst>
          </p:cNvPr>
          <p:cNvSpPr txBox="1"/>
          <p:nvPr/>
        </p:nvSpPr>
        <p:spPr>
          <a:xfrm>
            <a:off x="2833389" y="1516754"/>
            <a:ext cx="576000" cy="369332"/>
          </a:xfrm>
          <a:prstGeom prst="rect">
            <a:avLst/>
          </a:prstGeom>
          <a:noFill/>
        </p:spPr>
        <p:txBody>
          <a:bodyPr wrap="square" rtlCol="0">
            <a:spAutoFit/>
          </a:bodyPr>
          <a:lstStyle/>
          <a:p>
            <a:r>
              <a:rPr lang="it-IT" dirty="0"/>
              <a:t>*</a:t>
            </a:r>
          </a:p>
        </p:txBody>
      </p:sp>
      <p:sp>
        <p:nvSpPr>
          <p:cNvPr id="31" name="Rettangolo 30">
            <a:extLst>
              <a:ext uri="{FF2B5EF4-FFF2-40B4-BE49-F238E27FC236}">
                <a16:creationId xmlns:a16="http://schemas.microsoft.com/office/drawing/2014/main" xmlns="" id="{AE3F1008-2029-4FBA-BB6A-F6BCA31B2D2F}"/>
              </a:ext>
            </a:extLst>
          </p:cNvPr>
          <p:cNvSpPr/>
          <p:nvPr/>
        </p:nvSpPr>
        <p:spPr>
          <a:xfrm rot="16200000">
            <a:off x="519209" y="1925378"/>
            <a:ext cx="2159181" cy="276999"/>
          </a:xfrm>
          <a:prstGeom prst="rect">
            <a:avLst/>
          </a:prstGeom>
        </p:spPr>
        <p:txBody>
          <a:bodyPr wrap="none">
            <a:spAutoFit/>
          </a:bodyPr>
          <a:lstStyle/>
          <a:p>
            <a:r>
              <a:rPr lang="it-IT" sz="1200" b="1" i="1" dirty="0"/>
              <a:t>Col1a2/</a:t>
            </a:r>
            <a:r>
              <a:rPr lang="it-IT" sz="1200" b="1" i="1" dirty="0" err="1"/>
              <a:t>Gapdh</a:t>
            </a:r>
            <a:r>
              <a:rPr lang="it-IT" sz="1200" b="1" i="1" dirty="0"/>
              <a:t> </a:t>
            </a:r>
            <a:r>
              <a:rPr lang="it-IT" sz="1200" b="1" dirty="0" err="1"/>
              <a:t>expression</a:t>
            </a:r>
            <a:r>
              <a:rPr lang="it-IT" sz="1200" b="1" dirty="0"/>
              <a:t> (AU)</a:t>
            </a:r>
            <a:endParaRPr lang="it-IT" sz="1200" dirty="0"/>
          </a:p>
        </p:txBody>
      </p:sp>
      <p:cxnSp>
        <p:nvCxnSpPr>
          <p:cNvPr id="34" name="Connettore diritto 33">
            <a:extLst>
              <a:ext uri="{FF2B5EF4-FFF2-40B4-BE49-F238E27FC236}">
                <a16:creationId xmlns:a16="http://schemas.microsoft.com/office/drawing/2014/main" xmlns="" id="{D84C1301-1D22-4B26-9BFD-177A4BFF533E}"/>
              </a:ext>
            </a:extLst>
          </p:cNvPr>
          <p:cNvCxnSpPr>
            <a:cxnSpLocks/>
          </p:cNvCxnSpPr>
          <p:nvPr/>
        </p:nvCxnSpPr>
        <p:spPr>
          <a:xfrm>
            <a:off x="817050" y="4251072"/>
            <a:ext cx="277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diritto 34">
            <a:extLst>
              <a:ext uri="{FF2B5EF4-FFF2-40B4-BE49-F238E27FC236}">
                <a16:creationId xmlns:a16="http://schemas.microsoft.com/office/drawing/2014/main" xmlns="" id="{E670B1EF-236E-418B-BF08-D4CAE70C7224}"/>
              </a:ext>
            </a:extLst>
          </p:cNvPr>
          <p:cNvCxnSpPr/>
          <p:nvPr/>
        </p:nvCxnSpPr>
        <p:spPr>
          <a:xfrm>
            <a:off x="3931123" y="4242364"/>
            <a:ext cx="2736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CasellaDiTesto 35">
            <a:extLst>
              <a:ext uri="{FF2B5EF4-FFF2-40B4-BE49-F238E27FC236}">
                <a16:creationId xmlns:a16="http://schemas.microsoft.com/office/drawing/2014/main" xmlns="" id="{C1C416DC-D4D6-4A4A-AC4D-E85EB26C8E3A}"/>
              </a:ext>
            </a:extLst>
          </p:cNvPr>
          <p:cNvSpPr txBox="1"/>
          <p:nvPr/>
        </p:nvSpPr>
        <p:spPr>
          <a:xfrm>
            <a:off x="1728083" y="3921836"/>
            <a:ext cx="4312963" cy="307777"/>
          </a:xfrm>
          <a:prstGeom prst="rect">
            <a:avLst/>
          </a:prstGeom>
          <a:noFill/>
        </p:spPr>
        <p:txBody>
          <a:bodyPr wrap="square" rtlCol="0">
            <a:spAutoFit/>
          </a:bodyPr>
          <a:lstStyle/>
          <a:p>
            <a:r>
              <a:rPr lang="it-IT" sz="1400" b="1" dirty="0"/>
              <a:t>10 </a:t>
            </a:r>
            <a:r>
              <a:rPr lang="it-IT" sz="1400" b="1" dirty="0" err="1"/>
              <a:t>nM</a:t>
            </a:r>
            <a:r>
              <a:rPr lang="it-IT" sz="1400" b="1" dirty="0"/>
              <a:t>                                                                      50 </a:t>
            </a:r>
            <a:r>
              <a:rPr lang="it-IT" sz="1400" b="1" dirty="0" err="1"/>
              <a:t>nM</a:t>
            </a:r>
            <a:endParaRPr lang="it-IT" sz="1400" b="1" dirty="0"/>
          </a:p>
        </p:txBody>
      </p:sp>
      <p:cxnSp>
        <p:nvCxnSpPr>
          <p:cNvPr id="37" name="Connettore diritto 36">
            <a:extLst>
              <a:ext uri="{FF2B5EF4-FFF2-40B4-BE49-F238E27FC236}">
                <a16:creationId xmlns:a16="http://schemas.microsoft.com/office/drawing/2014/main" xmlns="" id="{280534A3-86B6-48F7-9D44-2D34AB9FFB85}"/>
              </a:ext>
            </a:extLst>
          </p:cNvPr>
          <p:cNvCxnSpPr/>
          <p:nvPr/>
        </p:nvCxnSpPr>
        <p:spPr>
          <a:xfrm>
            <a:off x="1006226" y="6073212"/>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Connettore diritto 37">
            <a:extLst>
              <a:ext uri="{FF2B5EF4-FFF2-40B4-BE49-F238E27FC236}">
                <a16:creationId xmlns:a16="http://schemas.microsoft.com/office/drawing/2014/main" xmlns="" id="{D8ACA999-8592-4F64-9153-4DA8D85DAD45}"/>
              </a:ext>
            </a:extLst>
          </p:cNvPr>
          <p:cNvCxnSpPr/>
          <p:nvPr/>
        </p:nvCxnSpPr>
        <p:spPr>
          <a:xfrm>
            <a:off x="1006226" y="5866242"/>
            <a:ext cx="576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CasellaDiTesto 38">
            <a:extLst>
              <a:ext uri="{FF2B5EF4-FFF2-40B4-BE49-F238E27FC236}">
                <a16:creationId xmlns:a16="http://schemas.microsoft.com/office/drawing/2014/main" xmlns="" id="{00AAC98D-E421-43FE-9807-BEA409C5973F}"/>
              </a:ext>
            </a:extLst>
          </p:cNvPr>
          <p:cNvSpPr txBox="1"/>
          <p:nvPr/>
        </p:nvSpPr>
        <p:spPr>
          <a:xfrm>
            <a:off x="1102100" y="5621809"/>
            <a:ext cx="576000" cy="369332"/>
          </a:xfrm>
          <a:prstGeom prst="rect">
            <a:avLst/>
          </a:prstGeom>
          <a:noFill/>
        </p:spPr>
        <p:txBody>
          <a:bodyPr wrap="square" rtlCol="0">
            <a:spAutoFit/>
          </a:bodyPr>
          <a:lstStyle/>
          <a:p>
            <a:r>
              <a:rPr lang="it-IT" dirty="0"/>
              <a:t>*</a:t>
            </a:r>
          </a:p>
        </p:txBody>
      </p:sp>
      <p:sp>
        <p:nvSpPr>
          <p:cNvPr id="40" name="CasellaDiTesto 39">
            <a:extLst>
              <a:ext uri="{FF2B5EF4-FFF2-40B4-BE49-F238E27FC236}">
                <a16:creationId xmlns:a16="http://schemas.microsoft.com/office/drawing/2014/main" xmlns="" id="{1BE5CAEF-31D8-40CA-A939-EF5199DBBF35}"/>
              </a:ext>
            </a:extLst>
          </p:cNvPr>
          <p:cNvSpPr txBox="1"/>
          <p:nvPr/>
        </p:nvSpPr>
        <p:spPr>
          <a:xfrm>
            <a:off x="1006226" y="5842338"/>
            <a:ext cx="576000" cy="369332"/>
          </a:xfrm>
          <a:prstGeom prst="rect">
            <a:avLst/>
          </a:prstGeom>
          <a:noFill/>
        </p:spPr>
        <p:txBody>
          <a:bodyPr wrap="square" rtlCol="0">
            <a:spAutoFit/>
          </a:bodyPr>
          <a:lstStyle/>
          <a:p>
            <a:r>
              <a:rPr lang="it-IT" dirty="0"/>
              <a:t>*</a:t>
            </a:r>
          </a:p>
        </p:txBody>
      </p:sp>
      <p:cxnSp>
        <p:nvCxnSpPr>
          <p:cNvPr id="41" name="Connettore diritto 40">
            <a:extLst>
              <a:ext uri="{FF2B5EF4-FFF2-40B4-BE49-F238E27FC236}">
                <a16:creationId xmlns:a16="http://schemas.microsoft.com/office/drawing/2014/main" xmlns="" id="{D260E0CD-1826-4803-AF41-246DC0568A34}"/>
              </a:ext>
            </a:extLst>
          </p:cNvPr>
          <p:cNvCxnSpPr/>
          <p:nvPr/>
        </p:nvCxnSpPr>
        <p:spPr>
          <a:xfrm>
            <a:off x="2038551" y="5592724"/>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ttore diritto 41">
            <a:extLst>
              <a:ext uri="{FF2B5EF4-FFF2-40B4-BE49-F238E27FC236}">
                <a16:creationId xmlns:a16="http://schemas.microsoft.com/office/drawing/2014/main" xmlns="" id="{E6FC0DCF-7B4A-45DE-932F-885F54245138}"/>
              </a:ext>
            </a:extLst>
          </p:cNvPr>
          <p:cNvCxnSpPr/>
          <p:nvPr/>
        </p:nvCxnSpPr>
        <p:spPr>
          <a:xfrm>
            <a:off x="2038551" y="5392578"/>
            <a:ext cx="576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CasellaDiTesto 42">
            <a:extLst>
              <a:ext uri="{FF2B5EF4-FFF2-40B4-BE49-F238E27FC236}">
                <a16:creationId xmlns:a16="http://schemas.microsoft.com/office/drawing/2014/main" xmlns="" id="{2F28F9B7-6851-4D09-980D-89C3EC5D9D88}"/>
              </a:ext>
            </a:extLst>
          </p:cNvPr>
          <p:cNvSpPr txBox="1"/>
          <p:nvPr/>
        </p:nvSpPr>
        <p:spPr>
          <a:xfrm>
            <a:off x="2182551" y="5148145"/>
            <a:ext cx="576000" cy="369332"/>
          </a:xfrm>
          <a:prstGeom prst="rect">
            <a:avLst/>
          </a:prstGeom>
          <a:noFill/>
        </p:spPr>
        <p:txBody>
          <a:bodyPr wrap="square" rtlCol="0">
            <a:spAutoFit/>
          </a:bodyPr>
          <a:lstStyle/>
          <a:p>
            <a:r>
              <a:rPr lang="it-IT" dirty="0"/>
              <a:t>*</a:t>
            </a:r>
          </a:p>
        </p:txBody>
      </p:sp>
      <p:sp>
        <p:nvSpPr>
          <p:cNvPr id="44" name="CasellaDiTesto 43">
            <a:extLst>
              <a:ext uri="{FF2B5EF4-FFF2-40B4-BE49-F238E27FC236}">
                <a16:creationId xmlns:a16="http://schemas.microsoft.com/office/drawing/2014/main" xmlns="" id="{716CCEE7-CDDE-4932-B686-AE5D9C0DC112}"/>
              </a:ext>
            </a:extLst>
          </p:cNvPr>
          <p:cNvSpPr txBox="1"/>
          <p:nvPr/>
        </p:nvSpPr>
        <p:spPr>
          <a:xfrm>
            <a:off x="2038551" y="5361850"/>
            <a:ext cx="576000" cy="369332"/>
          </a:xfrm>
          <a:prstGeom prst="rect">
            <a:avLst/>
          </a:prstGeom>
          <a:noFill/>
        </p:spPr>
        <p:txBody>
          <a:bodyPr wrap="square" rtlCol="0">
            <a:spAutoFit/>
          </a:bodyPr>
          <a:lstStyle/>
          <a:p>
            <a:r>
              <a:rPr lang="it-IT" dirty="0"/>
              <a:t>*</a:t>
            </a:r>
          </a:p>
        </p:txBody>
      </p:sp>
      <p:cxnSp>
        <p:nvCxnSpPr>
          <p:cNvPr id="45" name="Connettore diritto 44">
            <a:extLst>
              <a:ext uri="{FF2B5EF4-FFF2-40B4-BE49-F238E27FC236}">
                <a16:creationId xmlns:a16="http://schemas.microsoft.com/office/drawing/2014/main" xmlns="" id="{8B698FE2-B9A9-479A-A286-6B52A8B2C860}"/>
              </a:ext>
            </a:extLst>
          </p:cNvPr>
          <p:cNvCxnSpPr/>
          <p:nvPr/>
        </p:nvCxnSpPr>
        <p:spPr>
          <a:xfrm>
            <a:off x="3085340" y="5241714"/>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Connettore diritto 45">
            <a:extLst>
              <a:ext uri="{FF2B5EF4-FFF2-40B4-BE49-F238E27FC236}">
                <a16:creationId xmlns:a16="http://schemas.microsoft.com/office/drawing/2014/main" xmlns="" id="{BF020656-2A03-416C-89F7-59B945FFB275}"/>
              </a:ext>
            </a:extLst>
          </p:cNvPr>
          <p:cNvCxnSpPr/>
          <p:nvPr/>
        </p:nvCxnSpPr>
        <p:spPr>
          <a:xfrm>
            <a:off x="3085340" y="5034744"/>
            <a:ext cx="576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CasellaDiTesto 46">
            <a:extLst>
              <a:ext uri="{FF2B5EF4-FFF2-40B4-BE49-F238E27FC236}">
                <a16:creationId xmlns:a16="http://schemas.microsoft.com/office/drawing/2014/main" xmlns="" id="{DF527C45-1A37-4488-9297-1233D2E8788D}"/>
              </a:ext>
            </a:extLst>
          </p:cNvPr>
          <p:cNvSpPr txBox="1"/>
          <p:nvPr/>
        </p:nvSpPr>
        <p:spPr>
          <a:xfrm>
            <a:off x="3229340" y="4790311"/>
            <a:ext cx="576000" cy="369332"/>
          </a:xfrm>
          <a:prstGeom prst="rect">
            <a:avLst/>
          </a:prstGeom>
          <a:noFill/>
        </p:spPr>
        <p:txBody>
          <a:bodyPr wrap="square" rtlCol="0">
            <a:spAutoFit/>
          </a:bodyPr>
          <a:lstStyle/>
          <a:p>
            <a:r>
              <a:rPr lang="it-IT" dirty="0"/>
              <a:t>*</a:t>
            </a:r>
          </a:p>
        </p:txBody>
      </p:sp>
      <p:sp>
        <p:nvSpPr>
          <p:cNvPr id="48" name="CasellaDiTesto 47">
            <a:extLst>
              <a:ext uri="{FF2B5EF4-FFF2-40B4-BE49-F238E27FC236}">
                <a16:creationId xmlns:a16="http://schemas.microsoft.com/office/drawing/2014/main" xmlns="" id="{C0759816-BAA8-4B81-810A-46B550985820}"/>
              </a:ext>
            </a:extLst>
          </p:cNvPr>
          <p:cNvSpPr txBox="1"/>
          <p:nvPr/>
        </p:nvSpPr>
        <p:spPr>
          <a:xfrm>
            <a:off x="3085340" y="5005492"/>
            <a:ext cx="576000" cy="369332"/>
          </a:xfrm>
          <a:prstGeom prst="rect">
            <a:avLst/>
          </a:prstGeom>
          <a:noFill/>
        </p:spPr>
        <p:txBody>
          <a:bodyPr wrap="square" rtlCol="0">
            <a:spAutoFit/>
          </a:bodyPr>
          <a:lstStyle/>
          <a:p>
            <a:r>
              <a:rPr lang="it-IT" dirty="0"/>
              <a:t>*</a:t>
            </a:r>
          </a:p>
        </p:txBody>
      </p:sp>
      <p:cxnSp>
        <p:nvCxnSpPr>
          <p:cNvPr id="49" name="Connettore diritto 48">
            <a:extLst>
              <a:ext uri="{FF2B5EF4-FFF2-40B4-BE49-F238E27FC236}">
                <a16:creationId xmlns:a16="http://schemas.microsoft.com/office/drawing/2014/main" xmlns="" id="{81829240-F84B-4871-873B-BB8CA2599C13}"/>
              </a:ext>
            </a:extLst>
          </p:cNvPr>
          <p:cNvCxnSpPr/>
          <p:nvPr/>
        </p:nvCxnSpPr>
        <p:spPr>
          <a:xfrm>
            <a:off x="4126210" y="5910157"/>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Connettore diritto 49">
            <a:extLst>
              <a:ext uri="{FF2B5EF4-FFF2-40B4-BE49-F238E27FC236}">
                <a16:creationId xmlns:a16="http://schemas.microsoft.com/office/drawing/2014/main" xmlns="" id="{8916DAE2-525B-4427-ACC5-1D2343DA9684}"/>
              </a:ext>
            </a:extLst>
          </p:cNvPr>
          <p:cNvCxnSpPr/>
          <p:nvPr/>
        </p:nvCxnSpPr>
        <p:spPr>
          <a:xfrm>
            <a:off x="4126210" y="5700343"/>
            <a:ext cx="576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CasellaDiTesto 50">
            <a:extLst>
              <a:ext uri="{FF2B5EF4-FFF2-40B4-BE49-F238E27FC236}">
                <a16:creationId xmlns:a16="http://schemas.microsoft.com/office/drawing/2014/main" xmlns="" id="{F516787B-7686-4343-B511-61A48AE459E3}"/>
              </a:ext>
            </a:extLst>
          </p:cNvPr>
          <p:cNvSpPr txBox="1"/>
          <p:nvPr/>
        </p:nvSpPr>
        <p:spPr>
          <a:xfrm>
            <a:off x="4270210" y="5455910"/>
            <a:ext cx="576000" cy="369332"/>
          </a:xfrm>
          <a:prstGeom prst="rect">
            <a:avLst/>
          </a:prstGeom>
          <a:noFill/>
        </p:spPr>
        <p:txBody>
          <a:bodyPr wrap="square" rtlCol="0">
            <a:spAutoFit/>
          </a:bodyPr>
          <a:lstStyle/>
          <a:p>
            <a:r>
              <a:rPr lang="it-IT" dirty="0"/>
              <a:t>*</a:t>
            </a:r>
          </a:p>
        </p:txBody>
      </p:sp>
      <p:cxnSp>
        <p:nvCxnSpPr>
          <p:cNvPr id="52" name="Connettore diritto 51">
            <a:extLst>
              <a:ext uri="{FF2B5EF4-FFF2-40B4-BE49-F238E27FC236}">
                <a16:creationId xmlns:a16="http://schemas.microsoft.com/office/drawing/2014/main" xmlns="" id="{E2477391-D0CF-42D0-9026-72C91D0656C5}"/>
              </a:ext>
            </a:extLst>
          </p:cNvPr>
          <p:cNvCxnSpPr/>
          <p:nvPr/>
        </p:nvCxnSpPr>
        <p:spPr>
          <a:xfrm>
            <a:off x="5132065" y="5303501"/>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Connettore diritto 52">
            <a:extLst>
              <a:ext uri="{FF2B5EF4-FFF2-40B4-BE49-F238E27FC236}">
                <a16:creationId xmlns:a16="http://schemas.microsoft.com/office/drawing/2014/main" xmlns="" id="{F2249333-0F90-4AED-A794-01C70487C810}"/>
              </a:ext>
            </a:extLst>
          </p:cNvPr>
          <p:cNvCxnSpPr/>
          <p:nvPr/>
        </p:nvCxnSpPr>
        <p:spPr>
          <a:xfrm>
            <a:off x="5132065" y="5096531"/>
            <a:ext cx="576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CasellaDiTesto 53">
            <a:extLst>
              <a:ext uri="{FF2B5EF4-FFF2-40B4-BE49-F238E27FC236}">
                <a16:creationId xmlns:a16="http://schemas.microsoft.com/office/drawing/2014/main" xmlns="" id="{67C92EE7-B56D-4D0C-B3D1-CF3D0790ECAB}"/>
              </a:ext>
            </a:extLst>
          </p:cNvPr>
          <p:cNvSpPr txBox="1"/>
          <p:nvPr/>
        </p:nvSpPr>
        <p:spPr>
          <a:xfrm>
            <a:off x="5276065" y="4865746"/>
            <a:ext cx="576000" cy="369332"/>
          </a:xfrm>
          <a:prstGeom prst="rect">
            <a:avLst/>
          </a:prstGeom>
          <a:noFill/>
        </p:spPr>
        <p:txBody>
          <a:bodyPr wrap="square" rtlCol="0">
            <a:spAutoFit/>
          </a:bodyPr>
          <a:lstStyle/>
          <a:p>
            <a:r>
              <a:rPr lang="it-IT" dirty="0"/>
              <a:t>*</a:t>
            </a:r>
          </a:p>
        </p:txBody>
      </p:sp>
      <p:sp>
        <p:nvSpPr>
          <p:cNvPr id="55" name="CasellaDiTesto 54">
            <a:extLst>
              <a:ext uri="{FF2B5EF4-FFF2-40B4-BE49-F238E27FC236}">
                <a16:creationId xmlns:a16="http://schemas.microsoft.com/office/drawing/2014/main" xmlns="" id="{ECD340CC-5895-4FD9-9345-0E22A3078277}"/>
              </a:ext>
            </a:extLst>
          </p:cNvPr>
          <p:cNvSpPr txBox="1"/>
          <p:nvPr/>
        </p:nvSpPr>
        <p:spPr>
          <a:xfrm>
            <a:off x="5132065" y="5072627"/>
            <a:ext cx="576000" cy="369332"/>
          </a:xfrm>
          <a:prstGeom prst="rect">
            <a:avLst/>
          </a:prstGeom>
          <a:noFill/>
        </p:spPr>
        <p:txBody>
          <a:bodyPr wrap="square" rtlCol="0">
            <a:spAutoFit/>
          </a:bodyPr>
          <a:lstStyle/>
          <a:p>
            <a:r>
              <a:rPr lang="it-IT" dirty="0"/>
              <a:t>*</a:t>
            </a:r>
          </a:p>
        </p:txBody>
      </p:sp>
      <p:cxnSp>
        <p:nvCxnSpPr>
          <p:cNvPr id="56" name="Connettore diritto 55">
            <a:extLst>
              <a:ext uri="{FF2B5EF4-FFF2-40B4-BE49-F238E27FC236}">
                <a16:creationId xmlns:a16="http://schemas.microsoft.com/office/drawing/2014/main" xmlns="" id="{414205D7-4644-4389-942B-D7FD573F97D2}"/>
              </a:ext>
            </a:extLst>
          </p:cNvPr>
          <p:cNvCxnSpPr/>
          <p:nvPr/>
        </p:nvCxnSpPr>
        <p:spPr>
          <a:xfrm>
            <a:off x="6187460" y="5074465"/>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nettore diritto 56">
            <a:extLst>
              <a:ext uri="{FF2B5EF4-FFF2-40B4-BE49-F238E27FC236}">
                <a16:creationId xmlns:a16="http://schemas.microsoft.com/office/drawing/2014/main" xmlns="" id="{F74EE51D-F527-49C4-A3CB-BFCF3C383928}"/>
              </a:ext>
            </a:extLst>
          </p:cNvPr>
          <p:cNvCxnSpPr/>
          <p:nvPr/>
        </p:nvCxnSpPr>
        <p:spPr>
          <a:xfrm>
            <a:off x="6187460" y="4867495"/>
            <a:ext cx="576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CasellaDiTesto 57">
            <a:extLst>
              <a:ext uri="{FF2B5EF4-FFF2-40B4-BE49-F238E27FC236}">
                <a16:creationId xmlns:a16="http://schemas.microsoft.com/office/drawing/2014/main" xmlns="" id="{D3E1B146-4FCF-4493-BB74-EDEBAE5D7C1D}"/>
              </a:ext>
            </a:extLst>
          </p:cNvPr>
          <p:cNvSpPr txBox="1"/>
          <p:nvPr/>
        </p:nvSpPr>
        <p:spPr>
          <a:xfrm>
            <a:off x="6331460" y="4623062"/>
            <a:ext cx="576000" cy="369332"/>
          </a:xfrm>
          <a:prstGeom prst="rect">
            <a:avLst/>
          </a:prstGeom>
          <a:noFill/>
        </p:spPr>
        <p:txBody>
          <a:bodyPr wrap="square" rtlCol="0">
            <a:spAutoFit/>
          </a:bodyPr>
          <a:lstStyle/>
          <a:p>
            <a:r>
              <a:rPr lang="it-IT" dirty="0"/>
              <a:t>*</a:t>
            </a:r>
          </a:p>
        </p:txBody>
      </p:sp>
      <p:sp>
        <p:nvSpPr>
          <p:cNvPr id="59" name="CasellaDiTesto 58">
            <a:extLst>
              <a:ext uri="{FF2B5EF4-FFF2-40B4-BE49-F238E27FC236}">
                <a16:creationId xmlns:a16="http://schemas.microsoft.com/office/drawing/2014/main" xmlns="" id="{6E4F900E-91BB-46FD-8DB4-A18A399F9E7F}"/>
              </a:ext>
            </a:extLst>
          </p:cNvPr>
          <p:cNvSpPr txBox="1"/>
          <p:nvPr/>
        </p:nvSpPr>
        <p:spPr>
          <a:xfrm>
            <a:off x="6187460" y="4843591"/>
            <a:ext cx="576000" cy="369332"/>
          </a:xfrm>
          <a:prstGeom prst="rect">
            <a:avLst/>
          </a:prstGeom>
          <a:noFill/>
        </p:spPr>
        <p:txBody>
          <a:bodyPr wrap="square" rtlCol="0">
            <a:spAutoFit/>
          </a:bodyPr>
          <a:lstStyle/>
          <a:p>
            <a:r>
              <a:rPr lang="it-IT" dirty="0"/>
              <a:t>*</a:t>
            </a:r>
          </a:p>
        </p:txBody>
      </p:sp>
      <p:cxnSp>
        <p:nvCxnSpPr>
          <p:cNvPr id="60" name="Connettore diritto 59">
            <a:extLst>
              <a:ext uri="{FF2B5EF4-FFF2-40B4-BE49-F238E27FC236}">
                <a16:creationId xmlns:a16="http://schemas.microsoft.com/office/drawing/2014/main" xmlns="" id="{25E4F02C-9CAE-4491-B697-39766F0B9065}"/>
              </a:ext>
            </a:extLst>
          </p:cNvPr>
          <p:cNvCxnSpPr/>
          <p:nvPr/>
        </p:nvCxnSpPr>
        <p:spPr>
          <a:xfrm>
            <a:off x="774257" y="7443188"/>
            <a:ext cx="79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Connettore diritto 60">
            <a:extLst>
              <a:ext uri="{FF2B5EF4-FFF2-40B4-BE49-F238E27FC236}">
                <a16:creationId xmlns:a16="http://schemas.microsoft.com/office/drawing/2014/main" xmlns="" id="{D6F92E7F-EBB9-4F9D-AF79-7E349D36824F}"/>
              </a:ext>
            </a:extLst>
          </p:cNvPr>
          <p:cNvCxnSpPr/>
          <p:nvPr/>
        </p:nvCxnSpPr>
        <p:spPr>
          <a:xfrm>
            <a:off x="1775289" y="7441428"/>
            <a:ext cx="79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Connettore diritto 61">
            <a:extLst>
              <a:ext uri="{FF2B5EF4-FFF2-40B4-BE49-F238E27FC236}">
                <a16:creationId xmlns:a16="http://schemas.microsoft.com/office/drawing/2014/main" xmlns="" id="{A07C34EB-E786-4CDA-92A1-D17707A4C6F5}"/>
              </a:ext>
            </a:extLst>
          </p:cNvPr>
          <p:cNvCxnSpPr/>
          <p:nvPr/>
        </p:nvCxnSpPr>
        <p:spPr>
          <a:xfrm>
            <a:off x="2832058" y="7440080"/>
            <a:ext cx="79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Connettore diritto 62">
            <a:extLst>
              <a:ext uri="{FF2B5EF4-FFF2-40B4-BE49-F238E27FC236}">
                <a16:creationId xmlns:a16="http://schemas.microsoft.com/office/drawing/2014/main" xmlns="" id="{0396C2B5-9D2C-48E9-BBB9-52DDE84FE103}"/>
              </a:ext>
            </a:extLst>
          </p:cNvPr>
          <p:cNvCxnSpPr/>
          <p:nvPr/>
        </p:nvCxnSpPr>
        <p:spPr>
          <a:xfrm>
            <a:off x="3869030" y="7438732"/>
            <a:ext cx="79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Connettore diritto 63">
            <a:extLst>
              <a:ext uri="{FF2B5EF4-FFF2-40B4-BE49-F238E27FC236}">
                <a16:creationId xmlns:a16="http://schemas.microsoft.com/office/drawing/2014/main" xmlns="" id="{AB50841B-7A06-412D-A863-3D22298EF7F2}"/>
              </a:ext>
            </a:extLst>
          </p:cNvPr>
          <p:cNvCxnSpPr/>
          <p:nvPr/>
        </p:nvCxnSpPr>
        <p:spPr>
          <a:xfrm>
            <a:off x="4908343" y="7437384"/>
            <a:ext cx="79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Connettore diritto 64">
            <a:extLst>
              <a:ext uri="{FF2B5EF4-FFF2-40B4-BE49-F238E27FC236}">
                <a16:creationId xmlns:a16="http://schemas.microsoft.com/office/drawing/2014/main" xmlns="" id="{95650C31-F6D5-4B93-9940-E0D6D7522D51}"/>
              </a:ext>
            </a:extLst>
          </p:cNvPr>
          <p:cNvCxnSpPr/>
          <p:nvPr/>
        </p:nvCxnSpPr>
        <p:spPr>
          <a:xfrm>
            <a:off x="5955545" y="7436036"/>
            <a:ext cx="79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CasellaDiTesto 65">
            <a:extLst>
              <a:ext uri="{FF2B5EF4-FFF2-40B4-BE49-F238E27FC236}">
                <a16:creationId xmlns:a16="http://schemas.microsoft.com/office/drawing/2014/main" xmlns="" id="{B9C9B2DC-D96A-4EB4-89AD-6B8E38734517}"/>
              </a:ext>
            </a:extLst>
          </p:cNvPr>
          <p:cNvSpPr txBox="1"/>
          <p:nvPr/>
        </p:nvSpPr>
        <p:spPr>
          <a:xfrm>
            <a:off x="899826" y="7404579"/>
            <a:ext cx="6076431" cy="523220"/>
          </a:xfrm>
          <a:prstGeom prst="rect">
            <a:avLst/>
          </a:prstGeom>
          <a:noFill/>
        </p:spPr>
        <p:txBody>
          <a:bodyPr wrap="square" rtlCol="0">
            <a:spAutoFit/>
          </a:bodyPr>
          <a:lstStyle/>
          <a:p>
            <a:r>
              <a:rPr lang="it-IT" sz="1400" b="1" dirty="0"/>
              <a:t>24 h                  48 h                   72 h                  24 h                  48 h                   72 h</a:t>
            </a:r>
          </a:p>
          <a:p>
            <a:endParaRPr lang="it-IT" sz="1400" b="1" dirty="0"/>
          </a:p>
        </p:txBody>
      </p:sp>
      <p:sp>
        <p:nvSpPr>
          <p:cNvPr id="67" name="CasellaDiTesto 66">
            <a:extLst>
              <a:ext uri="{FF2B5EF4-FFF2-40B4-BE49-F238E27FC236}">
                <a16:creationId xmlns:a16="http://schemas.microsoft.com/office/drawing/2014/main" xmlns="" id="{83141C00-1E21-4188-8AF5-6F2A147B772C}"/>
              </a:ext>
            </a:extLst>
          </p:cNvPr>
          <p:cNvSpPr txBox="1"/>
          <p:nvPr/>
        </p:nvSpPr>
        <p:spPr>
          <a:xfrm>
            <a:off x="4117687" y="5665114"/>
            <a:ext cx="576000" cy="369332"/>
          </a:xfrm>
          <a:prstGeom prst="rect">
            <a:avLst/>
          </a:prstGeom>
          <a:noFill/>
        </p:spPr>
        <p:txBody>
          <a:bodyPr wrap="square" rtlCol="0">
            <a:spAutoFit/>
          </a:bodyPr>
          <a:lstStyle/>
          <a:p>
            <a:r>
              <a:rPr lang="it-IT" dirty="0"/>
              <a:t>*</a:t>
            </a:r>
          </a:p>
        </p:txBody>
      </p:sp>
      <p:sp>
        <p:nvSpPr>
          <p:cNvPr id="68" name="CasellaDiTesto 67">
            <a:extLst>
              <a:ext uri="{FF2B5EF4-FFF2-40B4-BE49-F238E27FC236}">
                <a16:creationId xmlns:a16="http://schemas.microsoft.com/office/drawing/2014/main" xmlns="" id="{AA9D503A-5A95-4BEA-9B88-4E21A0D2D65A}"/>
              </a:ext>
            </a:extLst>
          </p:cNvPr>
          <p:cNvSpPr txBox="1"/>
          <p:nvPr/>
        </p:nvSpPr>
        <p:spPr>
          <a:xfrm>
            <a:off x="99627" y="3632620"/>
            <a:ext cx="440871" cy="369332"/>
          </a:xfrm>
          <a:prstGeom prst="rect">
            <a:avLst/>
          </a:prstGeom>
          <a:noFill/>
        </p:spPr>
        <p:txBody>
          <a:bodyPr wrap="square" rtlCol="0">
            <a:spAutoFit/>
          </a:bodyPr>
          <a:lstStyle/>
          <a:p>
            <a:r>
              <a:rPr lang="it-IT" b="1" dirty="0"/>
              <a:t>B</a:t>
            </a:r>
          </a:p>
        </p:txBody>
      </p:sp>
      <p:sp>
        <p:nvSpPr>
          <p:cNvPr id="2" name="Rettangolo 1">
            <a:extLst>
              <a:ext uri="{FF2B5EF4-FFF2-40B4-BE49-F238E27FC236}">
                <a16:creationId xmlns:a16="http://schemas.microsoft.com/office/drawing/2014/main" xmlns="" id="{53D93142-ABCD-46B8-A439-2C5020D6B191}"/>
              </a:ext>
            </a:extLst>
          </p:cNvPr>
          <p:cNvSpPr/>
          <p:nvPr/>
        </p:nvSpPr>
        <p:spPr>
          <a:xfrm>
            <a:off x="108468" y="7666416"/>
            <a:ext cx="6590516" cy="2962158"/>
          </a:xfrm>
          <a:prstGeom prst="rect">
            <a:avLst/>
          </a:prstGeom>
        </p:spPr>
        <p:txBody>
          <a:bodyPr wrap="square">
            <a:spAutoFit/>
          </a:bodyPr>
          <a:lstStyle/>
          <a:p>
            <a:pPr algn="just">
              <a:lnSpc>
                <a:spcPct val="150000"/>
              </a:lnSpc>
              <a:spcAft>
                <a:spcPts val="0"/>
              </a:spcAft>
            </a:pPr>
            <a:r>
              <a:rPr lang="en-US" sz="1400" b="1" dirty="0">
                <a:latin typeface="Times New Roman" panose="02020603050405020304" pitchFamily="18" charset="0"/>
                <a:ea typeface="Times New Roman" panose="02020603050405020304" pitchFamily="18" charset="0"/>
              </a:rPr>
              <a:t>Supplementary Figure 1: (A) </a:t>
            </a:r>
            <a:r>
              <a:rPr lang="en-US" sz="1400" dirty="0">
                <a:latin typeface="Times New Roman" panose="02020603050405020304" pitchFamily="18" charset="0"/>
                <a:ea typeface="Times New Roman" panose="02020603050405020304" pitchFamily="18" charset="0"/>
              </a:rPr>
              <a:t>qPCR analyses of </a:t>
            </a:r>
            <a:r>
              <a:rPr lang="en-US" sz="1400" i="1" dirty="0">
                <a:latin typeface="Times New Roman" panose="02020603050405020304" pitchFamily="18" charset="0"/>
                <a:ea typeface="Times New Roman" panose="02020603050405020304" pitchFamily="18" charset="0"/>
              </a:rPr>
              <a:t>Col1a2</a:t>
            </a:r>
            <a:r>
              <a:rPr lang="en-US" sz="1400" dirty="0">
                <a:latin typeface="Times New Roman" panose="02020603050405020304" pitchFamily="18" charset="0"/>
                <a:ea typeface="Times New Roman" panose="02020603050405020304" pitchFamily="18" charset="0"/>
              </a:rPr>
              <a:t> expression revealed a strong gene suppression in murine embryonic fibroblasts (MEFs) 48 hours post transfection using siRNA-3554 and siRNA-3825, at both concentrations tested 10 and 50 </a:t>
            </a:r>
            <a:r>
              <a:rPr lang="en-US" sz="1400" dirty="0" err="1">
                <a:latin typeface="Times New Roman" panose="02020603050405020304" pitchFamily="18" charset="0"/>
                <a:ea typeface="Times New Roman" panose="02020603050405020304" pitchFamily="18" charset="0"/>
              </a:rPr>
              <a:t>nM.</a:t>
            </a:r>
            <a:r>
              <a:rPr lang="en-US" sz="1400" dirty="0">
                <a:latin typeface="Times New Roman" panose="02020603050405020304" pitchFamily="18" charset="0"/>
                <a:ea typeface="Times New Roman" panose="02020603050405020304" pitchFamily="18" charset="0"/>
              </a:rPr>
              <a:t> siRNA-4215 minimally affected </a:t>
            </a:r>
            <a:r>
              <a:rPr lang="en-US" sz="1400" i="1" dirty="0">
                <a:latin typeface="Times New Roman" panose="02020603050405020304" pitchFamily="18" charset="0"/>
                <a:ea typeface="Times New Roman" panose="02020603050405020304" pitchFamily="18" charset="0"/>
              </a:rPr>
              <a:t>Col1a2</a:t>
            </a:r>
            <a:r>
              <a:rPr lang="en-US" sz="1400" dirty="0">
                <a:latin typeface="Times New Roman" panose="02020603050405020304" pitchFamily="18" charset="0"/>
                <a:ea typeface="Times New Roman" panose="02020603050405020304" pitchFamily="18" charset="0"/>
              </a:rPr>
              <a:t> expression. </a:t>
            </a:r>
            <a:r>
              <a:rPr lang="en-US" sz="1400" b="1" dirty="0">
                <a:latin typeface="Times New Roman" panose="02020603050405020304" pitchFamily="18" charset="0"/>
                <a:ea typeface="Times New Roman" panose="02020603050405020304" pitchFamily="18" charset="0"/>
              </a:rPr>
              <a:t>(B)</a:t>
            </a:r>
            <a:r>
              <a:rPr lang="en-US" sz="1400" dirty="0">
                <a:latin typeface="Times New Roman" panose="02020603050405020304" pitchFamily="18" charset="0"/>
                <a:ea typeface="Times New Roman" panose="02020603050405020304" pitchFamily="18" charset="0"/>
              </a:rPr>
              <a:t> The stability of </a:t>
            </a:r>
            <a:r>
              <a:rPr lang="en-US" sz="1400" i="1" dirty="0">
                <a:latin typeface="Times New Roman" panose="02020603050405020304" pitchFamily="18" charset="0"/>
                <a:ea typeface="Times New Roman" panose="02020603050405020304" pitchFamily="18" charset="0"/>
              </a:rPr>
              <a:t>Col1a2</a:t>
            </a:r>
            <a:r>
              <a:rPr lang="en-US" sz="1400" dirty="0">
                <a:latin typeface="Times New Roman" panose="02020603050405020304" pitchFamily="18" charset="0"/>
                <a:ea typeface="Times New Roman" panose="02020603050405020304" pitchFamily="18" charset="0"/>
              </a:rPr>
              <a:t> suppression of the two most effective siRNAs was evaluated 24, 48 and 72 hours post transfection in MEFs plated at 2×10</a:t>
            </a:r>
            <a:r>
              <a:rPr lang="en-US" sz="1400" baseline="30000" dirty="0">
                <a:latin typeface="Times New Roman" panose="02020603050405020304" pitchFamily="18" charset="0"/>
                <a:ea typeface="Times New Roman" panose="02020603050405020304" pitchFamily="18" charset="0"/>
              </a:rPr>
              <a:t>4</a:t>
            </a:r>
            <a:r>
              <a:rPr lang="en-US" sz="1400" dirty="0">
                <a:latin typeface="Times New Roman" panose="02020603050405020304" pitchFamily="18" charset="0"/>
                <a:ea typeface="Times New Roman" panose="02020603050405020304" pitchFamily="18" charset="0"/>
              </a:rPr>
              <a:t> cells/well. qPCR analyses showed a milder suppression compared to the cells plated at the lower concentration, indicating that the silencing efficacy is indeed cell concentration dependent. </a:t>
            </a:r>
            <a:r>
              <a:rPr lang="en-US" sz="1400" dirty="0">
                <a:latin typeface="Times New Roman" panose="02020603050405020304" pitchFamily="18" charset="0"/>
                <a:cs typeface="Times New Roman" panose="02020603050405020304" pitchFamily="18" charset="0"/>
              </a:rPr>
              <a:t># p value &lt;0.05 vs NT, * p value &lt;0.05 vs siRNA-LacZ.</a:t>
            </a:r>
            <a:endParaRPr lang="it-IT" sz="14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70" name="CasellaDiTesto 69">
            <a:extLst>
              <a:ext uri="{FF2B5EF4-FFF2-40B4-BE49-F238E27FC236}">
                <a16:creationId xmlns:a16="http://schemas.microsoft.com/office/drawing/2014/main" xmlns="" id="{6377BDC4-0F9C-4085-8799-48DC6D8A0BF5}"/>
              </a:ext>
            </a:extLst>
          </p:cNvPr>
          <p:cNvSpPr txBox="1"/>
          <p:nvPr/>
        </p:nvSpPr>
        <p:spPr>
          <a:xfrm>
            <a:off x="1678100" y="1020624"/>
            <a:ext cx="393384" cy="2123658"/>
          </a:xfrm>
          <a:prstGeom prst="rect">
            <a:avLst/>
          </a:prstGeom>
          <a:solidFill>
            <a:schemeClr val="bg1"/>
          </a:solidFill>
        </p:spPr>
        <p:txBody>
          <a:bodyPr wrap="square" rtlCol="0">
            <a:spAutoFit/>
          </a:bodyPr>
          <a:lstStyle/>
          <a:p>
            <a:r>
              <a:rPr lang="it-IT" sz="1200" dirty="0"/>
              <a:t>1.5</a:t>
            </a:r>
          </a:p>
          <a:p>
            <a:endParaRPr lang="it-IT" sz="700" dirty="0"/>
          </a:p>
          <a:p>
            <a:endParaRPr lang="it-IT" sz="700" dirty="0"/>
          </a:p>
          <a:p>
            <a:endParaRPr lang="it-IT" sz="700" dirty="0"/>
          </a:p>
          <a:p>
            <a:endParaRPr lang="it-IT" sz="700" dirty="0"/>
          </a:p>
          <a:p>
            <a:r>
              <a:rPr lang="it-IT" sz="1200" dirty="0"/>
              <a:t>1.0</a:t>
            </a:r>
          </a:p>
          <a:p>
            <a:endParaRPr lang="it-IT" sz="800" dirty="0"/>
          </a:p>
          <a:p>
            <a:endParaRPr lang="it-IT" sz="800" dirty="0"/>
          </a:p>
          <a:p>
            <a:endParaRPr lang="it-IT" sz="800" dirty="0"/>
          </a:p>
          <a:p>
            <a:endParaRPr lang="it-IT" sz="400" dirty="0"/>
          </a:p>
          <a:p>
            <a:r>
              <a:rPr lang="it-IT" sz="1200" dirty="0"/>
              <a:t>0.5</a:t>
            </a:r>
          </a:p>
          <a:p>
            <a:endParaRPr lang="it-IT" sz="700" dirty="0"/>
          </a:p>
          <a:p>
            <a:endParaRPr lang="it-IT" sz="700" dirty="0"/>
          </a:p>
          <a:p>
            <a:endParaRPr lang="it-IT" sz="700" dirty="0"/>
          </a:p>
          <a:p>
            <a:endParaRPr lang="it-IT" sz="700" dirty="0"/>
          </a:p>
          <a:p>
            <a:r>
              <a:rPr lang="it-IT" sz="1200" dirty="0"/>
              <a:t>0.0</a:t>
            </a:r>
          </a:p>
        </p:txBody>
      </p:sp>
      <p:sp>
        <p:nvSpPr>
          <p:cNvPr id="71" name="CasellaDiTesto 70">
            <a:extLst>
              <a:ext uri="{FF2B5EF4-FFF2-40B4-BE49-F238E27FC236}">
                <a16:creationId xmlns:a16="http://schemas.microsoft.com/office/drawing/2014/main" xmlns="" id="{A9229A1C-E599-4C88-804C-068C2885D039}"/>
              </a:ext>
            </a:extLst>
          </p:cNvPr>
          <p:cNvSpPr txBox="1"/>
          <p:nvPr/>
        </p:nvSpPr>
        <p:spPr>
          <a:xfrm>
            <a:off x="245576" y="4566377"/>
            <a:ext cx="393384" cy="2215991"/>
          </a:xfrm>
          <a:prstGeom prst="rect">
            <a:avLst/>
          </a:prstGeom>
          <a:solidFill>
            <a:schemeClr val="bg1"/>
          </a:solidFill>
        </p:spPr>
        <p:txBody>
          <a:bodyPr wrap="square" rtlCol="0">
            <a:spAutoFit/>
          </a:bodyPr>
          <a:lstStyle/>
          <a:p>
            <a:r>
              <a:rPr lang="it-IT" sz="1200" dirty="0"/>
              <a:t>2.0</a:t>
            </a:r>
          </a:p>
          <a:p>
            <a:endParaRPr lang="it-IT" sz="700" dirty="0"/>
          </a:p>
          <a:p>
            <a:endParaRPr lang="it-IT" sz="1200" dirty="0"/>
          </a:p>
          <a:p>
            <a:r>
              <a:rPr lang="it-IT" sz="1200" dirty="0"/>
              <a:t>1.5</a:t>
            </a:r>
          </a:p>
          <a:p>
            <a:endParaRPr lang="it-IT" sz="700" dirty="0"/>
          </a:p>
          <a:p>
            <a:endParaRPr lang="it-IT" sz="500" dirty="0"/>
          </a:p>
          <a:p>
            <a:endParaRPr lang="it-IT" sz="700" dirty="0"/>
          </a:p>
          <a:p>
            <a:r>
              <a:rPr lang="it-IT" sz="1200" dirty="0"/>
              <a:t>1.0</a:t>
            </a:r>
          </a:p>
          <a:p>
            <a:endParaRPr lang="it-IT" sz="800" dirty="0"/>
          </a:p>
          <a:p>
            <a:endParaRPr lang="it-IT" sz="500" dirty="0"/>
          </a:p>
          <a:p>
            <a:endParaRPr lang="it-IT" sz="500" dirty="0"/>
          </a:p>
          <a:p>
            <a:r>
              <a:rPr lang="it-IT" sz="1200" dirty="0"/>
              <a:t>0.5</a:t>
            </a:r>
          </a:p>
          <a:p>
            <a:endParaRPr lang="it-IT" sz="800" dirty="0"/>
          </a:p>
          <a:p>
            <a:endParaRPr lang="it-IT" sz="1100" dirty="0"/>
          </a:p>
          <a:p>
            <a:r>
              <a:rPr lang="it-IT" sz="1200" dirty="0"/>
              <a:t>0.0</a:t>
            </a:r>
          </a:p>
        </p:txBody>
      </p:sp>
      <p:cxnSp>
        <p:nvCxnSpPr>
          <p:cNvPr id="72" name="Connettore diritto 71">
            <a:extLst>
              <a:ext uri="{FF2B5EF4-FFF2-40B4-BE49-F238E27FC236}">
                <a16:creationId xmlns:a16="http://schemas.microsoft.com/office/drawing/2014/main" xmlns="" id="{481E97CA-F6E1-4DF8-B73B-067115301FB6}"/>
              </a:ext>
            </a:extLst>
          </p:cNvPr>
          <p:cNvCxnSpPr/>
          <p:nvPr/>
        </p:nvCxnSpPr>
        <p:spPr>
          <a:xfrm>
            <a:off x="2727039" y="1727200"/>
            <a:ext cx="576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Connettore diritto 72">
            <a:extLst>
              <a:ext uri="{FF2B5EF4-FFF2-40B4-BE49-F238E27FC236}">
                <a16:creationId xmlns:a16="http://schemas.microsoft.com/office/drawing/2014/main" xmlns="" id="{52D54B3A-A597-4045-ABA2-DFF2E2762E30}"/>
              </a:ext>
            </a:extLst>
          </p:cNvPr>
          <p:cNvCxnSpPr/>
          <p:nvPr/>
        </p:nvCxnSpPr>
        <p:spPr>
          <a:xfrm>
            <a:off x="2476824" y="1552049"/>
            <a:ext cx="82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CasellaDiTesto 73">
            <a:extLst>
              <a:ext uri="{FF2B5EF4-FFF2-40B4-BE49-F238E27FC236}">
                <a16:creationId xmlns:a16="http://schemas.microsoft.com/office/drawing/2014/main" xmlns="" id="{D8172614-02D9-4295-97C7-5791C0CCD188}"/>
              </a:ext>
            </a:extLst>
          </p:cNvPr>
          <p:cNvSpPr txBox="1"/>
          <p:nvPr/>
        </p:nvSpPr>
        <p:spPr>
          <a:xfrm>
            <a:off x="2408856" y="914078"/>
            <a:ext cx="420115" cy="276999"/>
          </a:xfrm>
          <a:prstGeom prst="rect">
            <a:avLst/>
          </a:prstGeom>
          <a:noFill/>
        </p:spPr>
        <p:txBody>
          <a:bodyPr wrap="square" rtlCol="0">
            <a:spAutoFit/>
          </a:bodyPr>
          <a:lstStyle/>
          <a:p>
            <a:r>
              <a:rPr lang="it-IT" sz="1200" dirty="0"/>
              <a:t>#</a:t>
            </a:r>
          </a:p>
        </p:txBody>
      </p:sp>
      <p:sp>
        <p:nvSpPr>
          <p:cNvPr id="75" name="CasellaDiTesto 74">
            <a:extLst>
              <a:ext uri="{FF2B5EF4-FFF2-40B4-BE49-F238E27FC236}">
                <a16:creationId xmlns:a16="http://schemas.microsoft.com/office/drawing/2014/main" xmlns="" id="{924480D3-072F-4674-A673-CBFED63FA5AD}"/>
              </a:ext>
            </a:extLst>
          </p:cNvPr>
          <p:cNvSpPr txBox="1"/>
          <p:nvPr/>
        </p:nvSpPr>
        <p:spPr>
          <a:xfrm>
            <a:off x="2269270" y="1154106"/>
            <a:ext cx="420115" cy="276999"/>
          </a:xfrm>
          <a:prstGeom prst="rect">
            <a:avLst/>
          </a:prstGeom>
          <a:noFill/>
        </p:spPr>
        <p:txBody>
          <a:bodyPr wrap="square" rtlCol="0">
            <a:spAutoFit/>
          </a:bodyPr>
          <a:lstStyle/>
          <a:p>
            <a:r>
              <a:rPr lang="it-IT" sz="1200" dirty="0"/>
              <a:t>#</a:t>
            </a:r>
          </a:p>
        </p:txBody>
      </p:sp>
      <p:sp>
        <p:nvSpPr>
          <p:cNvPr id="76" name="CasellaDiTesto 75">
            <a:extLst>
              <a:ext uri="{FF2B5EF4-FFF2-40B4-BE49-F238E27FC236}">
                <a16:creationId xmlns:a16="http://schemas.microsoft.com/office/drawing/2014/main" xmlns="" id="{B981A62E-F79C-4EA0-AFA4-99C46B1134CB}"/>
              </a:ext>
            </a:extLst>
          </p:cNvPr>
          <p:cNvSpPr txBox="1"/>
          <p:nvPr/>
        </p:nvSpPr>
        <p:spPr>
          <a:xfrm>
            <a:off x="4067444" y="1088707"/>
            <a:ext cx="576000" cy="369332"/>
          </a:xfrm>
          <a:prstGeom prst="rect">
            <a:avLst/>
          </a:prstGeom>
          <a:noFill/>
        </p:spPr>
        <p:txBody>
          <a:bodyPr wrap="square" rtlCol="0">
            <a:spAutoFit/>
          </a:bodyPr>
          <a:lstStyle/>
          <a:p>
            <a:r>
              <a:rPr lang="it-IT" dirty="0"/>
              <a:t>*</a:t>
            </a:r>
          </a:p>
        </p:txBody>
      </p:sp>
      <p:cxnSp>
        <p:nvCxnSpPr>
          <p:cNvPr id="77" name="Connettore diritto 76">
            <a:extLst>
              <a:ext uri="{FF2B5EF4-FFF2-40B4-BE49-F238E27FC236}">
                <a16:creationId xmlns:a16="http://schemas.microsoft.com/office/drawing/2014/main" xmlns="" id="{0721ED29-1A65-4480-B78A-7240C46DB724}"/>
              </a:ext>
            </a:extLst>
          </p:cNvPr>
          <p:cNvCxnSpPr/>
          <p:nvPr/>
        </p:nvCxnSpPr>
        <p:spPr>
          <a:xfrm>
            <a:off x="4053150" y="1476984"/>
            <a:ext cx="576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Connettore diritto 77">
            <a:extLst>
              <a:ext uri="{FF2B5EF4-FFF2-40B4-BE49-F238E27FC236}">
                <a16:creationId xmlns:a16="http://schemas.microsoft.com/office/drawing/2014/main" xmlns="" id="{A166E7D3-7E3A-493E-BBFF-C763D711338E}"/>
              </a:ext>
            </a:extLst>
          </p:cNvPr>
          <p:cNvCxnSpPr/>
          <p:nvPr/>
        </p:nvCxnSpPr>
        <p:spPr>
          <a:xfrm>
            <a:off x="3837055" y="1301833"/>
            <a:ext cx="79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Connettore diritto 78">
            <a:extLst>
              <a:ext uri="{FF2B5EF4-FFF2-40B4-BE49-F238E27FC236}">
                <a16:creationId xmlns:a16="http://schemas.microsoft.com/office/drawing/2014/main" xmlns="" id="{579B7DB4-1BED-4677-9C42-94A0482FEACC}"/>
              </a:ext>
            </a:extLst>
          </p:cNvPr>
          <p:cNvCxnSpPr/>
          <p:nvPr/>
        </p:nvCxnSpPr>
        <p:spPr>
          <a:xfrm>
            <a:off x="4335805" y="1634138"/>
            <a:ext cx="288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CasellaDiTesto 79">
            <a:extLst>
              <a:ext uri="{FF2B5EF4-FFF2-40B4-BE49-F238E27FC236}">
                <a16:creationId xmlns:a16="http://schemas.microsoft.com/office/drawing/2014/main" xmlns="" id="{E9D57007-E89B-40C3-95F9-F12D0C0B77B8}"/>
              </a:ext>
            </a:extLst>
          </p:cNvPr>
          <p:cNvSpPr txBox="1"/>
          <p:nvPr/>
        </p:nvSpPr>
        <p:spPr>
          <a:xfrm>
            <a:off x="4327310" y="1411768"/>
            <a:ext cx="576000" cy="369332"/>
          </a:xfrm>
          <a:prstGeom prst="rect">
            <a:avLst/>
          </a:prstGeom>
          <a:noFill/>
        </p:spPr>
        <p:txBody>
          <a:bodyPr wrap="square" rtlCol="0">
            <a:spAutoFit/>
          </a:bodyPr>
          <a:lstStyle/>
          <a:p>
            <a:r>
              <a:rPr lang="it-IT" dirty="0"/>
              <a:t>*</a:t>
            </a:r>
          </a:p>
        </p:txBody>
      </p:sp>
      <p:sp>
        <p:nvSpPr>
          <p:cNvPr id="81" name="CasellaDiTesto 80">
            <a:extLst>
              <a:ext uri="{FF2B5EF4-FFF2-40B4-BE49-F238E27FC236}">
                <a16:creationId xmlns:a16="http://schemas.microsoft.com/office/drawing/2014/main" xmlns="" id="{AC935C7E-D558-491A-A705-D8A4552BCB5B}"/>
              </a:ext>
            </a:extLst>
          </p:cNvPr>
          <p:cNvSpPr txBox="1"/>
          <p:nvPr/>
        </p:nvSpPr>
        <p:spPr>
          <a:xfrm>
            <a:off x="3557183" y="1175973"/>
            <a:ext cx="420115" cy="276999"/>
          </a:xfrm>
          <a:prstGeom prst="rect">
            <a:avLst/>
          </a:prstGeom>
          <a:noFill/>
        </p:spPr>
        <p:txBody>
          <a:bodyPr wrap="square" rtlCol="0">
            <a:spAutoFit/>
          </a:bodyPr>
          <a:lstStyle/>
          <a:p>
            <a:r>
              <a:rPr lang="it-IT" sz="1200" dirty="0"/>
              <a:t>#</a:t>
            </a:r>
          </a:p>
        </p:txBody>
      </p:sp>
      <p:sp>
        <p:nvSpPr>
          <p:cNvPr id="82" name="CasellaDiTesto 81">
            <a:extLst>
              <a:ext uri="{FF2B5EF4-FFF2-40B4-BE49-F238E27FC236}">
                <a16:creationId xmlns:a16="http://schemas.microsoft.com/office/drawing/2014/main" xmlns="" id="{D98F6BE7-086F-40F8-89D0-5F24B49110AA}"/>
              </a:ext>
            </a:extLst>
          </p:cNvPr>
          <p:cNvSpPr txBox="1"/>
          <p:nvPr/>
        </p:nvSpPr>
        <p:spPr>
          <a:xfrm>
            <a:off x="3697425" y="905396"/>
            <a:ext cx="420115" cy="276999"/>
          </a:xfrm>
          <a:prstGeom prst="rect">
            <a:avLst/>
          </a:prstGeom>
          <a:noFill/>
        </p:spPr>
        <p:txBody>
          <a:bodyPr wrap="square" rtlCol="0">
            <a:spAutoFit/>
          </a:bodyPr>
          <a:lstStyle/>
          <a:p>
            <a:r>
              <a:rPr lang="it-IT" sz="1200" dirty="0"/>
              <a:t>#</a:t>
            </a:r>
          </a:p>
        </p:txBody>
      </p:sp>
      <p:cxnSp>
        <p:nvCxnSpPr>
          <p:cNvPr id="83" name="Connettore diritto 82">
            <a:extLst>
              <a:ext uri="{FF2B5EF4-FFF2-40B4-BE49-F238E27FC236}">
                <a16:creationId xmlns:a16="http://schemas.microsoft.com/office/drawing/2014/main" xmlns="" id="{8CBCB326-AD25-4784-9A70-00F3693FDBCC}"/>
              </a:ext>
            </a:extLst>
          </p:cNvPr>
          <p:cNvCxnSpPr/>
          <p:nvPr/>
        </p:nvCxnSpPr>
        <p:spPr>
          <a:xfrm>
            <a:off x="814100" y="5592724"/>
            <a:ext cx="43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Connettore diritto 83">
            <a:extLst>
              <a:ext uri="{FF2B5EF4-FFF2-40B4-BE49-F238E27FC236}">
                <a16:creationId xmlns:a16="http://schemas.microsoft.com/office/drawing/2014/main" xmlns="" id="{533B7A54-EE30-461B-8EBA-3A4B6AF066A0}"/>
              </a:ext>
            </a:extLst>
          </p:cNvPr>
          <p:cNvCxnSpPr/>
          <p:nvPr/>
        </p:nvCxnSpPr>
        <p:spPr>
          <a:xfrm>
            <a:off x="808818" y="5392578"/>
            <a:ext cx="68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CasellaDiTesto 84">
            <a:extLst>
              <a:ext uri="{FF2B5EF4-FFF2-40B4-BE49-F238E27FC236}">
                <a16:creationId xmlns:a16="http://schemas.microsoft.com/office/drawing/2014/main" xmlns="" id="{CF81EC05-5292-45E5-8B29-B2067C62F652}"/>
              </a:ext>
            </a:extLst>
          </p:cNvPr>
          <p:cNvSpPr txBox="1"/>
          <p:nvPr/>
        </p:nvSpPr>
        <p:spPr>
          <a:xfrm>
            <a:off x="912153" y="5374741"/>
            <a:ext cx="420115" cy="276999"/>
          </a:xfrm>
          <a:prstGeom prst="rect">
            <a:avLst/>
          </a:prstGeom>
          <a:noFill/>
        </p:spPr>
        <p:txBody>
          <a:bodyPr wrap="square" rtlCol="0">
            <a:spAutoFit/>
          </a:bodyPr>
          <a:lstStyle/>
          <a:p>
            <a:r>
              <a:rPr lang="it-IT" sz="1200" dirty="0"/>
              <a:t>#</a:t>
            </a:r>
          </a:p>
        </p:txBody>
      </p:sp>
      <p:sp>
        <p:nvSpPr>
          <p:cNvPr id="86" name="CasellaDiTesto 85">
            <a:extLst>
              <a:ext uri="{FF2B5EF4-FFF2-40B4-BE49-F238E27FC236}">
                <a16:creationId xmlns:a16="http://schemas.microsoft.com/office/drawing/2014/main" xmlns="" id="{D0CC15EA-F751-46EA-9BC4-C62699FFF538}"/>
              </a:ext>
            </a:extLst>
          </p:cNvPr>
          <p:cNvSpPr txBox="1"/>
          <p:nvPr/>
        </p:nvSpPr>
        <p:spPr>
          <a:xfrm>
            <a:off x="1050500" y="5145197"/>
            <a:ext cx="420115" cy="276999"/>
          </a:xfrm>
          <a:prstGeom prst="rect">
            <a:avLst/>
          </a:prstGeom>
          <a:noFill/>
        </p:spPr>
        <p:txBody>
          <a:bodyPr wrap="square" rtlCol="0">
            <a:spAutoFit/>
          </a:bodyPr>
          <a:lstStyle/>
          <a:p>
            <a:r>
              <a:rPr lang="it-IT" sz="1200" dirty="0"/>
              <a:t>#</a:t>
            </a:r>
          </a:p>
        </p:txBody>
      </p:sp>
      <p:cxnSp>
        <p:nvCxnSpPr>
          <p:cNvPr id="87" name="Connettore diritto 86">
            <a:extLst>
              <a:ext uri="{FF2B5EF4-FFF2-40B4-BE49-F238E27FC236}">
                <a16:creationId xmlns:a16="http://schemas.microsoft.com/office/drawing/2014/main" xmlns="" id="{73F477AB-8E07-4B3C-BA94-8C6EA88A80AF}"/>
              </a:ext>
            </a:extLst>
          </p:cNvPr>
          <p:cNvCxnSpPr/>
          <p:nvPr/>
        </p:nvCxnSpPr>
        <p:spPr>
          <a:xfrm>
            <a:off x="1851186" y="5110392"/>
            <a:ext cx="43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Connettore diritto 87">
            <a:extLst>
              <a:ext uri="{FF2B5EF4-FFF2-40B4-BE49-F238E27FC236}">
                <a16:creationId xmlns:a16="http://schemas.microsoft.com/office/drawing/2014/main" xmlns="" id="{76E9658C-0455-4AD2-A4E6-9593B6AB1431}"/>
              </a:ext>
            </a:extLst>
          </p:cNvPr>
          <p:cNvCxnSpPr/>
          <p:nvPr/>
        </p:nvCxnSpPr>
        <p:spPr>
          <a:xfrm>
            <a:off x="1845904" y="4910246"/>
            <a:ext cx="68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CasellaDiTesto 88">
            <a:extLst>
              <a:ext uri="{FF2B5EF4-FFF2-40B4-BE49-F238E27FC236}">
                <a16:creationId xmlns:a16="http://schemas.microsoft.com/office/drawing/2014/main" xmlns="" id="{AA0DF1A2-7AAF-4F8D-9D6B-9E787D3B389B}"/>
              </a:ext>
            </a:extLst>
          </p:cNvPr>
          <p:cNvSpPr txBox="1"/>
          <p:nvPr/>
        </p:nvSpPr>
        <p:spPr>
          <a:xfrm>
            <a:off x="1949239" y="4892409"/>
            <a:ext cx="420115" cy="276999"/>
          </a:xfrm>
          <a:prstGeom prst="rect">
            <a:avLst/>
          </a:prstGeom>
          <a:noFill/>
        </p:spPr>
        <p:txBody>
          <a:bodyPr wrap="square" rtlCol="0">
            <a:spAutoFit/>
          </a:bodyPr>
          <a:lstStyle/>
          <a:p>
            <a:r>
              <a:rPr lang="it-IT" sz="1200" dirty="0"/>
              <a:t>#</a:t>
            </a:r>
          </a:p>
        </p:txBody>
      </p:sp>
      <p:sp>
        <p:nvSpPr>
          <p:cNvPr id="90" name="CasellaDiTesto 89">
            <a:extLst>
              <a:ext uri="{FF2B5EF4-FFF2-40B4-BE49-F238E27FC236}">
                <a16:creationId xmlns:a16="http://schemas.microsoft.com/office/drawing/2014/main" xmlns="" id="{25174DB4-915B-4BEC-ABE2-17EB30090520}"/>
              </a:ext>
            </a:extLst>
          </p:cNvPr>
          <p:cNvSpPr txBox="1"/>
          <p:nvPr/>
        </p:nvSpPr>
        <p:spPr>
          <a:xfrm>
            <a:off x="2087586" y="4662865"/>
            <a:ext cx="420115" cy="276999"/>
          </a:xfrm>
          <a:prstGeom prst="rect">
            <a:avLst/>
          </a:prstGeom>
          <a:noFill/>
        </p:spPr>
        <p:txBody>
          <a:bodyPr wrap="square" rtlCol="0">
            <a:spAutoFit/>
          </a:bodyPr>
          <a:lstStyle/>
          <a:p>
            <a:r>
              <a:rPr lang="it-IT" sz="1200" dirty="0"/>
              <a:t>#</a:t>
            </a:r>
          </a:p>
        </p:txBody>
      </p:sp>
      <p:cxnSp>
        <p:nvCxnSpPr>
          <p:cNvPr id="91" name="Connettore diritto 90">
            <a:extLst>
              <a:ext uri="{FF2B5EF4-FFF2-40B4-BE49-F238E27FC236}">
                <a16:creationId xmlns:a16="http://schemas.microsoft.com/office/drawing/2014/main" xmlns="" id="{E0FDA6E4-3F5F-4626-AC16-C7BBEB9D00DA}"/>
              </a:ext>
            </a:extLst>
          </p:cNvPr>
          <p:cNvCxnSpPr/>
          <p:nvPr/>
        </p:nvCxnSpPr>
        <p:spPr>
          <a:xfrm>
            <a:off x="2870623" y="4744522"/>
            <a:ext cx="43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Connettore diritto 91">
            <a:extLst>
              <a:ext uri="{FF2B5EF4-FFF2-40B4-BE49-F238E27FC236}">
                <a16:creationId xmlns:a16="http://schemas.microsoft.com/office/drawing/2014/main" xmlns="" id="{A0570C50-4382-4EC2-8237-14E4620A3423}"/>
              </a:ext>
            </a:extLst>
          </p:cNvPr>
          <p:cNvCxnSpPr/>
          <p:nvPr/>
        </p:nvCxnSpPr>
        <p:spPr>
          <a:xfrm>
            <a:off x="2865341" y="4544376"/>
            <a:ext cx="68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CasellaDiTesto 92">
            <a:extLst>
              <a:ext uri="{FF2B5EF4-FFF2-40B4-BE49-F238E27FC236}">
                <a16:creationId xmlns:a16="http://schemas.microsoft.com/office/drawing/2014/main" xmlns="" id="{3C86DA6F-8F40-4088-9B45-561BC1BCA7BF}"/>
              </a:ext>
            </a:extLst>
          </p:cNvPr>
          <p:cNvSpPr txBox="1"/>
          <p:nvPr/>
        </p:nvSpPr>
        <p:spPr>
          <a:xfrm>
            <a:off x="2968676" y="4526539"/>
            <a:ext cx="420115" cy="276999"/>
          </a:xfrm>
          <a:prstGeom prst="rect">
            <a:avLst/>
          </a:prstGeom>
          <a:noFill/>
        </p:spPr>
        <p:txBody>
          <a:bodyPr wrap="square" rtlCol="0">
            <a:spAutoFit/>
          </a:bodyPr>
          <a:lstStyle/>
          <a:p>
            <a:r>
              <a:rPr lang="it-IT" sz="1200" dirty="0"/>
              <a:t>#</a:t>
            </a:r>
          </a:p>
        </p:txBody>
      </p:sp>
      <p:sp>
        <p:nvSpPr>
          <p:cNvPr id="94" name="CasellaDiTesto 93">
            <a:extLst>
              <a:ext uri="{FF2B5EF4-FFF2-40B4-BE49-F238E27FC236}">
                <a16:creationId xmlns:a16="http://schemas.microsoft.com/office/drawing/2014/main" xmlns="" id="{3FEB8AE8-A7C4-437E-B6F7-961F2F500361}"/>
              </a:ext>
            </a:extLst>
          </p:cNvPr>
          <p:cNvSpPr txBox="1"/>
          <p:nvPr/>
        </p:nvSpPr>
        <p:spPr>
          <a:xfrm>
            <a:off x="3107023" y="4296995"/>
            <a:ext cx="420115" cy="276999"/>
          </a:xfrm>
          <a:prstGeom prst="rect">
            <a:avLst/>
          </a:prstGeom>
          <a:noFill/>
        </p:spPr>
        <p:txBody>
          <a:bodyPr wrap="square" rtlCol="0">
            <a:spAutoFit/>
          </a:bodyPr>
          <a:lstStyle/>
          <a:p>
            <a:r>
              <a:rPr lang="it-IT" sz="1200" dirty="0"/>
              <a:t>#</a:t>
            </a:r>
          </a:p>
        </p:txBody>
      </p:sp>
      <p:cxnSp>
        <p:nvCxnSpPr>
          <p:cNvPr id="95" name="Connettore diritto 94">
            <a:extLst>
              <a:ext uri="{FF2B5EF4-FFF2-40B4-BE49-F238E27FC236}">
                <a16:creationId xmlns:a16="http://schemas.microsoft.com/office/drawing/2014/main" xmlns="" id="{78D06EC5-D38C-47ED-9B92-9F79BCC56447}"/>
              </a:ext>
            </a:extLst>
          </p:cNvPr>
          <p:cNvCxnSpPr/>
          <p:nvPr/>
        </p:nvCxnSpPr>
        <p:spPr>
          <a:xfrm>
            <a:off x="3910088" y="5509838"/>
            <a:ext cx="43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Connettore diritto 95">
            <a:extLst>
              <a:ext uri="{FF2B5EF4-FFF2-40B4-BE49-F238E27FC236}">
                <a16:creationId xmlns:a16="http://schemas.microsoft.com/office/drawing/2014/main" xmlns="" id="{D55A12D0-7FB3-4B78-A24C-321F3E9BD4E2}"/>
              </a:ext>
            </a:extLst>
          </p:cNvPr>
          <p:cNvCxnSpPr/>
          <p:nvPr/>
        </p:nvCxnSpPr>
        <p:spPr>
          <a:xfrm>
            <a:off x="3904806" y="5309692"/>
            <a:ext cx="68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CasellaDiTesto 96">
            <a:extLst>
              <a:ext uri="{FF2B5EF4-FFF2-40B4-BE49-F238E27FC236}">
                <a16:creationId xmlns:a16="http://schemas.microsoft.com/office/drawing/2014/main" xmlns="" id="{2592F7AD-B0F3-471E-83CF-1C10092EC404}"/>
              </a:ext>
            </a:extLst>
          </p:cNvPr>
          <p:cNvSpPr txBox="1"/>
          <p:nvPr/>
        </p:nvSpPr>
        <p:spPr>
          <a:xfrm>
            <a:off x="4008141" y="5291855"/>
            <a:ext cx="420115" cy="276999"/>
          </a:xfrm>
          <a:prstGeom prst="rect">
            <a:avLst/>
          </a:prstGeom>
          <a:noFill/>
        </p:spPr>
        <p:txBody>
          <a:bodyPr wrap="square" rtlCol="0">
            <a:spAutoFit/>
          </a:bodyPr>
          <a:lstStyle/>
          <a:p>
            <a:r>
              <a:rPr lang="it-IT" sz="1200" dirty="0"/>
              <a:t>#</a:t>
            </a:r>
          </a:p>
        </p:txBody>
      </p:sp>
      <p:sp>
        <p:nvSpPr>
          <p:cNvPr id="98" name="CasellaDiTesto 97">
            <a:extLst>
              <a:ext uri="{FF2B5EF4-FFF2-40B4-BE49-F238E27FC236}">
                <a16:creationId xmlns:a16="http://schemas.microsoft.com/office/drawing/2014/main" xmlns="" id="{CC0E260A-8984-48A5-860A-C3C209A47274}"/>
              </a:ext>
            </a:extLst>
          </p:cNvPr>
          <p:cNvSpPr txBox="1"/>
          <p:nvPr/>
        </p:nvSpPr>
        <p:spPr>
          <a:xfrm>
            <a:off x="4146488" y="5062311"/>
            <a:ext cx="420115" cy="276999"/>
          </a:xfrm>
          <a:prstGeom prst="rect">
            <a:avLst/>
          </a:prstGeom>
          <a:noFill/>
        </p:spPr>
        <p:txBody>
          <a:bodyPr wrap="square" rtlCol="0">
            <a:spAutoFit/>
          </a:bodyPr>
          <a:lstStyle/>
          <a:p>
            <a:r>
              <a:rPr lang="it-IT" sz="1200" dirty="0"/>
              <a:t>#</a:t>
            </a:r>
          </a:p>
        </p:txBody>
      </p:sp>
      <p:cxnSp>
        <p:nvCxnSpPr>
          <p:cNvPr id="99" name="Connettore diritto 98">
            <a:extLst>
              <a:ext uri="{FF2B5EF4-FFF2-40B4-BE49-F238E27FC236}">
                <a16:creationId xmlns:a16="http://schemas.microsoft.com/office/drawing/2014/main" xmlns="" id="{03BC91FD-3831-4A43-B929-D939EFE7B57F}"/>
              </a:ext>
            </a:extLst>
          </p:cNvPr>
          <p:cNvCxnSpPr/>
          <p:nvPr/>
        </p:nvCxnSpPr>
        <p:spPr>
          <a:xfrm>
            <a:off x="4942965" y="4900546"/>
            <a:ext cx="43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Connettore diritto 99">
            <a:extLst>
              <a:ext uri="{FF2B5EF4-FFF2-40B4-BE49-F238E27FC236}">
                <a16:creationId xmlns:a16="http://schemas.microsoft.com/office/drawing/2014/main" xmlns="" id="{5C286D6C-2B0C-4872-8C66-D5111125BBC4}"/>
              </a:ext>
            </a:extLst>
          </p:cNvPr>
          <p:cNvCxnSpPr/>
          <p:nvPr/>
        </p:nvCxnSpPr>
        <p:spPr>
          <a:xfrm>
            <a:off x="4937683" y="4700400"/>
            <a:ext cx="68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1" name="CasellaDiTesto 100">
            <a:extLst>
              <a:ext uri="{FF2B5EF4-FFF2-40B4-BE49-F238E27FC236}">
                <a16:creationId xmlns:a16="http://schemas.microsoft.com/office/drawing/2014/main" xmlns="" id="{83337D47-98DE-4012-93CE-5C9D021D8DB4}"/>
              </a:ext>
            </a:extLst>
          </p:cNvPr>
          <p:cNvSpPr txBox="1"/>
          <p:nvPr/>
        </p:nvSpPr>
        <p:spPr>
          <a:xfrm>
            <a:off x="5041018" y="4682563"/>
            <a:ext cx="420115" cy="276999"/>
          </a:xfrm>
          <a:prstGeom prst="rect">
            <a:avLst/>
          </a:prstGeom>
          <a:noFill/>
        </p:spPr>
        <p:txBody>
          <a:bodyPr wrap="square" rtlCol="0">
            <a:spAutoFit/>
          </a:bodyPr>
          <a:lstStyle/>
          <a:p>
            <a:r>
              <a:rPr lang="it-IT" sz="1200" dirty="0"/>
              <a:t>#</a:t>
            </a:r>
          </a:p>
        </p:txBody>
      </p:sp>
      <p:sp>
        <p:nvSpPr>
          <p:cNvPr id="102" name="CasellaDiTesto 101">
            <a:extLst>
              <a:ext uri="{FF2B5EF4-FFF2-40B4-BE49-F238E27FC236}">
                <a16:creationId xmlns:a16="http://schemas.microsoft.com/office/drawing/2014/main" xmlns="" id="{39724197-B7C9-425F-A8B9-283FDC4FD4C3}"/>
              </a:ext>
            </a:extLst>
          </p:cNvPr>
          <p:cNvSpPr txBox="1"/>
          <p:nvPr/>
        </p:nvSpPr>
        <p:spPr>
          <a:xfrm>
            <a:off x="5179365" y="4453019"/>
            <a:ext cx="420115" cy="276999"/>
          </a:xfrm>
          <a:prstGeom prst="rect">
            <a:avLst/>
          </a:prstGeom>
          <a:noFill/>
        </p:spPr>
        <p:txBody>
          <a:bodyPr wrap="square" rtlCol="0">
            <a:spAutoFit/>
          </a:bodyPr>
          <a:lstStyle/>
          <a:p>
            <a:r>
              <a:rPr lang="it-IT" sz="1200" dirty="0"/>
              <a:t>#</a:t>
            </a:r>
          </a:p>
        </p:txBody>
      </p:sp>
      <p:cxnSp>
        <p:nvCxnSpPr>
          <p:cNvPr id="103" name="Connettore diritto 102">
            <a:extLst>
              <a:ext uri="{FF2B5EF4-FFF2-40B4-BE49-F238E27FC236}">
                <a16:creationId xmlns:a16="http://schemas.microsoft.com/office/drawing/2014/main" xmlns="" id="{F5D7B1A0-52E8-4E5F-BEDD-655571C68CE7}"/>
              </a:ext>
            </a:extLst>
          </p:cNvPr>
          <p:cNvCxnSpPr/>
          <p:nvPr/>
        </p:nvCxnSpPr>
        <p:spPr>
          <a:xfrm>
            <a:off x="5968345" y="4682751"/>
            <a:ext cx="432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Connettore diritto 103">
            <a:extLst>
              <a:ext uri="{FF2B5EF4-FFF2-40B4-BE49-F238E27FC236}">
                <a16:creationId xmlns:a16="http://schemas.microsoft.com/office/drawing/2014/main" xmlns="" id="{EFC9A2D0-00FD-4278-A648-73371CEAC957}"/>
              </a:ext>
            </a:extLst>
          </p:cNvPr>
          <p:cNvCxnSpPr/>
          <p:nvPr/>
        </p:nvCxnSpPr>
        <p:spPr>
          <a:xfrm>
            <a:off x="5963063" y="4482605"/>
            <a:ext cx="684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5" name="CasellaDiTesto 104">
            <a:extLst>
              <a:ext uri="{FF2B5EF4-FFF2-40B4-BE49-F238E27FC236}">
                <a16:creationId xmlns:a16="http://schemas.microsoft.com/office/drawing/2014/main" xmlns="" id="{BC79771A-9D16-47CE-86EE-42A1CD6257C5}"/>
              </a:ext>
            </a:extLst>
          </p:cNvPr>
          <p:cNvSpPr txBox="1"/>
          <p:nvPr/>
        </p:nvSpPr>
        <p:spPr>
          <a:xfrm>
            <a:off x="6066398" y="4464768"/>
            <a:ext cx="420115" cy="276999"/>
          </a:xfrm>
          <a:prstGeom prst="rect">
            <a:avLst/>
          </a:prstGeom>
          <a:noFill/>
        </p:spPr>
        <p:txBody>
          <a:bodyPr wrap="square" rtlCol="0">
            <a:spAutoFit/>
          </a:bodyPr>
          <a:lstStyle/>
          <a:p>
            <a:r>
              <a:rPr lang="it-IT" sz="1200" dirty="0"/>
              <a:t>#</a:t>
            </a:r>
          </a:p>
        </p:txBody>
      </p:sp>
      <p:sp>
        <p:nvSpPr>
          <p:cNvPr id="106" name="CasellaDiTesto 105">
            <a:extLst>
              <a:ext uri="{FF2B5EF4-FFF2-40B4-BE49-F238E27FC236}">
                <a16:creationId xmlns:a16="http://schemas.microsoft.com/office/drawing/2014/main" xmlns="" id="{F0A8A53F-6ED1-4C0A-9FE4-FDFF0C55EDDB}"/>
              </a:ext>
            </a:extLst>
          </p:cNvPr>
          <p:cNvSpPr txBox="1"/>
          <p:nvPr/>
        </p:nvSpPr>
        <p:spPr>
          <a:xfrm>
            <a:off x="6204745" y="4235224"/>
            <a:ext cx="420115" cy="276999"/>
          </a:xfrm>
          <a:prstGeom prst="rect">
            <a:avLst/>
          </a:prstGeom>
          <a:noFill/>
        </p:spPr>
        <p:txBody>
          <a:bodyPr wrap="square" rtlCol="0">
            <a:spAutoFit/>
          </a:bodyPr>
          <a:lstStyle/>
          <a:p>
            <a:r>
              <a:rPr lang="it-IT" sz="1200" dirty="0"/>
              <a:t>#</a:t>
            </a:r>
          </a:p>
        </p:txBody>
      </p:sp>
    </p:spTree>
    <p:extLst>
      <p:ext uri="{BB962C8B-B14F-4D97-AF65-F5344CB8AC3E}">
        <p14:creationId xmlns:p14="http://schemas.microsoft.com/office/powerpoint/2010/main" val="3827696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 name="Chart 3">
            <a:extLst>
              <a:ext uri="{FF2B5EF4-FFF2-40B4-BE49-F238E27FC236}">
                <a16:creationId xmlns:a16="http://schemas.microsoft.com/office/drawing/2014/main" xmlns="" id="{2C046157-F32B-4E6F-A0FA-094A1AA84983}"/>
              </a:ext>
            </a:extLst>
          </p:cNvPr>
          <p:cNvGraphicFramePr>
            <a:graphicFrameLocks/>
          </p:cNvGraphicFramePr>
          <p:nvPr>
            <p:extLst/>
          </p:nvPr>
        </p:nvGraphicFramePr>
        <p:xfrm>
          <a:off x="677004" y="3093757"/>
          <a:ext cx="5373257" cy="2774145"/>
        </p:xfrm>
        <a:graphic>
          <a:graphicData uri="http://schemas.openxmlformats.org/drawingml/2006/chart">
            <c:chart xmlns:c="http://schemas.openxmlformats.org/drawingml/2006/chart" xmlns:r="http://schemas.openxmlformats.org/officeDocument/2006/relationships" r:id="rId2"/>
          </a:graphicData>
        </a:graphic>
      </p:graphicFrame>
      <p:sp>
        <p:nvSpPr>
          <p:cNvPr id="4" name="CasellaDiTesto 3">
            <a:extLst>
              <a:ext uri="{FF2B5EF4-FFF2-40B4-BE49-F238E27FC236}">
                <a16:creationId xmlns:a16="http://schemas.microsoft.com/office/drawing/2014/main" xmlns="" id="{F3636E59-9CEC-431E-B938-9BE942104295}"/>
              </a:ext>
            </a:extLst>
          </p:cNvPr>
          <p:cNvSpPr txBox="1"/>
          <p:nvPr/>
        </p:nvSpPr>
        <p:spPr>
          <a:xfrm>
            <a:off x="5662119" y="4108376"/>
            <a:ext cx="1072056" cy="954107"/>
          </a:xfrm>
          <a:prstGeom prst="rect">
            <a:avLst/>
          </a:prstGeom>
          <a:solidFill>
            <a:schemeClr val="bg1"/>
          </a:solidFill>
        </p:spPr>
        <p:txBody>
          <a:bodyPr wrap="square" rtlCol="0">
            <a:spAutoFit/>
          </a:bodyPr>
          <a:lstStyle/>
          <a:p>
            <a:r>
              <a:rPr lang="it-IT" sz="1400" b="1" dirty="0"/>
              <a:t>NT </a:t>
            </a:r>
          </a:p>
          <a:p>
            <a:r>
              <a:rPr lang="it-IT" sz="1400" b="1" dirty="0"/>
              <a:t>siRNA-3554</a:t>
            </a:r>
          </a:p>
          <a:p>
            <a:r>
              <a:rPr lang="it-IT" sz="1400" b="1"/>
              <a:t>siRNA-LacZ</a:t>
            </a:r>
            <a:endParaRPr lang="it-IT" sz="1400" b="1" dirty="0"/>
          </a:p>
          <a:p>
            <a:endParaRPr lang="it-IT" sz="1400" b="1" dirty="0"/>
          </a:p>
        </p:txBody>
      </p:sp>
      <p:sp>
        <p:nvSpPr>
          <p:cNvPr id="2" name="Rettangolo 1">
            <a:extLst>
              <a:ext uri="{FF2B5EF4-FFF2-40B4-BE49-F238E27FC236}">
                <a16:creationId xmlns:a16="http://schemas.microsoft.com/office/drawing/2014/main" xmlns="" id="{4C0BBF50-230E-43E8-87CB-D57FB61E4480}"/>
              </a:ext>
            </a:extLst>
          </p:cNvPr>
          <p:cNvSpPr/>
          <p:nvPr/>
        </p:nvSpPr>
        <p:spPr>
          <a:xfrm>
            <a:off x="61913" y="5885794"/>
            <a:ext cx="6734174" cy="1023165"/>
          </a:xfrm>
          <a:prstGeom prst="rect">
            <a:avLst/>
          </a:prstGeom>
        </p:spPr>
        <p:txBody>
          <a:bodyPr wrap="square">
            <a:spAutoFit/>
          </a:bodyPr>
          <a:lstStyle/>
          <a:p>
            <a:pPr algn="just">
              <a:lnSpc>
                <a:spcPct val="150000"/>
              </a:lnSpc>
              <a:spcAft>
                <a:spcPts val="0"/>
              </a:spcAft>
            </a:pPr>
            <a:r>
              <a:rPr lang="en-US" sz="1400" b="1" dirty="0">
                <a:latin typeface="Times New Roman" panose="02020603050405020304" pitchFamily="18" charset="0"/>
                <a:ea typeface="Times New Roman" panose="02020603050405020304" pitchFamily="18" charset="0"/>
              </a:rPr>
              <a:t>Supplementary Figure 2:</a:t>
            </a:r>
            <a:r>
              <a:rPr lang="en-US" sz="1400" i="1" dirty="0">
                <a:latin typeface="Times New Roman" panose="02020603050405020304" pitchFamily="18" charset="0"/>
                <a:ea typeface="Times New Roman" panose="02020603050405020304" pitchFamily="18" charset="0"/>
              </a:rPr>
              <a:t> Col1a1</a:t>
            </a:r>
            <a:r>
              <a:rPr lang="en-US" sz="1400" dirty="0">
                <a:latin typeface="Times New Roman" panose="02020603050405020304" pitchFamily="18" charset="0"/>
                <a:ea typeface="Times New Roman" panose="02020603050405020304" pitchFamily="18" charset="0"/>
              </a:rPr>
              <a:t> qPCR revealed unchanged </a:t>
            </a:r>
            <a:r>
              <a:rPr lang="en-US" sz="1400" i="1" dirty="0">
                <a:latin typeface="Times New Roman" panose="02020603050405020304" pitchFamily="18" charset="0"/>
                <a:ea typeface="Times New Roman" panose="02020603050405020304" pitchFamily="18" charset="0"/>
              </a:rPr>
              <a:t>Col1a1</a:t>
            </a:r>
            <a:r>
              <a:rPr lang="en-US" sz="1400" dirty="0">
                <a:latin typeface="Times New Roman" panose="02020603050405020304" pitchFamily="18" charset="0"/>
                <a:ea typeface="Times New Roman" panose="02020603050405020304" pitchFamily="18" charset="0"/>
              </a:rPr>
              <a:t> expression level in murine osteoblasts upon 10 </a:t>
            </a:r>
            <a:r>
              <a:rPr lang="en-US" sz="1400" dirty="0" err="1">
                <a:latin typeface="Times New Roman" panose="02020603050405020304" pitchFamily="18" charset="0"/>
                <a:ea typeface="Times New Roman" panose="02020603050405020304" pitchFamily="18" charset="0"/>
              </a:rPr>
              <a:t>nM</a:t>
            </a:r>
            <a:r>
              <a:rPr lang="en-US" sz="1400" dirty="0">
                <a:latin typeface="Times New Roman" panose="02020603050405020304" pitchFamily="18" charset="0"/>
                <a:ea typeface="Times New Roman" panose="02020603050405020304" pitchFamily="18" charset="0"/>
              </a:rPr>
              <a:t> siRNA-3554 transfection and thus siRNA-3554 </a:t>
            </a:r>
            <a:r>
              <a:rPr lang="en-US" sz="1400" i="1" dirty="0">
                <a:latin typeface="Times New Roman" panose="02020603050405020304" pitchFamily="18" charset="0"/>
                <a:ea typeface="Times New Roman" panose="02020603050405020304" pitchFamily="18" charset="0"/>
              </a:rPr>
              <a:t>Col1a2 </a:t>
            </a:r>
            <a:r>
              <a:rPr lang="en-US" sz="1400" dirty="0">
                <a:latin typeface="Times New Roman" panose="02020603050405020304" pitchFamily="18" charset="0"/>
                <a:ea typeface="Times New Roman" panose="02020603050405020304" pitchFamily="18" charset="0"/>
              </a:rPr>
              <a:t>specificity.</a:t>
            </a:r>
            <a:endParaRPr lang="it-IT" sz="14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85057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xmlns="" id="{0035E560-58A4-4F90-AEEB-1E46653B484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22" t="7850" r="74570" b="55163"/>
          <a:stretch/>
        </p:blipFill>
        <p:spPr>
          <a:xfrm>
            <a:off x="1448493" y="714547"/>
            <a:ext cx="1504583" cy="1684658"/>
          </a:xfrm>
          <a:prstGeom prst="rect">
            <a:avLst/>
          </a:prstGeom>
        </p:spPr>
      </p:pic>
      <p:sp>
        <p:nvSpPr>
          <p:cNvPr id="7" name="CasellaDiTesto 6">
            <a:extLst>
              <a:ext uri="{FF2B5EF4-FFF2-40B4-BE49-F238E27FC236}">
                <a16:creationId xmlns:a16="http://schemas.microsoft.com/office/drawing/2014/main" xmlns="" id="{2D779FD5-16BC-440B-8061-FE21683D7E5C}"/>
              </a:ext>
            </a:extLst>
          </p:cNvPr>
          <p:cNvSpPr txBox="1"/>
          <p:nvPr/>
        </p:nvSpPr>
        <p:spPr>
          <a:xfrm>
            <a:off x="927064" y="464684"/>
            <a:ext cx="440871" cy="369332"/>
          </a:xfrm>
          <a:prstGeom prst="rect">
            <a:avLst/>
          </a:prstGeom>
          <a:noFill/>
        </p:spPr>
        <p:txBody>
          <a:bodyPr wrap="square" rtlCol="0">
            <a:spAutoFit/>
          </a:bodyPr>
          <a:lstStyle/>
          <a:p>
            <a:r>
              <a:rPr lang="it-IT" b="1" dirty="0"/>
              <a:t>A</a:t>
            </a:r>
          </a:p>
        </p:txBody>
      </p:sp>
      <p:sp>
        <p:nvSpPr>
          <p:cNvPr id="16" name="CasellaDiTesto 15">
            <a:extLst>
              <a:ext uri="{FF2B5EF4-FFF2-40B4-BE49-F238E27FC236}">
                <a16:creationId xmlns:a16="http://schemas.microsoft.com/office/drawing/2014/main" xmlns="" id="{70C58D47-FBE6-4B36-B61F-3570BFBE9FAD}"/>
              </a:ext>
            </a:extLst>
          </p:cNvPr>
          <p:cNvSpPr txBox="1"/>
          <p:nvPr/>
        </p:nvSpPr>
        <p:spPr>
          <a:xfrm>
            <a:off x="3620805" y="445737"/>
            <a:ext cx="440871" cy="369332"/>
          </a:xfrm>
          <a:prstGeom prst="rect">
            <a:avLst/>
          </a:prstGeom>
          <a:noFill/>
        </p:spPr>
        <p:txBody>
          <a:bodyPr wrap="square" rtlCol="0">
            <a:spAutoFit/>
          </a:bodyPr>
          <a:lstStyle/>
          <a:p>
            <a:r>
              <a:rPr lang="it-IT" b="1" dirty="0"/>
              <a:t>B</a:t>
            </a:r>
          </a:p>
        </p:txBody>
      </p:sp>
      <p:pic>
        <p:nvPicPr>
          <p:cNvPr id="17" name="Immagine 16">
            <a:extLst>
              <a:ext uri="{FF2B5EF4-FFF2-40B4-BE49-F238E27FC236}">
                <a16:creationId xmlns:a16="http://schemas.microsoft.com/office/drawing/2014/main" xmlns="" id="{AD8AB603-E3CE-4698-9D75-E55511AD8AE7}"/>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l="69165" t="51873" r="20757" b="22634"/>
          <a:stretch/>
        </p:blipFill>
        <p:spPr>
          <a:xfrm>
            <a:off x="3970271" y="644737"/>
            <a:ext cx="1307828" cy="1712355"/>
          </a:xfrm>
          <a:prstGeom prst="rect">
            <a:avLst/>
          </a:prstGeom>
        </p:spPr>
      </p:pic>
      <p:sp>
        <p:nvSpPr>
          <p:cNvPr id="19" name="CasellaDiTesto 18">
            <a:extLst>
              <a:ext uri="{FF2B5EF4-FFF2-40B4-BE49-F238E27FC236}">
                <a16:creationId xmlns:a16="http://schemas.microsoft.com/office/drawing/2014/main" xmlns="" id="{697BF6F0-25CA-4741-B1EB-F51F9B39A4F2}"/>
              </a:ext>
            </a:extLst>
          </p:cNvPr>
          <p:cNvSpPr txBox="1"/>
          <p:nvPr/>
        </p:nvSpPr>
        <p:spPr>
          <a:xfrm rot="18650974">
            <a:off x="3969572" y="97602"/>
            <a:ext cx="1343368" cy="307777"/>
          </a:xfrm>
          <a:prstGeom prst="rect">
            <a:avLst/>
          </a:prstGeom>
          <a:noFill/>
        </p:spPr>
        <p:txBody>
          <a:bodyPr wrap="square" rtlCol="0">
            <a:spAutoFit/>
          </a:bodyPr>
          <a:lstStyle/>
          <a:p>
            <a:r>
              <a:rPr lang="it-IT" sz="1400" b="1" dirty="0" err="1"/>
              <a:t>siRNA-LucF</a:t>
            </a:r>
            <a:endParaRPr lang="it-IT" sz="1400" b="1" dirty="0"/>
          </a:p>
        </p:txBody>
      </p:sp>
      <p:sp>
        <p:nvSpPr>
          <p:cNvPr id="20" name="CasellaDiTesto 19">
            <a:extLst>
              <a:ext uri="{FF2B5EF4-FFF2-40B4-BE49-F238E27FC236}">
                <a16:creationId xmlns:a16="http://schemas.microsoft.com/office/drawing/2014/main" xmlns="" id="{36FEEAF2-00D4-4747-B5BD-5C21B5F03809}"/>
              </a:ext>
            </a:extLst>
          </p:cNvPr>
          <p:cNvSpPr txBox="1"/>
          <p:nvPr/>
        </p:nvSpPr>
        <p:spPr>
          <a:xfrm>
            <a:off x="5170195" y="1860215"/>
            <a:ext cx="601816" cy="523220"/>
          </a:xfrm>
          <a:prstGeom prst="rect">
            <a:avLst/>
          </a:prstGeom>
          <a:noFill/>
        </p:spPr>
        <p:txBody>
          <a:bodyPr wrap="square" rtlCol="0">
            <a:spAutoFit/>
          </a:bodyPr>
          <a:lstStyle/>
          <a:p>
            <a:r>
              <a:rPr lang="it-IT" sz="1400" b="1" dirty="0">
                <a:latin typeface="Symbol" panose="05050102010706020507" pitchFamily="18" charset="2"/>
              </a:rPr>
              <a:t>a</a:t>
            </a:r>
            <a:r>
              <a:rPr lang="it-IT" sz="1400" b="1" dirty="0"/>
              <a:t>1(I)</a:t>
            </a:r>
          </a:p>
          <a:p>
            <a:r>
              <a:rPr lang="it-IT" sz="1400" b="1" dirty="0">
                <a:latin typeface="Symbol" panose="05050102010706020507" pitchFamily="18" charset="2"/>
              </a:rPr>
              <a:t>a</a:t>
            </a:r>
            <a:r>
              <a:rPr lang="it-IT" sz="1400" b="1" dirty="0"/>
              <a:t>2(I)</a:t>
            </a:r>
          </a:p>
        </p:txBody>
      </p:sp>
      <p:sp>
        <p:nvSpPr>
          <p:cNvPr id="21" name="CasellaDiTesto 20">
            <a:extLst>
              <a:ext uri="{FF2B5EF4-FFF2-40B4-BE49-F238E27FC236}">
                <a16:creationId xmlns:a16="http://schemas.microsoft.com/office/drawing/2014/main" xmlns="" id="{08AFB381-7CFE-43B1-B35A-166043DC29C0}"/>
              </a:ext>
            </a:extLst>
          </p:cNvPr>
          <p:cNvSpPr txBox="1"/>
          <p:nvPr/>
        </p:nvSpPr>
        <p:spPr>
          <a:xfrm>
            <a:off x="5211359" y="1006264"/>
            <a:ext cx="806800" cy="477054"/>
          </a:xfrm>
          <a:prstGeom prst="rect">
            <a:avLst/>
          </a:prstGeom>
          <a:noFill/>
        </p:spPr>
        <p:txBody>
          <a:bodyPr wrap="square" rtlCol="0">
            <a:spAutoFit/>
          </a:bodyPr>
          <a:lstStyle/>
          <a:p>
            <a:r>
              <a:rPr lang="it-IT" sz="1100" b="1" dirty="0">
                <a:latin typeface="Symbol" panose="05050102010706020507" pitchFamily="18" charset="2"/>
              </a:rPr>
              <a:t>b</a:t>
            </a:r>
            <a:r>
              <a:rPr lang="it-IT" sz="1100" b="1" dirty="0"/>
              <a:t>11(I)</a:t>
            </a:r>
          </a:p>
          <a:p>
            <a:r>
              <a:rPr lang="it-IT" sz="1100" b="1" dirty="0">
                <a:latin typeface="Symbol" panose="05050102010706020507" pitchFamily="18" charset="2"/>
              </a:rPr>
              <a:t>b1</a:t>
            </a:r>
            <a:r>
              <a:rPr lang="it-IT" sz="1100" b="1" dirty="0"/>
              <a:t>2(I</a:t>
            </a:r>
            <a:r>
              <a:rPr lang="it-IT" sz="1400" b="1" dirty="0"/>
              <a:t>)</a:t>
            </a:r>
          </a:p>
        </p:txBody>
      </p:sp>
      <p:sp>
        <p:nvSpPr>
          <p:cNvPr id="22" name="CasellaDiTesto 21">
            <a:extLst>
              <a:ext uri="{FF2B5EF4-FFF2-40B4-BE49-F238E27FC236}">
                <a16:creationId xmlns:a16="http://schemas.microsoft.com/office/drawing/2014/main" xmlns="" id="{31E6763D-BC70-4F52-BAE8-CAFF09960169}"/>
              </a:ext>
            </a:extLst>
          </p:cNvPr>
          <p:cNvSpPr txBox="1"/>
          <p:nvPr/>
        </p:nvSpPr>
        <p:spPr>
          <a:xfrm>
            <a:off x="5217131" y="778092"/>
            <a:ext cx="806800" cy="261610"/>
          </a:xfrm>
          <a:prstGeom prst="rect">
            <a:avLst/>
          </a:prstGeom>
          <a:noFill/>
        </p:spPr>
        <p:txBody>
          <a:bodyPr wrap="square" rtlCol="0">
            <a:spAutoFit/>
          </a:bodyPr>
          <a:lstStyle/>
          <a:p>
            <a:r>
              <a:rPr lang="it-IT" sz="1100" b="1" dirty="0">
                <a:latin typeface="Symbol" panose="05050102010706020507" pitchFamily="18" charset="2"/>
              </a:rPr>
              <a:t>a</a:t>
            </a:r>
            <a:r>
              <a:rPr lang="it-IT" sz="1100" b="1" dirty="0"/>
              <a:t>1(III)</a:t>
            </a:r>
            <a:r>
              <a:rPr lang="it-IT" sz="1100" b="1" baseline="-25000" dirty="0"/>
              <a:t>3</a:t>
            </a:r>
          </a:p>
        </p:txBody>
      </p:sp>
      <p:cxnSp>
        <p:nvCxnSpPr>
          <p:cNvPr id="45" name="Connettore diritto 44">
            <a:extLst>
              <a:ext uri="{FF2B5EF4-FFF2-40B4-BE49-F238E27FC236}">
                <a16:creationId xmlns:a16="http://schemas.microsoft.com/office/drawing/2014/main" xmlns="" id="{7D5E11A6-E866-4DB8-AC01-C2771EC93926}"/>
              </a:ext>
            </a:extLst>
          </p:cNvPr>
          <p:cNvCxnSpPr/>
          <p:nvPr/>
        </p:nvCxnSpPr>
        <p:spPr>
          <a:xfrm>
            <a:off x="5967281" y="2598197"/>
            <a:ext cx="396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Connettore diritto 45">
            <a:extLst>
              <a:ext uri="{FF2B5EF4-FFF2-40B4-BE49-F238E27FC236}">
                <a16:creationId xmlns:a16="http://schemas.microsoft.com/office/drawing/2014/main" xmlns="" id="{3749190D-E991-4840-93DB-0EC4C78E5671}"/>
              </a:ext>
            </a:extLst>
          </p:cNvPr>
          <p:cNvCxnSpPr/>
          <p:nvPr/>
        </p:nvCxnSpPr>
        <p:spPr>
          <a:xfrm>
            <a:off x="3917902" y="2606216"/>
            <a:ext cx="396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Connettore diritto 46">
            <a:extLst>
              <a:ext uri="{FF2B5EF4-FFF2-40B4-BE49-F238E27FC236}">
                <a16:creationId xmlns:a16="http://schemas.microsoft.com/office/drawing/2014/main" xmlns="" id="{571D4F16-9745-4967-8EBF-51A2FAF65517}"/>
              </a:ext>
            </a:extLst>
          </p:cNvPr>
          <p:cNvCxnSpPr/>
          <p:nvPr/>
        </p:nvCxnSpPr>
        <p:spPr>
          <a:xfrm>
            <a:off x="1856488" y="2602200"/>
            <a:ext cx="396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5" name="Immagine 34" descr="Immagine che contiene testo&#10;&#10;Descrizione generata automaticamente">
            <a:extLst>
              <a:ext uri="{FF2B5EF4-FFF2-40B4-BE49-F238E27FC236}">
                <a16:creationId xmlns:a16="http://schemas.microsoft.com/office/drawing/2014/main" xmlns="" id="{9122E64B-D84B-48DC-B2F1-CDE814CE9AF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806" t="75778" r="62917" b="1396"/>
          <a:stretch/>
        </p:blipFill>
        <p:spPr>
          <a:xfrm>
            <a:off x="1690079" y="2614837"/>
            <a:ext cx="1673482" cy="1676027"/>
          </a:xfrm>
          <a:prstGeom prst="rect">
            <a:avLst/>
          </a:prstGeom>
        </p:spPr>
      </p:pic>
      <p:pic>
        <p:nvPicPr>
          <p:cNvPr id="37" name="Immagine 36" descr="Immagine che contiene testo&#10;&#10;Descrizione generata automaticamente">
            <a:extLst>
              <a:ext uri="{FF2B5EF4-FFF2-40B4-BE49-F238E27FC236}">
                <a16:creationId xmlns:a16="http://schemas.microsoft.com/office/drawing/2014/main" xmlns="" id="{8F3A4442-A50A-443C-BD9C-11BEC2DD00B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8735" t="83249" r="83220" b="10996"/>
          <a:stretch/>
        </p:blipFill>
        <p:spPr>
          <a:xfrm>
            <a:off x="3643704" y="2650133"/>
            <a:ext cx="1583517" cy="1605434"/>
          </a:xfrm>
          <a:prstGeom prst="rect">
            <a:avLst/>
          </a:prstGeom>
          <a:ln w="31750">
            <a:solidFill>
              <a:schemeClr val="tx1"/>
            </a:solidFill>
            <a:prstDash val="sysDash"/>
          </a:ln>
        </p:spPr>
      </p:pic>
      <p:pic>
        <p:nvPicPr>
          <p:cNvPr id="39" name="Immagine 38" descr="Immagine che contiene testo&#10;&#10;Descrizione generata automaticamente">
            <a:extLst>
              <a:ext uri="{FF2B5EF4-FFF2-40B4-BE49-F238E27FC236}">
                <a16:creationId xmlns:a16="http://schemas.microsoft.com/office/drawing/2014/main" xmlns="" id="{4089DFA7-3413-4B20-A412-84C1D4F0CFF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7126" t="8706" r="82111" b="84119"/>
          <a:stretch/>
        </p:blipFill>
        <p:spPr>
          <a:xfrm>
            <a:off x="3651888" y="4382513"/>
            <a:ext cx="1595437" cy="1507086"/>
          </a:xfrm>
          <a:prstGeom prst="rect">
            <a:avLst/>
          </a:prstGeom>
          <a:ln w="31750">
            <a:solidFill>
              <a:schemeClr val="tx1"/>
            </a:solidFill>
            <a:prstDash val="sysDash"/>
          </a:ln>
        </p:spPr>
      </p:pic>
      <p:pic>
        <p:nvPicPr>
          <p:cNvPr id="41" name="Immagine 40" descr="Immagine che contiene testo&#10;&#10;Descrizione generata automaticamente">
            <a:extLst>
              <a:ext uri="{FF2B5EF4-FFF2-40B4-BE49-F238E27FC236}">
                <a16:creationId xmlns:a16="http://schemas.microsoft.com/office/drawing/2014/main" xmlns="" id="{7024B911-A3B8-47E6-968D-9D1C621BF94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9464" t="33287" r="79925" b="59373"/>
          <a:stretch/>
        </p:blipFill>
        <p:spPr>
          <a:xfrm>
            <a:off x="3643704" y="6052446"/>
            <a:ext cx="1649975" cy="1617135"/>
          </a:xfrm>
          <a:prstGeom prst="rect">
            <a:avLst/>
          </a:prstGeom>
          <a:ln w="31750">
            <a:solidFill>
              <a:schemeClr val="tx1"/>
            </a:solidFill>
            <a:prstDash val="sysDash"/>
          </a:ln>
        </p:spPr>
      </p:pic>
      <p:sp>
        <p:nvSpPr>
          <p:cNvPr id="42" name="Rettangolo 41">
            <a:extLst>
              <a:ext uri="{FF2B5EF4-FFF2-40B4-BE49-F238E27FC236}">
                <a16:creationId xmlns:a16="http://schemas.microsoft.com/office/drawing/2014/main" xmlns="" id="{43C7BE0D-6D91-4480-9F61-7C26806D4A61}"/>
              </a:ext>
            </a:extLst>
          </p:cNvPr>
          <p:cNvSpPr/>
          <p:nvPr/>
        </p:nvSpPr>
        <p:spPr>
          <a:xfrm>
            <a:off x="1971601" y="3294601"/>
            <a:ext cx="576000" cy="497721"/>
          </a:xfrm>
          <a:prstGeom prst="rect">
            <a:avLst/>
          </a:prstGeom>
          <a:noFill/>
          <a:ln w="317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3" name="Immagine 42" descr="Immagine che contiene testo&#10;&#10;Descrizione generata automaticamente">
            <a:extLst>
              <a:ext uri="{FF2B5EF4-FFF2-40B4-BE49-F238E27FC236}">
                <a16:creationId xmlns:a16="http://schemas.microsoft.com/office/drawing/2014/main" xmlns="" id="{736E83E3-4521-470A-A54F-55B6233BF2D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806" t="27811" r="63363" b="48444"/>
          <a:stretch/>
        </p:blipFill>
        <p:spPr>
          <a:xfrm>
            <a:off x="1680329" y="6002271"/>
            <a:ext cx="1650331" cy="1743564"/>
          </a:xfrm>
          <a:prstGeom prst="rect">
            <a:avLst/>
          </a:prstGeom>
        </p:spPr>
      </p:pic>
      <p:cxnSp>
        <p:nvCxnSpPr>
          <p:cNvPr id="44" name="Connecteur droit 81">
            <a:extLst>
              <a:ext uri="{FF2B5EF4-FFF2-40B4-BE49-F238E27FC236}">
                <a16:creationId xmlns:a16="http://schemas.microsoft.com/office/drawing/2014/main" xmlns="" id="{C2E8C589-6BC8-445C-9239-4AA54FBE461C}"/>
              </a:ext>
            </a:extLst>
          </p:cNvPr>
          <p:cNvCxnSpPr>
            <a:cxnSpLocks/>
          </p:cNvCxnSpPr>
          <p:nvPr/>
        </p:nvCxnSpPr>
        <p:spPr>
          <a:xfrm>
            <a:off x="3186492" y="5556342"/>
            <a:ext cx="333375" cy="1588"/>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Connecteur droit 82">
            <a:extLst>
              <a:ext uri="{FF2B5EF4-FFF2-40B4-BE49-F238E27FC236}">
                <a16:creationId xmlns:a16="http://schemas.microsoft.com/office/drawing/2014/main" xmlns="" id="{8F7E1059-1A02-4EDD-BE59-FED24AC51259}"/>
              </a:ext>
            </a:extLst>
          </p:cNvPr>
          <p:cNvCxnSpPr>
            <a:cxnSpLocks/>
          </p:cNvCxnSpPr>
          <p:nvPr/>
        </p:nvCxnSpPr>
        <p:spPr>
          <a:xfrm>
            <a:off x="4883755" y="5814793"/>
            <a:ext cx="333375" cy="1588"/>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49" name="Immagine 48" descr="Immagine che contiene testo&#10;&#10;Descrizione generata automaticamente">
            <a:extLst>
              <a:ext uri="{FF2B5EF4-FFF2-40B4-BE49-F238E27FC236}">
                <a16:creationId xmlns:a16="http://schemas.microsoft.com/office/drawing/2014/main" xmlns="" id="{7FA2580D-39B1-4370-B43E-163D3025F5E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806" t="4338" r="63038" b="72673"/>
          <a:stretch/>
        </p:blipFill>
        <p:spPr>
          <a:xfrm>
            <a:off x="1680685" y="4345914"/>
            <a:ext cx="1649975" cy="1671496"/>
          </a:xfrm>
          <a:prstGeom prst="rect">
            <a:avLst/>
          </a:prstGeom>
        </p:spPr>
      </p:pic>
      <p:sp>
        <p:nvSpPr>
          <p:cNvPr id="50" name="Rettangolo 49">
            <a:extLst>
              <a:ext uri="{FF2B5EF4-FFF2-40B4-BE49-F238E27FC236}">
                <a16:creationId xmlns:a16="http://schemas.microsoft.com/office/drawing/2014/main" xmlns="" id="{26FF7EB2-4E2C-4E7B-88C5-373E0384FE1D}"/>
              </a:ext>
            </a:extLst>
          </p:cNvPr>
          <p:cNvSpPr/>
          <p:nvPr/>
        </p:nvSpPr>
        <p:spPr>
          <a:xfrm>
            <a:off x="1870065" y="6376332"/>
            <a:ext cx="576000" cy="497721"/>
          </a:xfrm>
          <a:prstGeom prst="rect">
            <a:avLst/>
          </a:prstGeom>
          <a:noFill/>
          <a:ln w="317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1" name="Rettangolo 50">
            <a:extLst>
              <a:ext uri="{FF2B5EF4-FFF2-40B4-BE49-F238E27FC236}">
                <a16:creationId xmlns:a16="http://schemas.microsoft.com/office/drawing/2014/main" xmlns="" id="{7F9936B2-19FF-47C4-8FA5-C1B9F6E9CA77}"/>
              </a:ext>
            </a:extLst>
          </p:cNvPr>
          <p:cNvSpPr/>
          <p:nvPr/>
        </p:nvSpPr>
        <p:spPr>
          <a:xfrm>
            <a:off x="1781843" y="4602655"/>
            <a:ext cx="576000" cy="497721"/>
          </a:xfrm>
          <a:prstGeom prst="rect">
            <a:avLst/>
          </a:prstGeom>
          <a:noFill/>
          <a:ln w="317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52" name="Connettore diritto 51">
            <a:extLst>
              <a:ext uri="{FF2B5EF4-FFF2-40B4-BE49-F238E27FC236}">
                <a16:creationId xmlns:a16="http://schemas.microsoft.com/office/drawing/2014/main" xmlns="" id="{72C759C0-6277-4DEA-AD33-7DA4B1637657}"/>
              </a:ext>
            </a:extLst>
          </p:cNvPr>
          <p:cNvCxnSpPr>
            <a:cxnSpLocks/>
          </p:cNvCxnSpPr>
          <p:nvPr/>
        </p:nvCxnSpPr>
        <p:spPr>
          <a:xfrm flipV="1">
            <a:off x="2526820" y="2614837"/>
            <a:ext cx="1125068" cy="70189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Connettore diritto 52">
            <a:extLst>
              <a:ext uri="{FF2B5EF4-FFF2-40B4-BE49-F238E27FC236}">
                <a16:creationId xmlns:a16="http://schemas.microsoft.com/office/drawing/2014/main" xmlns="" id="{A8761FE5-ECBE-481F-A2A1-D8170213DD50}"/>
              </a:ext>
            </a:extLst>
          </p:cNvPr>
          <p:cNvCxnSpPr>
            <a:cxnSpLocks/>
          </p:cNvCxnSpPr>
          <p:nvPr/>
        </p:nvCxnSpPr>
        <p:spPr>
          <a:xfrm>
            <a:off x="2547601" y="3806433"/>
            <a:ext cx="1096103" cy="44913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Connettore diritto 53">
            <a:extLst>
              <a:ext uri="{FF2B5EF4-FFF2-40B4-BE49-F238E27FC236}">
                <a16:creationId xmlns:a16="http://schemas.microsoft.com/office/drawing/2014/main" xmlns="" id="{CD4FDD86-7E44-4B9A-8305-FC76BE14A8B8}"/>
              </a:ext>
            </a:extLst>
          </p:cNvPr>
          <p:cNvCxnSpPr>
            <a:cxnSpLocks/>
          </p:cNvCxnSpPr>
          <p:nvPr/>
        </p:nvCxnSpPr>
        <p:spPr>
          <a:xfrm flipV="1">
            <a:off x="2370514" y="4382513"/>
            <a:ext cx="1265007" cy="224003"/>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diritto 54">
            <a:extLst>
              <a:ext uri="{FF2B5EF4-FFF2-40B4-BE49-F238E27FC236}">
                <a16:creationId xmlns:a16="http://schemas.microsoft.com/office/drawing/2014/main" xmlns="" id="{0FBF406A-3EAA-42B9-B04C-5449101983D1}"/>
              </a:ext>
            </a:extLst>
          </p:cNvPr>
          <p:cNvCxnSpPr>
            <a:cxnSpLocks/>
          </p:cNvCxnSpPr>
          <p:nvPr/>
        </p:nvCxnSpPr>
        <p:spPr>
          <a:xfrm>
            <a:off x="2357843" y="5096863"/>
            <a:ext cx="1294045" cy="78495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Connettore diritto 55">
            <a:extLst>
              <a:ext uri="{FF2B5EF4-FFF2-40B4-BE49-F238E27FC236}">
                <a16:creationId xmlns:a16="http://schemas.microsoft.com/office/drawing/2014/main" xmlns="" id="{8F212174-7BC3-4093-8D99-3216F4E3BC2E}"/>
              </a:ext>
            </a:extLst>
          </p:cNvPr>
          <p:cNvCxnSpPr>
            <a:cxnSpLocks/>
          </p:cNvCxnSpPr>
          <p:nvPr/>
        </p:nvCxnSpPr>
        <p:spPr>
          <a:xfrm flipV="1">
            <a:off x="2446065" y="6028379"/>
            <a:ext cx="1189456" cy="351815"/>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nettore diritto 56">
            <a:extLst>
              <a:ext uri="{FF2B5EF4-FFF2-40B4-BE49-F238E27FC236}">
                <a16:creationId xmlns:a16="http://schemas.microsoft.com/office/drawing/2014/main" xmlns="" id="{B01F93F2-4821-4EFB-85FC-4EB2678B506D}"/>
              </a:ext>
            </a:extLst>
          </p:cNvPr>
          <p:cNvCxnSpPr>
            <a:cxnSpLocks/>
          </p:cNvCxnSpPr>
          <p:nvPr/>
        </p:nvCxnSpPr>
        <p:spPr>
          <a:xfrm>
            <a:off x="2418922" y="6876475"/>
            <a:ext cx="1216599" cy="79310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Connecteur droit 82">
            <a:extLst>
              <a:ext uri="{FF2B5EF4-FFF2-40B4-BE49-F238E27FC236}">
                <a16:creationId xmlns:a16="http://schemas.microsoft.com/office/drawing/2014/main" xmlns="" id="{8ABC6967-26FC-4E39-B830-898FC191E73B}"/>
              </a:ext>
            </a:extLst>
          </p:cNvPr>
          <p:cNvCxnSpPr>
            <a:cxnSpLocks/>
          </p:cNvCxnSpPr>
          <p:nvPr/>
        </p:nvCxnSpPr>
        <p:spPr>
          <a:xfrm>
            <a:off x="4871869" y="4202191"/>
            <a:ext cx="333375" cy="1588"/>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Connecteur droit 82">
            <a:extLst>
              <a:ext uri="{FF2B5EF4-FFF2-40B4-BE49-F238E27FC236}">
                <a16:creationId xmlns:a16="http://schemas.microsoft.com/office/drawing/2014/main" xmlns="" id="{FF73A1F3-B780-4B49-8370-C560A8724654}"/>
              </a:ext>
            </a:extLst>
          </p:cNvPr>
          <p:cNvCxnSpPr>
            <a:cxnSpLocks/>
          </p:cNvCxnSpPr>
          <p:nvPr/>
        </p:nvCxnSpPr>
        <p:spPr>
          <a:xfrm>
            <a:off x="4887298" y="7587943"/>
            <a:ext cx="333375" cy="1588"/>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CasellaDiTesto 60">
            <a:extLst>
              <a:ext uri="{FF2B5EF4-FFF2-40B4-BE49-F238E27FC236}">
                <a16:creationId xmlns:a16="http://schemas.microsoft.com/office/drawing/2014/main" xmlns="" id="{8DA62D3D-6DC2-49EF-BD2F-FD96FBA4995C}"/>
              </a:ext>
            </a:extLst>
          </p:cNvPr>
          <p:cNvSpPr txBox="1"/>
          <p:nvPr/>
        </p:nvSpPr>
        <p:spPr>
          <a:xfrm>
            <a:off x="221816" y="3294601"/>
            <a:ext cx="1399413" cy="5047536"/>
          </a:xfrm>
          <a:prstGeom prst="rect">
            <a:avLst/>
          </a:prstGeom>
          <a:noFill/>
        </p:spPr>
        <p:txBody>
          <a:bodyPr wrap="square" rtlCol="0">
            <a:spAutoFit/>
          </a:bodyPr>
          <a:lstStyle/>
          <a:p>
            <a:pPr algn="r"/>
            <a:r>
              <a:rPr lang="it-IT" sz="1400" b="1" dirty="0" err="1"/>
              <a:t>MSCs</a:t>
            </a:r>
            <a:endParaRPr lang="it-IT" sz="1400" b="1" dirty="0"/>
          </a:p>
          <a:p>
            <a:pPr algn="r"/>
            <a:endParaRPr lang="it-IT" sz="1400" b="1" dirty="0"/>
          </a:p>
          <a:p>
            <a:pPr algn="r"/>
            <a:endParaRPr lang="it-IT" sz="1400" b="1" dirty="0"/>
          </a:p>
          <a:p>
            <a:pPr algn="r"/>
            <a:endParaRPr lang="it-IT" sz="1400" b="1" dirty="0"/>
          </a:p>
          <a:p>
            <a:pPr algn="r"/>
            <a:endParaRPr lang="it-IT" sz="1400" b="1" dirty="0"/>
          </a:p>
          <a:p>
            <a:pPr algn="r"/>
            <a:endParaRPr lang="it-IT" sz="1400" b="1" dirty="0"/>
          </a:p>
          <a:p>
            <a:pPr algn="r"/>
            <a:endParaRPr lang="it-IT" sz="1400" b="1" dirty="0"/>
          </a:p>
          <a:p>
            <a:pPr algn="r"/>
            <a:r>
              <a:rPr lang="it-IT" sz="1400" b="1" dirty="0" err="1"/>
              <a:t>Collagen</a:t>
            </a:r>
            <a:endParaRPr lang="it-IT" sz="1400" b="1" dirty="0"/>
          </a:p>
          <a:p>
            <a:pPr algn="r"/>
            <a:endParaRPr lang="it-IT" sz="1400" b="1" dirty="0"/>
          </a:p>
          <a:p>
            <a:pPr algn="r"/>
            <a:endParaRPr lang="it-IT" sz="1400" b="1" dirty="0"/>
          </a:p>
          <a:p>
            <a:pPr algn="r"/>
            <a:endParaRPr lang="it-IT" sz="1400" b="1" dirty="0"/>
          </a:p>
          <a:p>
            <a:pPr algn="r"/>
            <a:endParaRPr lang="it-IT" sz="1400" b="1" dirty="0"/>
          </a:p>
          <a:p>
            <a:pPr algn="r"/>
            <a:endParaRPr lang="it-IT" sz="1400" b="1" dirty="0"/>
          </a:p>
          <a:p>
            <a:pPr algn="r"/>
            <a:endParaRPr lang="it-IT" sz="1400" b="1" dirty="0"/>
          </a:p>
          <a:p>
            <a:pPr algn="r"/>
            <a:endParaRPr lang="it-IT" sz="1400" b="1" dirty="0"/>
          </a:p>
          <a:p>
            <a:pPr algn="r"/>
            <a:endParaRPr lang="it-IT" sz="1400" b="1" dirty="0"/>
          </a:p>
          <a:p>
            <a:pPr algn="r"/>
            <a:r>
              <a:rPr lang="it-IT" sz="1400" b="1" dirty="0" err="1"/>
              <a:t>Osteoclasts</a:t>
            </a:r>
            <a:endParaRPr lang="it-IT" sz="1400" b="1" dirty="0"/>
          </a:p>
          <a:p>
            <a:pPr algn="r"/>
            <a:endParaRPr lang="it-IT" sz="1400" b="1" dirty="0"/>
          </a:p>
          <a:p>
            <a:pPr algn="r"/>
            <a:endParaRPr lang="it-IT" sz="1400" b="1" dirty="0"/>
          </a:p>
          <a:p>
            <a:pPr algn="r"/>
            <a:endParaRPr lang="it-IT" sz="1400" b="1" dirty="0"/>
          </a:p>
          <a:p>
            <a:pPr algn="r"/>
            <a:endParaRPr lang="it-IT" sz="1400" b="1" dirty="0"/>
          </a:p>
          <a:p>
            <a:pPr algn="r"/>
            <a:endParaRPr lang="it-IT" sz="1400" b="1" dirty="0"/>
          </a:p>
          <a:p>
            <a:pPr algn="r"/>
            <a:r>
              <a:rPr lang="it-IT" sz="1400" b="1" dirty="0"/>
              <a:t> </a:t>
            </a:r>
          </a:p>
        </p:txBody>
      </p:sp>
      <p:sp>
        <p:nvSpPr>
          <p:cNvPr id="69" name="Rettangolo 68">
            <a:extLst>
              <a:ext uri="{FF2B5EF4-FFF2-40B4-BE49-F238E27FC236}">
                <a16:creationId xmlns:a16="http://schemas.microsoft.com/office/drawing/2014/main" xmlns="" id="{0B89E821-5E8B-4410-BD66-2675C2902F8E}"/>
              </a:ext>
            </a:extLst>
          </p:cNvPr>
          <p:cNvSpPr/>
          <p:nvPr/>
        </p:nvSpPr>
        <p:spPr>
          <a:xfrm rot="18732140">
            <a:off x="4571100" y="213947"/>
            <a:ext cx="1050288" cy="307777"/>
          </a:xfrm>
          <a:prstGeom prst="rect">
            <a:avLst/>
          </a:prstGeom>
        </p:spPr>
        <p:txBody>
          <a:bodyPr wrap="none">
            <a:spAutoFit/>
          </a:bodyPr>
          <a:lstStyle/>
          <a:p>
            <a:r>
              <a:rPr lang="it-IT" sz="1400" b="1" dirty="0"/>
              <a:t>siRNA-3554</a:t>
            </a:r>
            <a:endParaRPr lang="it-IT" sz="1400" dirty="0"/>
          </a:p>
        </p:txBody>
      </p:sp>
      <p:sp>
        <p:nvSpPr>
          <p:cNvPr id="71" name="CasellaDiTesto 70">
            <a:extLst>
              <a:ext uri="{FF2B5EF4-FFF2-40B4-BE49-F238E27FC236}">
                <a16:creationId xmlns:a16="http://schemas.microsoft.com/office/drawing/2014/main" xmlns="" id="{868F9A30-FC03-4B74-A7F0-7BC6D810F9DA}"/>
              </a:ext>
            </a:extLst>
          </p:cNvPr>
          <p:cNvSpPr txBox="1"/>
          <p:nvPr/>
        </p:nvSpPr>
        <p:spPr>
          <a:xfrm>
            <a:off x="746723" y="2413531"/>
            <a:ext cx="440871" cy="369332"/>
          </a:xfrm>
          <a:prstGeom prst="rect">
            <a:avLst/>
          </a:prstGeom>
          <a:noFill/>
        </p:spPr>
        <p:txBody>
          <a:bodyPr wrap="square" rtlCol="0">
            <a:spAutoFit/>
          </a:bodyPr>
          <a:lstStyle/>
          <a:p>
            <a:r>
              <a:rPr lang="it-IT" b="1" dirty="0"/>
              <a:t>C</a:t>
            </a:r>
          </a:p>
        </p:txBody>
      </p:sp>
      <p:sp>
        <p:nvSpPr>
          <p:cNvPr id="36" name="Rettangolo 35">
            <a:extLst>
              <a:ext uri="{FF2B5EF4-FFF2-40B4-BE49-F238E27FC236}">
                <a16:creationId xmlns:a16="http://schemas.microsoft.com/office/drawing/2014/main" xmlns="" id="{EDE2C39C-7DAA-40DE-9D7D-64FF086FE680}"/>
              </a:ext>
            </a:extLst>
          </p:cNvPr>
          <p:cNvSpPr/>
          <p:nvPr/>
        </p:nvSpPr>
        <p:spPr>
          <a:xfrm>
            <a:off x="69500" y="7868198"/>
            <a:ext cx="6719000" cy="4012893"/>
          </a:xfrm>
          <a:prstGeom prst="rect">
            <a:avLst/>
          </a:prstGeom>
        </p:spPr>
        <p:txBody>
          <a:bodyPr wrap="square">
            <a:spAutoFit/>
          </a:bodyPr>
          <a:lstStyle/>
          <a:p>
            <a:pPr algn="just">
              <a:lnSpc>
                <a:spcPct val="150000"/>
              </a:lnSpc>
            </a:pP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Supplementary Figure 3:</a:t>
            </a:r>
            <a:r>
              <a:rPr lang="en-US" sz="1400" i="1" dirty="0">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(A) </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Intramuscular</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biphasic calcium phosphate (BCP) implant loaded with murine EGFP-MSCs and injected with siRNAs just before sample collection.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(B)</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Representative SDS-Urea-PAGE</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of pepsin digested collagen from BCP implants. The analyses revealed an increased α1/α2 ratio in samples injected with siRNA-3554, demonstrating its efficiency also at the protein level.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(C)</a:t>
            </a:r>
            <a:r>
              <a:rPr lang="en-US" sz="1400" dirty="0">
                <a:latin typeface="Times New Roman" panose="02020603050405020304" pitchFamily="18" charset="0"/>
                <a:cs typeface="Times New Roman" panose="02020603050405020304" pitchFamily="18" charset="0"/>
              </a:rPr>
              <a:t> Histological analysis of intramuscular BCP implants injected with PBS extracted 28 days after transplantation. EGFP-MSCs are stained in brown following immunohistochemistry using anti-EGFP antibody. Masson’s Trichrome staining revealed collagen in green, as indicated by red asterisks. TRAP staining revealed the presence of osteoclasts (pink)  in the implant. High magnification images are provided for all the panels in the inserts. Black scale bar = 100 </a:t>
            </a:r>
            <a:r>
              <a:rPr lang="en-US" sz="1400" dirty="0" err="1">
                <a:latin typeface="Times New Roman" panose="02020603050405020304" pitchFamily="18" charset="0"/>
                <a:cs typeface="Times New Roman" panose="02020603050405020304" pitchFamily="18" charset="0"/>
              </a:rPr>
              <a:t>μm</a:t>
            </a:r>
            <a:r>
              <a:rPr lang="en-US" sz="1400" dirty="0">
                <a:latin typeface="Times New Roman" panose="02020603050405020304" pitchFamily="18" charset="0"/>
                <a:cs typeface="Times New Roman" panose="02020603050405020304" pitchFamily="18" charset="0"/>
              </a:rPr>
              <a:t>, white scale bar = 30 </a:t>
            </a:r>
            <a:r>
              <a:rPr lang="en-US" sz="1400" dirty="0" err="1">
                <a:latin typeface="Times New Roman" panose="02020603050405020304" pitchFamily="18" charset="0"/>
                <a:cs typeface="Times New Roman" panose="02020603050405020304" pitchFamily="18" charset="0"/>
              </a:rPr>
              <a:t>μm</a:t>
            </a:r>
            <a:r>
              <a:rPr lang="en-US" sz="1400" dirty="0">
                <a:latin typeface="Times New Roman" panose="02020603050405020304" pitchFamily="18" charset="0"/>
                <a:cs typeface="Times New Roman" panose="02020603050405020304" pitchFamily="18" charset="0"/>
              </a:rPr>
              <a:t>.</a:t>
            </a:r>
            <a:endParaRPr lang="it-IT" sz="1400" dirty="0">
              <a:latin typeface="Times New Roman" panose="02020603050405020304" pitchFamily="18" charset="0"/>
              <a:cs typeface="Times New Roman" panose="02020603050405020304" pitchFamily="18" charset="0"/>
            </a:endParaRPr>
          </a:p>
          <a:p>
            <a:pPr algn="just">
              <a:lnSpc>
                <a:spcPct val="150000"/>
              </a:lnSpc>
              <a:spcAft>
                <a:spcPts val="0"/>
              </a:spcAft>
            </a:pPr>
            <a:endParaRPr lang="it-IT"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83389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Immagine che contiene testo&#10;&#10;Descrizione generata automaticamente">
            <a:extLst>
              <a:ext uri="{FF2B5EF4-FFF2-40B4-BE49-F238E27FC236}">
                <a16:creationId xmlns:a16="http://schemas.microsoft.com/office/drawing/2014/main" xmlns="" id="{85C393FB-1ABD-445A-8A73-382E079F69F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806" t="51556" b="24222"/>
          <a:stretch/>
        </p:blipFill>
        <p:spPr>
          <a:xfrm>
            <a:off x="1178689" y="2314919"/>
            <a:ext cx="4782744" cy="1723471"/>
          </a:xfrm>
          <a:prstGeom prst="rect">
            <a:avLst/>
          </a:prstGeom>
        </p:spPr>
      </p:pic>
      <p:sp>
        <p:nvSpPr>
          <p:cNvPr id="3" name="Rettangolo 2">
            <a:extLst>
              <a:ext uri="{FF2B5EF4-FFF2-40B4-BE49-F238E27FC236}">
                <a16:creationId xmlns:a16="http://schemas.microsoft.com/office/drawing/2014/main" xmlns="" id="{C4B0DA1C-21B7-471F-B861-52364D2DF752}"/>
              </a:ext>
            </a:extLst>
          </p:cNvPr>
          <p:cNvSpPr/>
          <p:nvPr/>
        </p:nvSpPr>
        <p:spPr>
          <a:xfrm>
            <a:off x="77785" y="2989292"/>
            <a:ext cx="1048364" cy="338554"/>
          </a:xfrm>
          <a:prstGeom prst="rect">
            <a:avLst/>
          </a:prstGeom>
        </p:spPr>
        <p:txBody>
          <a:bodyPr wrap="none">
            <a:spAutoFit/>
          </a:bodyPr>
          <a:lstStyle/>
          <a:p>
            <a:pPr algn="r"/>
            <a:r>
              <a:rPr lang="it-IT" sz="1600" b="1" dirty="0"/>
              <a:t>Anti-CD68</a:t>
            </a:r>
          </a:p>
        </p:txBody>
      </p:sp>
      <p:sp>
        <p:nvSpPr>
          <p:cNvPr id="4" name="CasellaDiTesto 3">
            <a:extLst>
              <a:ext uri="{FF2B5EF4-FFF2-40B4-BE49-F238E27FC236}">
                <a16:creationId xmlns:a16="http://schemas.microsoft.com/office/drawing/2014/main" xmlns="" id="{68BEAEF3-FFA6-4DD7-AE1A-BDDD76FF6F65}"/>
              </a:ext>
            </a:extLst>
          </p:cNvPr>
          <p:cNvSpPr txBox="1"/>
          <p:nvPr/>
        </p:nvSpPr>
        <p:spPr>
          <a:xfrm>
            <a:off x="1701802" y="2090665"/>
            <a:ext cx="4935474" cy="338554"/>
          </a:xfrm>
          <a:prstGeom prst="rect">
            <a:avLst/>
          </a:prstGeom>
          <a:noFill/>
        </p:spPr>
        <p:txBody>
          <a:bodyPr wrap="square" rtlCol="0">
            <a:spAutoFit/>
          </a:bodyPr>
          <a:lstStyle/>
          <a:p>
            <a:r>
              <a:rPr lang="it-IT" sz="1600" b="1" dirty="0"/>
              <a:t> </a:t>
            </a:r>
            <a:r>
              <a:rPr lang="it-IT" sz="1400" b="1" dirty="0"/>
              <a:t>PBS                          siRNA-3554                     </a:t>
            </a:r>
            <a:r>
              <a:rPr lang="it-IT" sz="1400" b="1" dirty="0" err="1"/>
              <a:t>siRNA-LucF</a:t>
            </a:r>
            <a:endParaRPr lang="it-IT" sz="1400" b="1" dirty="0"/>
          </a:p>
        </p:txBody>
      </p:sp>
      <p:pic>
        <p:nvPicPr>
          <p:cNvPr id="6" name="Immagine 5" descr="Immagine che contiene testo&#10;&#10;Descrizione generata automaticamente">
            <a:extLst>
              <a:ext uri="{FF2B5EF4-FFF2-40B4-BE49-F238E27FC236}">
                <a16:creationId xmlns:a16="http://schemas.microsoft.com/office/drawing/2014/main" xmlns="" id="{4EC2EEE2-5F07-4C78-A75C-E37BE4BE2A4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9148" t="61293" r="50494" b="30745"/>
          <a:stretch/>
        </p:blipFill>
        <p:spPr>
          <a:xfrm>
            <a:off x="2954073" y="4167911"/>
            <a:ext cx="1288450" cy="1403407"/>
          </a:xfrm>
          <a:prstGeom prst="rect">
            <a:avLst/>
          </a:prstGeom>
          <a:ln w="31750">
            <a:solidFill>
              <a:schemeClr val="tx1"/>
            </a:solidFill>
            <a:prstDash val="sysDash"/>
          </a:ln>
        </p:spPr>
      </p:pic>
      <p:pic>
        <p:nvPicPr>
          <p:cNvPr id="7" name="Immagine 6" descr="Immagine che contiene testo&#10;&#10;Descrizione generata automaticamente">
            <a:extLst>
              <a:ext uri="{FF2B5EF4-FFF2-40B4-BE49-F238E27FC236}">
                <a16:creationId xmlns:a16="http://schemas.microsoft.com/office/drawing/2014/main" xmlns="" id="{9580916A-28B0-4C5B-B8F5-CFD02EAF15E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909" t="62794" r="79882" b="29229"/>
          <a:stretch/>
        </p:blipFill>
        <p:spPr>
          <a:xfrm>
            <a:off x="1375060" y="4156760"/>
            <a:ext cx="1269914" cy="1406050"/>
          </a:xfrm>
          <a:prstGeom prst="rect">
            <a:avLst/>
          </a:prstGeom>
          <a:ln w="31750">
            <a:solidFill>
              <a:schemeClr val="tx1"/>
            </a:solidFill>
            <a:prstDash val="dash"/>
          </a:ln>
        </p:spPr>
      </p:pic>
      <p:pic>
        <p:nvPicPr>
          <p:cNvPr id="8" name="Immagine 7" descr="Immagine che contiene testo&#10;&#10;Descrizione generata automaticamente">
            <a:extLst>
              <a:ext uri="{FF2B5EF4-FFF2-40B4-BE49-F238E27FC236}">
                <a16:creationId xmlns:a16="http://schemas.microsoft.com/office/drawing/2014/main" xmlns="" id="{1B0CABC9-B722-4DE5-9818-43243A1B08CE}"/>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67954" t="53045" r="21687" b="38884"/>
          <a:stretch/>
        </p:blipFill>
        <p:spPr>
          <a:xfrm>
            <a:off x="4528479" y="4136443"/>
            <a:ext cx="1288572" cy="1422619"/>
          </a:xfrm>
          <a:prstGeom prst="rect">
            <a:avLst/>
          </a:prstGeom>
          <a:ln w="31750">
            <a:solidFill>
              <a:schemeClr val="tx1"/>
            </a:solidFill>
            <a:prstDash val="sysDash"/>
          </a:ln>
        </p:spPr>
      </p:pic>
      <p:sp>
        <p:nvSpPr>
          <p:cNvPr id="9" name="Rettangolo 8">
            <a:extLst>
              <a:ext uri="{FF2B5EF4-FFF2-40B4-BE49-F238E27FC236}">
                <a16:creationId xmlns:a16="http://schemas.microsoft.com/office/drawing/2014/main" xmlns="" id="{838E8800-865C-443C-AAFC-476E6B6BC0A6}"/>
              </a:ext>
            </a:extLst>
          </p:cNvPr>
          <p:cNvSpPr/>
          <p:nvPr/>
        </p:nvSpPr>
        <p:spPr>
          <a:xfrm>
            <a:off x="1399124" y="3214377"/>
            <a:ext cx="576000" cy="497721"/>
          </a:xfrm>
          <a:prstGeom prst="rect">
            <a:avLst/>
          </a:prstGeom>
          <a:noFill/>
          <a:ln w="317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a:extLst>
              <a:ext uri="{FF2B5EF4-FFF2-40B4-BE49-F238E27FC236}">
                <a16:creationId xmlns:a16="http://schemas.microsoft.com/office/drawing/2014/main" xmlns="" id="{273A7F70-1027-408E-B044-9200129863FB}"/>
              </a:ext>
            </a:extLst>
          </p:cNvPr>
          <p:cNvSpPr/>
          <p:nvPr/>
        </p:nvSpPr>
        <p:spPr>
          <a:xfrm>
            <a:off x="2943788" y="2989292"/>
            <a:ext cx="576000" cy="497721"/>
          </a:xfrm>
          <a:prstGeom prst="rect">
            <a:avLst/>
          </a:prstGeom>
          <a:noFill/>
          <a:ln w="317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xmlns="" id="{1C4AE5DA-1A60-474B-B92B-C5E12828F583}"/>
              </a:ext>
            </a:extLst>
          </p:cNvPr>
          <p:cNvSpPr/>
          <p:nvPr/>
        </p:nvSpPr>
        <p:spPr>
          <a:xfrm>
            <a:off x="4461774" y="2533806"/>
            <a:ext cx="576000" cy="497721"/>
          </a:xfrm>
          <a:prstGeom prst="rect">
            <a:avLst/>
          </a:prstGeom>
          <a:noFill/>
          <a:ln w="317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2" name="Connettore diritto 11">
            <a:extLst>
              <a:ext uri="{FF2B5EF4-FFF2-40B4-BE49-F238E27FC236}">
                <a16:creationId xmlns:a16="http://schemas.microsoft.com/office/drawing/2014/main" xmlns="" id="{DCE94930-9E34-4BFD-BB1D-9A7C7BB353EB}"/>
              </a:ext>
            </a:extLst>
          </p:cNvPr>
          <p:cNvCxnSpPr>
            <a:cxnSpLocks/>
          </p:cNvCxnSpPr>
          <p:nvPr/>
        </p:nvCxnSpPr>
        <p:spPr>
          <a:xfrm flipH="1">
            <a:off x="1329668" y="3723993"/>
            <a:ext cx="69458" cy="44391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ttore diritto 12">
            <a:extLst>
              <a:ext uri="{FF2B5EF4-FFF2-40B4-BE49-F238E27FC236}">
                <a16:creationId xmlns:a16="http://schemas.microsoft.com/office/drawing/2014/main" xmlns="" id="{7F98ED0E-0D25-4B96-8502-5FB32A3768E3}"/>
              </a:ext>
            </a:extLst>
          </p:cNvPr>
          <p:cNvCxnSpPr>
            <a:cxnSpLocks/>
          </p:cNvCxnSpPr>
          <p:nvPr/>
        </p:nvCxnSpPr>
        <p:spPr>
          <a:xfrm>
            <a:off x="1973346" y="3707935"/>
            <a:ext cx="671628" cy="441045"/>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xmlns="" id="{AFA5E795-FE18-4996-9206-F67DD9B733F6}"/>
              </a:ext>
            </a:extLst>
          </p:cNvPr>
          <p:cNvCxnSpPr>
            <a:cxnSpLocks/>
          </p:cNvCxnSpPr>
          <p:nvPr/>
        </p:nvCxnSpPr>
        <p:spPr>
          <a:xfrm flipH="1">
            <a:off x="2943788" y="3490926"/>
            <a:ext cx="9288" cy="66583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nettore diritto 14">
            <a:extLst>
              <a:ext uri="{FF2B5EF4-FFF2-40B4-BE49-F238E27FC236}">
                <a16:creationId xmlns:a16="http://schemas.microsoft.com/office/drawing/2014/main" xmlns="" id="{09281D85-3722-4517-BC96-915C02F60375}"/>
              </a:ext>
            </a:extLst>
          </p:cNvPr>
          <p:cNvCxnSpPr>
            <a:cxnSpLocks/>
          </p:cNvCxnSpPr>
          <p:nvPr/>
        </p:nvCxnSpPr>
        <p:spPr>
          <a:xfrm>
            <a:off x="3519788" y="3492121"/>
            <a:ext cx="722735" cy="64432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ttore diritto 15">
            <a:extLst>
              <a:ext uri="{FF2B5EF4-FFF2-40B4-BE49-F238E27FC236}">
                <a16:creationId xmlns:a16="http://schemas.microsoft.com/office/drawing/2014/main" xmlns="" id="{C24B3C04-BAE8-4A02-80C5-7F6492407234}"/>
              </a:ext>
            </a:extLst>
          </p:cNvPr>
          <p:cNvCxnSpPr>
            <a:cxnSpLocks/>
          </p:cNvCxnSpPr>
          <p:nvPr/>
        </p:nvCxnSpPr>
        <p:spPr>
          <a:xfrm>
            <a:off x="4461774" y="3031527"/>
            <a:ext cx="26678" cy="106855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nettore diritto 16">
            <a:extLst>
              <a:ext uri="{FF2B5EF4-FFF2-40B4-BE49-F238E27FC236}">
                <a16:creationId xmlns:a16="http://schemas.microsoft.com/office/drawing/2014/main" xmlns="" id="{8CE73F31-CAFE-4F3D-8EC1-C5BB7D21D4DE}"/>
              </a:ext>
            </a:extLst>
          </p:cNvPr>
          <p:cNvCxnSpPr>
            <a:cxnSpLocks/>
          </p:cNvCxnSpPr>
          <p:nvPr/>
        </p:nvCxnSpPr>
        <p:spPr>
          <a:xfrm>
            <a:off x="5056439" y="3013908"/>
            <a:ext cx="760612" cy="1086173"/>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ttangolo 17">
            <a:extLst>
              <a:ext uri="{FF2B5EF4-FFF2-40B4-BE49-F238E27FC236}">
                <a16:creationId xmlns:a16="http://schemas.microsoft.com/office/drawing/2014/main" xmlns="" id="{139E73E9-FD0F-49FE-9FD7-EF7EB2F2944A}"/>
              </a:ext>
            </a:extLst>
          </p:cNvPr>
          <p:cNvSpPr/>
          <p:nvPr/>
        </p:nvSpPr>
        <p:spPr>
          <a:xfrm>
            <a:off x="105260" y="6096000"/>
            <a:ext cx="6647480" cy="1673600"/>
          </a:xfrm>
          <a:prstGeom prst="rect">
            <a:avLst/>
          </a:prstGeom>
        </p:spPr>
        <p:txBody>
          <a:bodyPr wrap="square">
            <a:spAutoFit/>
          </a:bodyPr>
          <a:lstStyle/>
          <a:p>
            <a:pPr algn="just">
              <a:lnSpc>
                <a:spcPct val="150000"/>
              </a:lnSpc>
            </a:pPr>
            <a:r>
              <a:rPr lang="en-US" sz="1400" b="1" dirty="0">
                <a:latin typeface="Times New Roman" panose="02020603050405020304" pitchFamily="18" charset="0"/>
                <a:ea typeface="Times New Roman" panose="02020603050405020304" pitchFamily="18" charset="0"/>
              </a:rPr>
              <a:t>Supplementary Figure 4:</a:t>
            </a:r>
            <a:r>
              <a:rPr lang="en-US" sz="1400" i="1" dirty="0">
                <a:latin typeface="Times New Roman" panose="02020603050405020304" pitchFamily="18" charset="0"/>
                <a:ea typeface="Times New Roman" panose="02020603050405020304" pitchFamily="18" charset="0"/>
              </a:rPr>
              <a:t> </a:t>
            </a:r>
            <a:r>
              <a:rPr lang="en-US" sz="1400" dirty="0">
                <a:latin typeface="Times New Roman" panose="02020603050405020304" pitchFamily="18" charset="0"/>
                <a:ea typeface="Times New Roman" panose="02020603050405020304" pitchFamily="18" charset="0"/>
              </a:rPr>
              <a:t>Immunohistochemistry for the macrophage marker CD68 (brown signal) on sections obtained from BCP implants injected with </a:t>
            </a:r>
            <a:r>
              <a:rPr lang="en-US" sz="1400" dirty="0">
                <a:latin typeface="Times New Roman" panose="02020603050405020304" pitchFamily="18" charset="0"/>
                <a:cs typeface="Times New Roman" panose="02020603050405020304" pitchFamily="18" charset="0"/>
              </a:rPr>
              <a:t> PBS, siRNA-3554 or siRNA-</a:t>
            </a:r>
            <a:r>
              <a:rPr lang="en-US" sz="1400" dirty="0" err="1">
                <a:latin typeface="Times New Roman" panose="02020603050405020304" pitchFamily="18" charset="0"/>
                <a:cs typeface="Times New Roman" panose="02020603050405020304" pitchFamily="18" charset="0"/>
              </a:rPr>
              <a:t>LucF</a:t>
            </a:r>
            <a:r>
              <a:rPr lang="en-US" sz="1400" dirty="0">
                <a:latin typeface="Times New Roman" panose="02020603050405020304" pitchFamily="18" charset="0"/>
                <a:cs typeface="Times New Roman" panose="02020603050405020304" pitchFamily="18" charset="0"/>
              </a:rPr>
              <a:t> indicated that siRNAs did not affect the number of macrophages, marker of inflammation</a:t>
            </a:r>
            <a:r>
              <a:rPr lang="en-US" sz="1400" dirty="0">
                <a:latin typeface="Times New Roman" panose="02020603050405020304" pitchFamily="18" charset="0"/>
                <a:ea typeface="Times New Roman" panose="02020603050405020304" pitchFamily="18" charset="0"/>
              </a:rPr>
              <a:t>. Representative images are shown and magnified in the insert. Black scale bar = 100 </a:t>
            </a:r>
            <a:r>
              <a:rPr lang="en-US" sz="1400" dirty="0" err="1">
                <a:latin typeface="Times New Roman" panose="02020603050405020304" pitchFamily="18" charset="0"/>
                <a:ea typeface="Times New Roman" panose="02020603050405020304" pitchFamily="18" charset="0"/>
              </a:rPr>
              <a:t>μm</a:t>
            </a:r>
            <a:r>
              <a:rPr lang="en-US" sz="1400" dirty="0">
                <a:latin typeface="Times New Roman" panose="02020603050405020304" pitchFamily="18" charset="0"/>
                <a:ea typeface="Times New Roman" panose="02020603050405020304" pitchFamily="18" charset="0"/>
              </a:rPr>
              <a:t>, white scale bar = 35 </a:t>
            </a:r>
            <a:r>
              <a:rPr lang="en-US" sz="1400" dirty="0" err="1">
                <a:latin typeface="Times New Roman" panose="02020603050405020304" pitchFamily="18" charset="0"/>
                <a:ea typeface="Times New Roman" panose="02020603050405020304" pitchFamily="18" charset="0"/>
              </a:rPr>
              <a:t>μm</a:t>
            </a:r>
            <a:r>
              <a:rPr lang="en-US" sz="1400" dirty="0">
                <a:latin typeface="Times New Roman" panose="02020603050405020304" pitchFamily="18" charset="0"/>
                <a:ea typeface="Times New Roman" panose="02020603050405020304" pitchFamily="18" charset="0"/>
              </a:rPr>
              <a:t>. </a:t>
            </a:r>
            <a:endParaRPr lang="it-IT" sz="1400" dirty="0"/>
          </a:p>
        </p:txBody>
      </p:sp>
      <p:cxnSp>
        <p:nvCxnSpPr>
          <p:cNvPr id="19" name="Connecteur droit 82">
            <a:extLst>
              <a:ext uri="{FF2B5EF4-FFF2-40B4-BE49-F238E27FC236}">
                <a16:creationId xmlns:a16="http://schemas.microsoft.com/office/drawing/2014/main" xmlns="" id="{12DAB691-F745-45A9-9F1B-3FCD4A94B879}"/>
              </a:ext>
            </a:extLst>
          </p:cNvPr>
          <p:cNvCxnSpPr>
            <a:cxnSpLocks/>
          </p:cNvCxnSpPr>
          <p:nvPr/>
        </p:nvCxnSpPr>
        <p:spPr>
          <a:xfrm>
            <a:off x="5427507" y="5480935"/>
            <a:ext cx="333375" cy="1588"/>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Connecteur droit 82">
            <a:extLst>
              <a:ext uri="{FF2B5EF4-FFF2-40B4-BE49-F238E27FC236}">
                <a16:creationId xmlns:a16="http://schemas.microsoft.com/office/drawing/2014/main" xmlns="" id="{D7654AC8-E08E-4D09-A686-10C110E4A3BF}"/>
              </a:ext>
            </a:extLst>
          </p:cNvPr>
          <p:cNvCxnSpPr>
            <a:cxnSpLocks/>
          </p:cNvCxnSpPr>
          <p:nvPr/>
        </p:nvCxnSpPr>
        <p:spPr>
          <a:xfrm>
            <a:off x="3846804" y="5484479"/>
            <a:ext cx="333375" cy="1588"/>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Connecteur droit 82">
            <a:extLst>
              <a:ext uri="{FF2B5EF4-FFF2-40B4-BE49-F238E27FC236}">
                <a16:creationId xmlns:a16="http://schemas.microsoft.com/office/drawing/2014/main" xmlns="" id="{544B9001-7064-4A7E-A933-BAFE108FD1F7}"/>
              </a:ext>
            </a:extLst>
          </p:cNvPr>
          <p:cNvCxnSpPr>
            <a:cxnSpLocks/>
          </p:cNvCxnSpPr>
          <p:nvPr/>
        </p:nvCxnSpPr>
        <p:spPr>
          <a:xfrm>
            <a:off x="2202299" y="5488023"/>
            <a:ext cx="333375" cy="1588"/>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5368451"/>
      </p:ext>
    </p:extLst>
  </p:cSld>
  <p:clrMapOvr>
    <a:masterClrMapping/>
  </p:clrMapOvr>
</p:sld>
</file>

<file path=ppt/theme/_rels/themeOverrid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2871</TotalTime>
  <Words>472</Words>
  <Application>Microsoft Office PowerPoint</Application>
  <PresentationFormat>Widescreen</PresentationFormat>
  <Paragraphs>125</Paragraphs>
  <Slides>4</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4</vt:i4>
      </vt:variant>
    </vt:vector>
  </HeadingPairs>
  <TitlesOfParts>
    <vt:vector size="10" baseType="lpstr">
      <vt:lpstr>Arial</vt:lpstr>
      <vt:lpstr>Calibri</vt:lpstr>
      <vt:lpstr>Calibri Light</vt:lpstr>
      <vt:lpstr>Symbol</vt:lpstr>
      <vt:lpstr>Times New Roman</vt:lpstr>
      <vt:lpstr>Tema di Office</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Roberta Besio</dc:creator>
  <cp:lastModifiedBy>Antonella Forlino</cp:lastModifiedBy>
  <cp:revision>182</cp:revision>
  <cp:lastPrinted>2020-01-23T16:43:18Z</cp:lastPrinted>
  <dcterms:created xsi:type="dcterms:W3CDTF">2019-09-05T10:03:04Z</dcterms:created>
  <dcterms:modified xsi:type="dcterms:W3CDTF">2020-01-24T22:54:52Z</dcterms:modified>
</cp:coreProperties>
</file>