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handoutMasterIdLst>
    <p:handoutMasterId r:id="rId14"/>
  </p:handoutMasterIdLst>
  <p:sldIdLst>
    <p:sldId id="289" r:id="rId2"/>
    <p:sldId id="294" r:id="rId3"/>
    <p:sldId id="256" r:id="rId4"/>
    <p:sldId id="286" r:id="rId5"/>
    <p:sldId id="291" r:id="rId6"/>
    <p:sldId id="268" r:id="rId7"/>
    <p:sldId id="295" r:id="rId8"/>
    <p:sldId id="288" r:id="rId9"/>
    <p:sldId id="290" r:id="rId10"/>
    <p:sldId id="296" r:id="rId11"/>
    <p:sldId id="293" r:id="rId12"/>
  </p:sldIdLst>
  <p:sldSz cx="9144000" cy="12192000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80"/>
    <a:srgbClr val="0000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56" autoAdjust="0"/>
    <p:restoredTop sz="92762" autoAdjust="0"/>
  </p:normalViewPr>
  <p:slideViewPr>
    <p:cSldViewPr snapToGrid="0">
      <p:cViewPr varScale="1">
        <p:scale>
          <a:sx n="48" d="100"/>
          <a:sy n="48" d="100"/>
        </p:scale>
        <p:origin x="2136" y="54"/>
      </p:cViewPr>
      <p:guideLst>
        <p:guide orient="horz"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image" Target="../media/image19.emf"/><Relationship Id="rId4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image" Target="../media/image60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image" Target="../media/image90.emf"/><Relationship Id="rId1" Type="http://schemas.openxmlformats.org/officeDocument/2006/relationships/image" Target="../media/image89.emf"/><Relationship Id="rId6" Type="http://schemas.openxmlformats.org/officeDocument/2006/relationships/image" Target="../media/image94.emf"/><Relationship Id="rId5" Type="http://schemas.openxmlformats.org/officeDocument/2006/relationships/image" Target="../media/image93.emf"/><Relationship Id="rId4" Type="http://schemas.openxmlformats.org/officeDocument/2006/relationships/image" Target="../media/image92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image" Target="../media/image99.emf"/><Relationship Id="rId1" Type="http://schemas.openxmlformats.org/officeDocument/2006/relationships/image" Target="../media/image98.emf"/><Relationship Id="rId5" Type="http://schemas.openxmlformats.org/officeDocument/2006/relationships/image" Target="../media/image102.emf"/><Relationship Id="rId4" Type="http://schemas.openxmlformats.org/officeDocument/2006/relationships/image" Target="../media/image101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emf"/><Relationship Id="rId1" Type="http://schemas.openxmlformats.org/officeDocument/2006/relationships/image" Target="../media/image10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3173" tIns="46587" rIns="93173" bIns="4658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5" y="0"/>
            <a:ext cx="2971800" cy="466434"/>
          </a:xfrm>
          <a:prstGeom prst="rect">
            <a:avLst/>
          </a:prstGeom>
        </p:spPr>
        <p:txBody>
          <a:bodyPr vert="horz" lIns="93173" tIns="46587" rIns="93173" bIns="46587" rtlCol="0"/>
          <a:lstStyle>
            <a:lvl1pPr algn="r">
              <a:defRPr sz="1200"/>
            </a:lvl1pPr>
          </a:lstStyle>
          <a:p>
            <a:fld id="{D85DEA1D-ABD2-4891-8A62-ECE828F60FF9}" type="datetimeFigureOut">
              <a:rPr lang="en-US" smtClean="0"/>
              <a:t>10/27/2020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2971800" cy="466433"/>
          </a:xfrm>
          <a:prstGeom prst="rect">
            <a:avLst/>
          </a:prstGeom>
        </p:spPr>
        <p:txBody>
          <a:bodyPr vert="horz" lIns="93173" tIns="46587" rIns="93173" bIns="4658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5" y="8829968"/>
            <a:ext cx="2971800" cy="466433"/>
          </a:xfrm>
          <a:prstGeom prst="rect">
            <a:avLst/>
          </a:prstGeom>
        </p:spPr>
        <p:txBody>
          <a:bodyPr vert="horz" lIns="93173" tIns="46587" rIns="93173" bIns="46587" rtlCol="0" anchor="b"/>
          <a:lstStyle>
            <a:lvl1pPr algn="r">
              <a:defRPr sz="1200"/>
            </a:lvl1pPr>
          </a:lstStyle>
          <a:p>
            <a:fld id="{A5B730F5-BE34-419E-9094-3D066905D3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826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3173" tIns="46587" rIns="93173" bIns="4658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5" y="0"/>
            <a:ext cx="2971800" cy="466434"/>
          </a:xfrm>
          <a:prstGeom prst="rect">
            <a:avLst/>
          </a:prstGeom>
        </p:spPr>
        <p:txBody>
          <a:bodyPr vert="horz" lIns="93173" tIns="46587" rIns="93173" bIns="46587" rtlCol="0"/>
          <a:lstStyle>
            <a:lvl1pPr algn="r">
              <a:defRPr sz="1200"/>
            </a:lvl1pPr>
          </a:lstStyle>
          <a:p>
            <a:fld id="{BEC01A4D-04B9-4061-936D-767F3ABD3F1B}" type="datetimeFigureOut">
              <a:rPr lang="en-US" smtClean="0"/>
              <a:t>10/27/2020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52663" y="1162050"/>
            <a:ext cx="23526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3" tIns="46587" rIns="93173" bIns="4658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4"/>
            <a:ext cx="5486400" cy="3660458"/>
          </a:xfrm>
          <a:prstGeom prst="rect">
            <a:avLst/>
          </a:prstGeom>
        </p:spPr>
        <p:txBody>
          <a:bodyPr vert="horz" lIns="93173" tIns="46587" rIns="93173" bIns="46587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2971800" cy="466433"/>
          </a:xfrm>
          <a:prstGeom prst="rect">
            <a:avLst/>
          </a:prstGeom>
        </p:spPr>
        <p:txBody>
          <a:bodyPr vert="horz" lIns="93173" tIns="46587" rIns="93173" bIns="4658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5" y="8829968"/>
            <a:ext cx="2971800" cy="466433"/>
          </a:xfrm>
          <a:prstGeom prst="rect">
            <a:avLst/>
          </a:prstGeom>
        </p:spPr>
        <p:txBody>
          <a:bodyPr vert="horz" lIns="93173" tIns="46587" rIns="93173" bIns="46587" rtlCol="0" anchor="b"/>
          <a:lstStyle>
            <a:lvl1pPr algn="r">
              <a:defRPr sz="1200"/>
            </a:lvl1pPr>
          </a:lstStyle>
          <a:p>
            <a:fld id="{1DA618DE-9A3B-4BB1-9548-72B7F42E01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833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618DE-9A3B-4BB1-9548-72B7F42E01D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910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618DE-9A3B-4BB1-9548-72B7F42E01D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219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618DE-9A3B-4BB1-9548-72B7F42E01D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910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618DE-9A3B-4BB1-9548-72B7F42E01D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910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7C6B5-5495-4C52-9175-D17A2438680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161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7C6B5-5495-4C52-9175-D17A2438680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6447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618DE-9A3B-4BB1-9548-72B7F42E01D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595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618DE-9A3B-4BB1-9548-72B7F42E01D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036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95312"/>
            <a:ext cx="7772400" cy="424462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6403623"/>
            <a:ext cx="6858000" cy="294357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F2D2-1183-4A12-A092-E7AE13780FCB}" type="datetimeFigureOut">
              <a:rPr lang="en-US" smtClean="0"/>
              <a:t>10/27/2020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841E9-545B-4885-8BF2-9C7F71F1A5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424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F2D2-1183-4A12-A092-E7AE13780FCB}" type="datetimeFigureOut">
              <a:rPr lang="en-US" smtClean="0"/>
              <a:t>10/27/2020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841E9-545B-4885-8BF2-9C7F71F1A5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888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649111"/>
            <a:ext cx="1971675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649111"/>
            <a:ext cx="5800725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F2D2-1183-4A12-A092-E7AE13780FCB}" type="datetimeFigureOut">
              <a:rPr lang="en-US" smtClean="0"/>
              <a:t>10/27/2020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841E9-545B-4885-8BF2-9C7F71F1A5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181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F2D2-1183-4A12-A092-E7AE13780FCB}" type="datetimeFigureOut">
              <a:rPr lang="en-US" smtClean="0"/>
              <a:t>10/27/2020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841E9-545B-4885-8BF2-9C7F71F1A5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749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3039537"/>
            <a:ext cx="7886700" cy="507153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8159048"/>
            <a:ext cx="7886700" cy="266699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F2D2-1183-4A12-A092-E7AE13780FCB}" type="datetimeFigureOut">
              <a:rPr lang="en-US" smtClean="0"/>
              <a:t>10/27/2020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841E9-545B-4885-8BF2-9C7F71F1A5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643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3245556"/>
            <a:ext cx="388620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3245556"/>
            <a:ext cx="388620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F2D2-1183-4A12-A092-E7AE13780FCB}" type="datetimeFigureOut">
              <a:rPr lang="en-US" smtClean="0"/>
              <a:t>10/27/2020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841E9-545B-4885-8BF2-9C7F71F1A5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672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49114"/>
            <a:ext cx="7886700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988734"/>
            <a:ext cx="3868340" cy="14647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4453467"/>
            <a:ext cx="3868340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988734"/>
            <a:ext cx="3887391" cy="14647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4453467"/>
            <a:ext cx="3887391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F2D2-1183-4A12-A092-E7AE13780FCB}" type="datetimeFigureOut">
              <a:rPr lang="en-US" smtClean="0"/>
              <a:t>10/27/2020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841E9-545B-4885-8BF2-9C7F71F1A5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577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F2D2-1183-4A12-A092-E7AE13780FCB}" type="datetimeFigureOut">
              <a:rPr lang="en-US" smtClean="0"/>
              <a:t>10/27/2020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841E9-545B-4885-8BF2-9C7F71F1A5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49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F2D2-1183-4A12-A092-E7AE13780FCB}" type="datetimeFigureOut">
              <a:rPr lang="en-US" smtClean="0"/>
              <a:t>10/27/2020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841E9-545B-4885-8BF2-9C7F71F1A5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462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12800"/>
            <a:ext cx="2949178" cy="2844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755425"/>
            <a:ext cx="4629150" cy="866422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3657600"/>
            <a:ext cx="2949178" cy="6776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F2D2-1183-4A12-A092-E7AE13780FCB}" type="datetimeFigureOut">
              <a:rPr lang="en-US" smtClean="0"/>
              <a:t>10/27/2020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841E9-545B-4885-8BF2-9C7F71F1A5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855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12800"/>
            <a:ext cx="2949178" cy="2844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755425"/>
            <a:ext cx="4629150" cy="866422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3657600"/>
            <a:ext cx="2949178" cy="6776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F2D2-1183-4A12-A092-E7AE13780FCB}" type="datetimeFigureOut">
              <a:rPr lang="en-US" smtClean="0"/>
              <a:t>10/27/2020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841E9-545B-4885-8BF2-9C7F71F1A5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283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649114"/>
            <a:ext cx="7886700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45556"/>
            <a:ext cx="7886700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11300181"/>
            <a:ext cx="20574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4F2D2-1183-4A12-A092-E7AE13780FCB}" type="datetimeFigureOut">
              <a:rPr lang="en-US" smtClean="0"/>
              <a:t>10/27/2020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11300181"/>
            <a:ext cx="30861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11300181"/>
            <a:ext cx="20574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841E9-545B-4885-8BF2-9C7F71F1A5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274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1.emf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5.jpeg"/><Relationship Id="rId20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.emf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101.emf"/><Relationship Id="rId18" Type="http://schemas.openxmlformats.org/officeDocument/2006/relationships/image" Target="../media/image107.emf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98.emf"/><Relationship Id="rId12" Type="http://schemas.openxmlformats.org/officeDocument/2006/relationships/oleObject" Target="../embeddings/oleObject18.bin"/><Relationship Id="rId17" Type="http://schemas.openxmlformats.org/officeDocument/2006/relationships/image" Target="../media/image106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5.emf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100.emf"/><Relationship Id="rId5" Type="http://schemas.openxmlformats.org/officeDocument/2006/relationships/image" Target="../media/image104.emf"/><Relationship Id="rId15" Type="http://schemas.openxmlformats.org/officeDocument/2006/relationships/image" Target="../media/image102.emf"/><Relationship Id="rId10" Type="http://schemas.openxmlformats.org/officeDocument/2006/relationships/oleObject" Target="../embeddings/oleObject17.bin"/><Relationship Id="rId4" Type="http://schemas.openxmlformats.org/officeDocument/2006/relationships/image" Target="../media/image103.emf"/><Relationship Id="rId9" Type="http://schemas.openxmlformats.org/officeDocument/2006/relationships/image" Target="../media/image99.emf"/><Relationship Id="rId14" Type="http://schemas.openxmlformats.org/officeDocument/2006/relationships/oleObject" Target="../embeddings/oleObject19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jpeg"/><Relationship Id="rId3" Type="http://schemas.openxmlformats.org/officeDocument/2006/relationships/oleObject" Target="../embeddings/oleObject20.bin"/><Relationship Id="rId7" Type="http://schemas.openxmlformats.org/officeDocument/2006/relationships/image" Target="../media/image11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09.e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108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22.emf"/><Relationship Id="rId5" Type="http://schemas.openxmlformats.org/officeDocument/2006/relationships/image" Target="../media/image19.e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2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0.tiff"/><Relationship Id="rId18" Type="http://schemas.microsoft.com/office/2007/relationships/hdphoto" Target="../media/hdphoto2.wdp"/><Relationship Id="rId26" Type="http://schemas.openxmlformats.org/officeDocument/2006/relationships/image" Target="../media/image48.tiff"/><Relationship Id="rId21" Type="http://schemas.openxmlformats.org/officeDocument/2006/relationships/image" Target="../media/image45.png"/><Relationship Id="rId34" Type="http://schemas.openxmlformats.org/officeDocument/2006/relationships/image" Target="../media/image56.tiff"/><Relationship Id="rId7" Type="http://schemas.openxmlformats.org/officeDocument/2006/relationships/image" Target="../media/image34.tiff"/><Relationship Id="rId12" Type="http://schemas.openxmlformats.org/officeDocument/2006/relationships/image" Target="../media/image39.tiff"/><Relationship Id="rId17" Type="http://schemas.openxmlformats.org/officeDocument/2006/relationships/image" Target="../media/image43.png"/><Relationship Id="rId25" Type="http://schemas.microsoft.com/office/2007/relationships/hdphoto" Target="../media/hdphoto5.wdp"/><Relationship Id="rId33" Type="http://schemas.openxmlformats.org/officeDocument/2006/relationships/image" Target="../media/image55.tiff"/><Relationship Id="rId2" Type="http://schemas.openxmlformats.org/officeDocument/2006/relationships/notesSlide" Target="../notesSlides/notesSlide5.xml"/><Relationship Id="rId16" Type="http://schemas.microsoft.com/office/2007/relationships/hdphoto" Target="../media/hdphoto1.wdp"/><Relationship Id="rId20" Type="http://schemas.microsoft.com/office/2007/relationships/hdphoto" Target="../media/hdphoto3.wdp"/><Relationship Id="rId29" Type="http://schemas.openxmlformats.org/officeDocument/2006/relationships/image" Target="../media/image5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tiff"/><Relationship Id="rId11" Type="http://schemas.openxmlformats.org/officeDocument/2006/relationships/image" Target="../media/image38.tiff"/><Relationship Id="rId24" Type="http://schemas.openxmlformats.org/officeDocument/2006/relationships/image" Target="../media/image47.png"/><Relationship Id="rId32" Type="http://schemas.openxmlformats.org/officeDocument/2006/relationships/image" Target="../media/image54.jpeg"/><Relationship Id="rId37" Type="http://schemas.openxmlformats.org/officeDocument/2006/relationships/image" Target="../media/image59.jpeg"/><Relationship Id="rId5" Type="http://schemas.openxmlformats.org/officeDocument/2006/relationships/image" Target="../media/image32.jpeg"/><Relationship Id="rId15" Type="http://schemas.openxmlformats.org/officeDocument/2006/relationships/image" Target="../media/image42.png"/><Relationship Id="rId23" Type="http://schemas.openxmlformats.org/officeDocument/2006/relationships/image" Target="../media/image46.png"/><Relationship Id="rId28" Type="http://schemas.openxmlformats.org/officeDocument/2006/relationships/image" Target="../media/image50.tiff"/><Relationship Id="rId36" Type="http://schemas.openxmlformats.org/officeDocument/2006/relationships/image" Target="../media/image58.tiff"/><Relationship Id="rId10" Type="http://schemas.openxmlformats.org/officeDocument/2006/relationships/image" Target="../media/image37.tiff"/><Relationship Id="rId19" Type="http://schemas.openxmlformats.org/officeDocument/2006/relationships/image" Target="../media/image44.png"/><Relationship Id="rId31" Type="http://schemas.openxmlformats.org/officeDocument/2006/relationships/image" Target="../media/image53.tiff"/><Relationship Id="rId4" Type="http://schemas.openxmlformats.org/officeDocument/2006/relationships/image" Target="../media/image31.tiff"/><Relationship Id="rId9" Type="http://schemas.openxmlformats.org/officeDocument/2006/relationships/image" Target="../media/image36.tiff"/><Relationship Id="rId14" Type="http://schemas.openxmlformats.org/officeDocument/2006/relationships/image" Target="../media/image41.tiff"/><Relationship Id="rId22" Type="http://schemas.microsoft.com/office/2007/relationships/hdphoto" Target="../media/hdphoto4.wdp"/><Relationship Id="rId27" Type="http://schemas.openxmlformats.org/officeDocument/2006/relationships/image" Target="../media/image49.tiff"/><Relationship Id="rId30" Type="http://schemas.openxmlformats.org/officeDocument/2006/relationships/image" Target="../media/image52.tiff"/><Relationship Id="rId35" Type="http://schemas.openxmlformats.org/officeDocument/2006/relationships/image" Target="../media/image57.tiff"/><Relationship Id="rId8" Type="http://schemas.openxmlformats.org/officeDocument/2006/relationships/image" Target="../media/image35.jpeg"/><Relationship Id="rId3" Type="http://schemas.openxmlformats.org/officeDocument/2006/relationships/image" Target="../media/image30.tiff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6.png"/><Relationship Id="rId18" Type="http://schemas.microsoft.com/office/2007/relationships/hdphoto" Target="../media/hdphoto12.wdp"/><Relationship Id="rId26" Type="http://schemas.microsoft.com/office/2007/relationships/hdphoto" Target="../media/hdphoto16.wdp"/><Relationship Id="rId39" Type="http://schemas.openxmlformats.org/officeDocument/2006/relationships/image" Target="../media/image82.png"/><Relationship Id="rId21" Type="http://schemas.openxmlformats.org/officeDocument/2006/relationships/image" Target="../media/image70.png"/><Relationship Id="rId34" Type="http://schemas.openxmlformats.org/officeDocument/2006/relationships/image" Target="../media/image79.png"/><Relationship Id="rId42" Type="http://schemas.openxmlformats.org/officeDocument/2006/relationships/image" Target="../media/image61.emf"/><Relationship Id="rId7" Type="http://schemas.openxmlformats.org/officeDocument/2006/relationships/image" Target="../media/image63.png"/><Relationship Id="rId2" Type="http://schemas.openxmlformats.org/officeDocument/2006/relationships/slideLayout" Target="../slideLayouts/slideLayout7.xml"/><Relationship Id="rId16" Type="http://schemas.microsoft.com/office/2007/relationships/hdphoto" Target="../media/hdphoto11.wdp"/><Relationship Id="rId20" Type="http://schemas.microsoft.com/office/2007/relationships/hdphoto" Target="../media/hdphoto13.wdp"/><Relationship Id="rId29" Type="http://schemas.openxmlformats.org/officeDocument/2006/relationships/image" Target="../media/image74.png"/><Relationship Id="rId41" Type="http://schemas.openxmlformats.org/officeDocument/2006/relationships/oleObject" Target="../embeddings/oleObject8.bin"/><Relationship Id="rId1" Type="http://schemas.openxmlformats.org/officeDocument/2006/relationships/vmlDrawing" Target="../drawings/vmlDrawing3.vml"/><Relationship Id="rId6" Type="http://schemas.microsoft.com/office/2007/relationships/hdphoto" Target="../media/hdphoto6.wdp"/><Relationship Id="rId11" Type="http://schemas.openxmlformats.org/officeDocument/2006/relationships/image" Target="../media/image65.png"/><Relationship Id="rId24" Type="http://schemas.microsoft.com/office/2007/relationships/hdphoto" Target="../media/hdphoto15.wdp"/><Relationship Id="rId32" Type="http://schemas.openxmlformats.org/officeDocument/2006/relationships/image" Target="../media/image77.png"/><Relationship Id="rId37" Type="http://schemas.openxmlformats.org/officeDocument/2006/relationships/image" Target="../media/image81.png"/><Relationship Id="rId40" Type="http://schemas.microsoft.com/office/2007/relationships/hdphoto" Target="../media/hdphoto20.wdp"/><Relationship Id="rId5" Type="http://schemas.openxmlformats.org/officeDocument/2006/relationships/image" Target="../media/image62.png"/><Relationship Id="rId15" Type="http://schemas.openxmlformats.org/officeDocument/2006/relationships/image" Target="../media/image67.png"/><Relationship Id="rId23" Type="http://schemas.openxmlformats.org/officeDocument/2006/relationships/image" Target="../media/image71.png"/><Relationship Id="rId28" Type="http://schemas.microsoft.com/office/2007/relationships/hdphoto" Target="../media/hdphoto17.wdp"/><Relationship Id="rId36" Type="http://schemas.microsoft.com/office/2007/relationships/hdphoto" Target="../media/hdphoto18.wdp"/><Relationship Id="rId10" Type="http://schemas.microsoft.com/office/2007/relationships/hdphoto" Target="../media/hdphoto8.wdp"/><Relationship Id="rId19" Type="http://schemas.openxmlformats.org/officeDocument/2006/relationships/image" Target="../media/image69.png"/><Relationship Id="rId31" Type="http://schemas.openxmlformats.org/officeDocument/2006/relationships/image" Target="../media/image76.png"/><Relationship Id="rId4" Type="http://schemas.openxmlformats.org/officeDocument/2006/relationships/image" Target="../media/image60.emf"/><Relationship Id="rId9" Type="http://schemas.openxmlformats.org/officeDocument/2006/relationships/image" Target="../media/image64.png"/><Relationship Id="rId14" Type="http://schemas.microsoft.com/office/2007/relationships/hdphoto" Target="../media/hdphoto10.wdp"/><Relationship Id="rId22" Type="http://schemas.microsoft.com/office/2007/relationships/hdphoto" Target="../media/hdphoto14.wdp"/><Relationship Id="rId27" Type="http://schemas.openxmlformats.org/officeDocument/2006/relationships/image" Target="../media/image73.png"/><Relationship Id="rId30" Type="http://schemas.openxmlformats.org/officeDocument/2006/relationships/image" Target="../media/image75.png"/><Relationship Id="rId35" Type="http://schemas.openxmlformats.org/officeDocument/2006/relationships/image" Target="../media/image80.png"/><Relationship Id="rId8" Type="http://schemas.microsoft.com/office/2007/relationships/hdphoto" Target="../media/hdphoto7.wdp"/><Relationship Id="rId3" Type="http://schemas.openxmlformats.org/officeDocument/2006/relationships/oleObject" Target="../embeddings/oleObject7.bin"/><Relationship Id="rId12" Type="http://schemas.microsoft.com/office/2007/relationships/hdphoto" Target="../media/hdphoto9.wdp"/><Relationship Id="rId17" Type="http://schemas.openxmlformats.org/officeDocument/2006/relationships/image" Target="../media/image68.png"/><Relationship Id="rId25" Type="http://schemas.openxmlformats.org/officeDocument/2006/relationships/image" Target="../media/image72.png"/><Relationship Id="rId33" Type="http://schemas.openxmlformats.org/officeDocument/2006/relationships/image" Target="../media/image78.png"/><Relationship Id="rId38" Type="http://schemas.microsoft.com/office/2007/relationships/hdphoto" Target="../media/hdphoto19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13" Type="http://schemas.microsoft.com/office/2007/relationships/hdphoto" Target="../media/hdphoto25.wdp"/><Relationship Id="rId3" Type="http://schemas.openxmlformats.org/officeDocument/2006/relationships/image" Target="../media/image83.png"/><Relationship Id="rId7" Type="http://schemas.microsoft.com/office/2007/relationships/hdphoto" Target="../media/hdphoto22.wdp"/><Relationship Id="rId12" Type="http://schemas.openxmlformats.org/officeDocument/2006/relationships/image" Target="../media/image8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11" Type="http://schemas.microsoft.com/office/2007/relationships/hdphoto" Target="../media/hdphoto24.wdp"/><Relationship Id="rId5" Type="http://schemas.microsoft.com/office/2007/relationships/hdphoto" Target="../media/hdphoto21.wdp"/><Relationship Id="rId10" Type="http://schemas.openxmlformats.org/officeDocument/2006/relationships/image" Target="../media/image87.png"/><Relationship Id="rId4" Type="http://schemas.openxmlformats.org/officeDocument/2006/relationships/image" Target="../media/image84.png"/><Relationship Id="rId9" Type="http://schemas.microsoft.com/office/2007/relationships/hdphoto" Target="../media/hdphoto23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emf"/><Relationship Id="rId13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9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0.e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92.emf"/><Relationship Id="rId4" Type="http://schemas.openxmlformats.org/officeDocument/2006/relationships/image" Target="../media/image89.e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9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7.emf"/><Relationship Id="rId4" Type="http://schemas.openxmlformats.org/officeDocument/2006/relationships/image" Target="../media/image9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Box 97"/>
          <p:cNvSpPr txBox="1"/>
          <p:nvPr/>
        </p:nvSpPr>
        <p:spPr>
          <a:xfrm>
            <a:off x="0" y="0"/>
            <a:ext cx="3105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66607" y="548668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66607" y="8068921"/>
            <a:ext cx="8828870" cy="83099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S1. A-B.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Biopsies (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N=16-18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ER WT,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N=12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with ER mutation) were taken from patients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with accessible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metastatic breast cancer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stained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for Ki67,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and c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leaved caspase-3 (CC-3).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Depicted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is the percent positive cells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±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SEM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 determined by a pathologist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Unpaired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Student’s two-tailed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t-test for Ki67 and Mann-Whitney test for CC-3.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Representative images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for four separate patients per group were taken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at 400X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196379" y="1004807"/>
            <a:ext cx="1288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N.S.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292638" y="1004807"/>
            <a:ext cx="146829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N.S.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272760" y="453786"/>
            <a:ext cx="1468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Cleaved Caspase-3 </a:t>
            </a:r>
            <a:endParaRPr lang="en-US" sz="16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222189" y="700007"/>
            <a:ext cx="1316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Ki67 </a:t>
            </a:r>
            <a:endParaRPr lang="en-US" sz="16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882173" y="3366112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Rounded MT Bold" panose="020F0704030504030204" pitchFamily="34" charset="0"/>
              </a:rPr>
              <a:t>ER: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104819" y="3323245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Rounded MT Bold" panose="020F0704030504030204" pitchFamily="34" charset="0"/>
              </a:rPr>
              <a:t>ER:</a:t>
            </a:r>
            <a:endParaRPr lang="en-US" sz="1400" i="1" dirty="0">
              <a:latin typeface="Arial Rounded MT Bold" panose="020F070403050403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335127" y="3727742"/>
            <a:ext cx="8402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 Rounded MT Bold" panose="020F0704030504030204" pitchFamily="34" charset="0"/>
              </a:rPr>
              <a:t>WT ER</a:t>
            </a:r>
            <a:endParaRPr lang="en-US" sz="1600" dirty="0">
              <a:latin typeface="Arial Rounded MT Bold" panose="020F070403050403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837506" y="4015561"/>
            <a:ext cx="790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Ki67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050189" y="4015561"/>
            <a:ext cx="790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CC-3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1257306" y="4420919"/>
            <a:ext cx="353943" cy="53155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01-003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257306" y="5313220"/>
            <a:ext cx="353943" cy="53155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01-006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1257306" y="6227620"/>
            <a:ext cx="353943" cy="53155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01-009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1257306" y="7123295"/>
            <a:ext cx="353943" cy="53155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01-010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969992" y="4015561"/>
            <a:ext cx="790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Ki67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6178726" y="4015561"/>
            <a:ext cx="790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CC-3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5386575" y="3727742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 Rounded MT Bold" panose="020F0704030504030204" pitchFamily="34" charset="0"/>
              </a:rPr>
              <a:t>Mutant ER</a:t>
            </a:r>
            <a:endParaRPr lang="en-US" sz="1600" dirty="0">
              <a:latin typeface="Arial Rounded MT Bold" panose="020F0704030504030204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166607" y="3524781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426137" y="4420919"/>
            <a:ext cx="353943" cy="53155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01-002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426137" y="5313220"/>
            <a:ext cx="353943" cy="53155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01-004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4426137" y="6227620"/>
            <a:ext cx="353943" cy="53155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01-005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4426137" y="7123295"/>
            <a:ext cx="353943" cy="53155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01-007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3" name="Straight Connector 122"/>
          <p:cNvCxnSpPr/>
          <p:nvPr/>
        </p:nvCxnSpPr>
        <p:spPr>
          <a:xfrm flipV="1">
            <a:off x="1509741" y="4015561"/>
            <a:ext cx="2523727" cy="64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V="1">
            <a:off x="4648903" y="4020237"/>
            <a:ext cx="2500856" cy="64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5" name="Picture 1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439" y="4294832"/>
            <a:ext cx="1085089" cy="8138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439" y="5196653"/>
            <a:ext cx="1085089" cy="8138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439" y="6088548"/>
            <a:ext cx="1085089" cy="8138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439" y="6979135"/>
            <a:ext cx="1085089" cy="8138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122" y="4294832"/>
            <a:ext cx="1085088" cy="8138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122" y="5196653"/>
            <a:ext cx="1085088" cy="8138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122" y="6088548"/>
            <a:ext cx="1085088" cy="8138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122" y="6979135"/>
            <a:ext cx="1085088" cy="8138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08" y="4289651"/>
            <a:ext cx="1085088" cy="81381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08" y="5196653"/>
            <a:ext cx="1085088" cy="81381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08" y="6086820"/>
            <a:ext cx="1085088" cy="813816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08" y="6992821"/>
            <a:ext cx="1085088" cy="813816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494" y="4289651"/>
            <a:ext cx="1085088" cy="81381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494" y="5196653"/>
            <a:ext cx="1085088" cy="81381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494" y="6086820"/>
            <a:ext cx="1085088" cy="813816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494" y="6992821"/>
            <a:ext cx="1085088" cy="813816"/>
          </a:xfrm>
          <a:prstGeom prst="rect">
            <a:avLst/>
          </a:prstGeom>
          <a:ln>
            <a:solidFill>
              <a:srgbClr val="7030A0"/>
            </a:solidFill>
          </a:ln>
        </p:spPr>
      </p:pic>
      <p:sp>
        <p:nvSpPr>
          <p:cNvPr id="141" name="TextBox 140"/>
          <p:cNvSpPr txBox="1"/>
          <p:nvPr/>
        </p:nvSpPr>
        <p:spPr>
          <a:xfrm>
            <a:off x="7264870" y="1219468"/>
            <a:ext cx="1542410" cy="184665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Mutation Key: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D538G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Y537C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Y537S</a:t>
            </a:r>
            <a:endParaRPr lang="en-US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 dirty="0" smtClean="0">
                <a:solidFill>
                  <a:srgbClr val="99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L536H</a:t>
            </a:r>
            <a:endParaRPr lang="en-US" sz="1400" b="1" dirty="0">
              <a:solidFill>
                <a:srgbClr val="99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 dirty="0" smtClean="0">
                <a:solidFill>
                  <a:srgbClr val="FF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R555H</a:t>
            </a:r>
          </a:p>
          <a:p>
            <a:pPr algn="ctr"/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Y537D</a:t>
            </a:r>
            <a:endParaRPr lang="en-US" sz="1400" b="1" dirty="0" smtClean="0">
              <a:solidFill>
                <a:srgbClr val="FF99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1740691"/>
              </p:ext>
            </p:extLst>
          </p:nvPr>
        </p:nvGraphicFramePr>
        <p:xfrm>
          <a:off x="4747969" y="1043237"/>
          <a:ext cx="2440650" cy="2651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13" name="Prism 8" r:id="rId20" imgW="2258051" imgH="2453009" progId="Prism8.Document">
                  <p:embed/>
                </p:oleObj>
              </mc:Choice>
              <mc:Fallback>
                <p:oleObj name="Prism 8" r:id="rId20" imgW="2258051" imgH="2453009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4747969" y="1043237"/>
                        <a:ext cx="2440650" cy="2651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9159995"/>
              </p:ext>
            </p:extLst>
          </p:nvPr>
        </p:nvGraphicFramePr>
        <p:xfrm>
          <a:off x="1461024" y="1043237"/>
          <a:ext cx="2524751" cy="2651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14" name="Prism 8" r:id="rId22" imgW="2335480" imgH="2453009" progId="Prism8.Document">
                  <p:embed/>
                </p:oleObj>
              </mc:Choice>
              <mc:Fallback>
                <p:oleObj name="Prism 8" r:id="rId22" imgW="2335480" imgH="2453009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461024" y="1043237"/>
                        <a:ext cx="2524751" cy="2651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2995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/>
          <p:cNvPicPr/>
          <p:nvPr/>
        </p:nvPicPr>
        <p:blipFill>
          <a:blip r:embed="rId4"/>
          <a:stretch>
            <a:fillRect/>
          </a:stretch>
        </p:blipFill>
        <p:spPr>
          <a:xfrm>
            <a:off x="3465438" y="726421"/>
            <a:ext cx="1892137" cy="2286000"/>
          </a:xfrm>
          <a:prstGeom prst="rect">
            <a:avLst/>
          </a:prstGeom>
        </p:spPr>
      </p:pic>
      <p:pic>
        <p:nvPicPr>
          <p:cNvPr id="65" name="Picture 64"/>
          <p:cNvPicPr/>
          <p:nvPr/>
        </p:nvPicPr>
        <p:blipFill>
          <a:blip r:embed="rId5"/>
          <a:stretch>
            <a:fillRect/>
          </a:stretch>
        </p:blipFill>
        <p:spPr>
          <a:xfrm>
            <a:off x="389036" y="726421"/>
            <a:ext cx="1822945" cy="2286000"/>
          </a:xfrm>
          <a:prstGeom prst="rect">
            <a:avLst/>
          </a:prstGeom>
        </p:spPr>
      </p:pic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1000416"/>
              </p:ext>
            </p:extLst>
          </p:nvPr>
        </p:nvGraphicFramePr>
        <p:xfrm>
          <a:off x="3507728" y="3286815"/>
          <a:ext cx="1853996" cy="2239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6" name="Prism 8" r:id="rId6" imgW="2258051" imgH="2727447" progId="Prism8.Document">
                  <p:embed/>
                </p:oleObj>
              </mc:Choice>
              <mc:Fallback>
                <p:oleObj name="Prism 8" r:id="rId6" imgW="2258051" imgH="2727447" progId="Prism8.Document">
                  <p:embed/>
                  <p:pic>
                    <p:nvPicPr>
                      <p:cNvPr id="54" name="Object 53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07728" y="3286815"/>
                        <a:ext cx="1853996" cy="2239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9736056"/>
              </p:ext>
            </p:extLst>
          </p:nvPr>
        </p:nvGraphicFramePr>
        <p:xfrm>
          <a:off x="384189" y="3286815"/>
          <a:ext cx="1786198" cy="2239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7" name="Prism 8" r:id="rId8" imgW="2175580" imgH="2727447" progId="Prism8.Document">
                  <p:embed/>
                </p:oleObj>
              </mc:Choice>
              <mc:Fallback>
                <p:oleObj name="Prism 8" r:id="rId8" imgW="2175580" imgH="2727447" progId="Prism8.Document">
                  <p:embed/>
                  <p:pic>
                    <p:nvPicPr>
                      <p:cNvPr id="55" name="Object 54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84189" y="3286815"/>
                        <a:ext cx="1786198" cy="2239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S10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1281" y="614157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281" y="5740676"/>
            <a:ext cx="8151801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S10. A-B.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Quantification of tumor infiltrating immune cells in the same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iopsies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characterized in Figure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 and 7 stratified based on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TP53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mutations (N=12 WT, N=12 mutant) or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PIK3CA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mutations (N=17 WT, N=7 mutation) status.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Mean percent positive cells ±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SEM is shown with a Mann-Whitney test.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8673" y="2648451"/>
            <a:ext cx="4748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/>
              <a:t>TP53</a:t>
            </a:r>
            <a:endParaRPr lang="en-US" sz="1100" b="1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1938815" y="2648451"/>
            <a:ext cx="4748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/>
              <a:t>TP53</a:t>
            </a:r>
            <a:endParaRPr lang="en-US" sz="1100" b="1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3530865" y="2648451"/>
            <a:ext cx="4748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/>
              <a:t>TP53</a:t>
            </a:r>
            <a:endParaRPr lang="en-US" sz="1100" b="1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5104245" y="2648451"/>
            <a:ext cx="4748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/>
              <a:t>TP53</a:t>
            </a:r>
            <a:endParaRPr lang="en-US" sz="1100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6688899" y="2648451"/>
            <a:ext cx="4748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/>
              <a:t>TP53</a:t>
            </a:r>
            <a:endParaRPr lang="en-US" sz="1100" b="1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285010" y="5207479"/>
            <a:ext cx="6046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/>
              <a:t>PIK3CA</a:t>
            </a:r>
            <a:endParaRPr lang="en-US" sz="1100" b="1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1956004" y="5207479"/>
            <a:ext cx="6046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/>
              <a:t>PIK3CA</a:t>
            </a:r>
            <a:endParaRPr lang="en-US" sz="1100" b="1" i="1" dirty="0"/>
          </a:p>
        </p:txBody>
      </p:sp>
      <p:sp>
        <p:nvSpPr>
          <p:cNvPr id="40" name="TextBox 39"/>
          <p:cNvSpPr txBox="1"/>
          <p:nvPr/>
        </p:nvSpPr>
        <p:spPr>
          <a:xfrm>
            <a:off x="3496695" y="5207479"/>
            <a:ext cx="6046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/>
              <a:t>PIK3CA</a:t>
            </a:r>
            <a:endParaRPr lang="en-US" sz="1100" b="1" i="1" dirty="0"/>
          </a:p>
        </p:txBody>
      </p:sp>
      <p:sp>
        <p:nvSpPr>
          <p:cNvPr id="41" name="TextBox 40"/>
          <p:cNvSpPr txBox="1"/>
          <p:nvPr/>
        </p:nvSpPr>
        <p:spPr>
          <a:xfrm>
            <a:off x="5085000" y="5207479"/>
            <a:ext cx="6046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/>
              <a:t>PIK3CA</a:t>
            </a:r>
            <a:endParaRPr lang="en-US" sz="1100" b="1" i="1" dirty="0"/>
          </a:p>
        </p:txBody>
      </p:sp>
      <p:sp>
        <p:nvSpPr>
          <p:cNvPr id="42" name="TextBox 41"/>
          <p:cNvSpPr txBox="1"/>
          <p:nvPr/>
        </p:nvSpPr>
        <p:spPr>
          <a:xfrm>
            <a:off x="6633344" y="5207479"/>
            <a:ext cx="6046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/>
              <a:t>PIK3CA</a:t>
            </a:r>
            <a:endParaRPr lang="en-US" sz="1100" b="1" i="1" dirty="0"/>
          </a:p>
        </p:txBody>
      </p:sp>
      <p:sp>
        <p:nvSpPr>
          <p:cNvPr id="43" name="TextBox 42"/>
          <p:cNvSpPr txBox="1"/>
          <p:nvPr/>
        </p:nvSpPr>
        <p:spPr>
          <a:xfrm>
            <a:off x="281281" y="3025918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96485" y="963671"/>
            <a:ext cx="1033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N.S.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319698" y="963671"/>
            <a:ext cx="1033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N.S.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933267" y="963671"/>
            <a:ext cx="1033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p=0.01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506959" y="963671"/>
            <a:ext cx="1033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N.S.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070833" y="963671"/>
            <a:ext cx="1033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N.S.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97587" y="3528475"/>
            <a:ext cx="1033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N.S.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495956" y="3528475"/>
            <a:ext cx="1033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N.S.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942686" y="3533369"/>
            <a:ext cx="1033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p=0.002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327712" y="3528475"/>
            <a:ext cx="1033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N.S.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68353" y="3528475"/>
            <a:ext cx="1033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P=0.03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6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0474457"/>
              </p:ext>
            </p:extLst>
          </p:nvPr>
        </p:nvGraphicFramePr>
        <p:xfrm>
          <a:off x="1879616" y="3286815"/>
          <a:ext cx="1853996" cy="2239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8" name="Prism 8" r:id="rId10" imgW="2258051" imgH="2727447" progId="Prism8.Document">
                  <p:embed/>
                </p:oleObj>
              </mc:Choice>
              <mc:Fallback>
                <p:oleObj name="Prism 8" r:id="rId10" imgW="2258051" imgH="2727447" progId="Prism8.Document">
                  <p:embed/>
                  <p:pic>
                    <p:nvPicPr>
                      <p:cNvPr id="56" name="Object 55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879616" y="3286815"/>
                        <a:ext cx="1853996" cy="2239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0777319"/>
              </p:ext>
            </p:extLst>
          </p:nvPr>
        </p:nvGraphicFramePr>
        <p:xfrm>
          <a:off x="5036680" y="3286815"/>
          <a:ext cx="1850086" cy="2239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9" name="Prism 8" r:id="rId12" imgW="2253369" imgH="2727447" progId="Prism8.Document">
                  <p:embed/>
                </p:oleObj>
              </mc:Choice>
              <mc:Fallback>
                <p:oleObj name="Prism 8" r:id="rId12" imgW="2253369" imgH="2727447" progId="Prism8.Document">
                  <p:embed/>
                  <p:pic>
                    <p:nvPicPr>
                      <p:cNvPr id="57" name="Object 56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036680" y="3286815"/>
                        <a:ext cx="1850086" cy="2239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7959152"/>
              </p:ext>
            </p:extLst>
          </p:nvPr>
        </p:nvGraphicFramePr>
        <p:xfrm>
          <a:off x="6664207" y="3286815"/>
          <a:ext cx="1790111" cy="2239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10" name="Prism 8" r:id="rId14" imgW="2180262" imgH="2727447" progId="Prism8.Document">
                  <p:embed/>
                </p:oleObj>
              </mc:Choice>
              <mc:Fallback>
                <p:oleObj name="Prism 8" r:id="rId14" imgW="2180262" imgH="2727447" progId="Prism8.Document">
                  <p:embed/>
                  <p:pic>
                    <p:nvPicPr>
                      <p:cNvPr id="58" name="Object 57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664207" y="3286815"/>
                        <a:ext cx="1790111" cy="2239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6" name="Picture 65"/>
          <p:cNvPicPr/>
          <p:nvPr/>
        </p:nvPicPr>
        <p:blipFill>
          <a:blip r:embed="rId16"/>
          <a:stretch>
            <a:fillRect/>
          </a:stretch>
        </p:blipFill>
        <p:spPr>
          <a:xfrm>
            <a:off x="1862827" y="726421"/>
            <a:ext cx="1892137" cy="2286000"/>
          </a:xfrm>
          <a:prstGeom prst="rect">
            <a:avLst/>
          </a:prstGeom>
        </p:spPr>
      </p:pic>
      <p:pic>
        <p:nvPicPr>
          <p:cNvPr id="67" name="Picture 66"/>
          <p:cNvPicPr/>
          <p:nvPr/>
        </p:nvPicPr>
        <p:blipFill>
          <a:blip r:embed="rId17"/>
          <a:stretch>
            <a:fillRect/>
          </a:stretch>
        </p:blipFill>
        <p:spPr>
          <a:xfrm>
            <a:off x="5048173" y="726421"/>
            <a:ext cx="1888146" cy="2286000"/>
          </a:xfrm>
          <a:prstGeom prst="rect">
            <a:avLst/>
          </a:prstGeom>
        </p:spPr>
      </p:pic>
      <p:pic>
        <p:nvPicPr>
          <p:cNvPr id="68" name="Picture 67"/>
          <p:cNvPicPr/>
          <p:nvPr/>
        </p:nvPicPr>
        <p:blipFill>
          <a:blip r:embed="rId18"/>
          <a:stretch>
            <a:fillRect/>
          </a:stretch>
        </p:blipFill>
        <p:spPr>
          <a:xfrm>
            <a:off x="6706431" y="726421"/>
            <a:ext cx="1826937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935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8661" y="5668289"/>
            <a:ext cx="8408504" cy="138499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S11.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Biopsies from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atients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with metastatic breast cancer (n=14 ER WT, n=11 ER mutation)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were stained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for PD-L1 and CD68 using Opal™ TSA technology (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Akoya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Biosciences).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Slides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were scanned using a Vectra 3 Automated Quantitative Pathology Imaging System (Perkin Elmer), and up to 5 representative fields/tumor were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analyzed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Percent positivity of PD-L1+CD68+ cells was stratified using tissue segmentation for areas with predominantly tumor (red in segmentation example) or predominantly intra-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tumoral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stroma (green in segmentation example). Mean ±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SEM, Mann-Whitney test.</a:t>
            </a:r>
          </a:p>
          <a:p>
            <a:pPr defTabSz="914400">
              <a:defRPr/>
            </a:pPr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S11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7084541"/>
              </p:ext>
            </p:extLst>
          </p:nvPr>
        </p:nvGraphicFramePr>
        <p:xfrm>
          <a:off x="3918698" y="3046700"/>
          <a:ext cx="2039198" cy="2468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00" name="Prism 8" r:id="rId3" imgW="2253369" imgH="2727447" progId="Prism8.Document">
                  <p:embed/>
                </p:oleObj>
              </mc:Choice>
              <mc:Fallback>
                <p:oleObj name="Prism 8" r:id="rId3" imgW="2253369" imgH="2727447" progId="Prism8.Document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18698" y="3046700"/>
                        <a:ext cx="2039198" cy="24688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873955" y="3486599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*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39214" y="2778002"/>
            <a:ext cx="790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Tumor</a:t>
            </a:r>
            <a:endParaRPr lang="en-US" dirty="0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3651520"/>
              </p:ext>
            </p:extLst>
          </p:nvPr>
        </p:nvGraphicFramePr>
        <p:xfrm>
          <a:off x="1314948" y="3046700"/>
          <a:ext cx="2043508" cy="2468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01" name="Prism 8" r:id="rId5" imgW="2258051" imgH="2727447" progId="Prism8.Document">
                  <p:embed/>
                </p:oleObj>
              </mc:Choice>
              <mc:Fallback>
                <p:oleObj name="Prism 8" r:id="rId5" imgW="2258051" imgH="2727447" progId="Prism8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14948" y="3046700"/>
                        <a:ext cx="2043508" cy="24688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1978952" y="2778002"/>
            <a:ext cx="860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Stroma</a:t>
            </a:r>
            <a:endParaRPr lang="en-US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386" y="949529"/>
            <a:ext cx="2286000" cy="170941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455" y="949634"/>
            <a:ext cx="2286000" cy="1709413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6299887" y="1587280"/>
            <a:ext cx="1330947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CD68</a:t>
            </a:r>
            <a:endParaRPr 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PD-L1</a:t>
            </a:r>
            <a:endParaRPr lang="en-US" sz="1600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42179" y="1261402"/>
            <a:ext cx="19500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coIF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Key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362403" y="588437"/>
            <a:ext cx="4420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Tissue Segmentation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039232" y="1134195"/>
            <a:ext cx="977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</a:t>
            </a:r>
            <a:endParaRPr lang="en-US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703266" y="2162184"/>
            <a:ext cx="977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Stroma</a:t>
            </a:r>
            <a:endParaRPr lang="en-US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259592" y="2815581"/>
            <a:ext cx="235257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PD-L1+CD68+ </a:t>
            </a:r>
          </a:p>
          <a:p>
            <a:pPr algn="ctr"/>
            <a:r>
              <a:rPr lang="en-US" sz="16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intra-</a:t>
            </a:r>
            <a:r>
              <a:rPr lang="en-US" sz="1600" dirty="0" err="1" smtClean="0">
                <a:latin typeface="Arial Rounded MT Bold" panose="020F0704030504030204" pitchFamily="34" charset="0"/>
                <a:cs typeface="Arial" panose="020B0604020202020204" pitchFamily="34" charset="0"/>
              </a:rPr>
              <a:t>tumoral</a:t>
            </a:r>
            <a:r>
              <a:rPr lang="en-US" sz="16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 stroma </a:t>
            </a:r>
            <a:endParaRPr lang="en-US" sz="16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959074" y="3363502"/>
            <a:ext cx="95361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N.S.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134919" y="2815581"/>
            <a:ext cx="190107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PD-L1+CD68+ </a:t>
            </a:r>
            <a:r>
              <a:rPr lang="en-US" sz="1600" dirty="0">
                <a:latin typeface="Arial Rounded MT Bold" panose="020F0704030504030204" pitchFamily="34" charset="0"/>
                <a:cs typeface="Arial" panose="020B0604020202020204" pitchFamily="34" charset="0"/>
              </a:rPr>
              <a:t>t</a:t>
            </a:r>
            <a:r>
              <a:rPr lang="en-US" sz="16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umor</a:t>
            </a:r>
            <a:endParaRPr lang="en-US" sz="16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525518" y="3363502"/>
            <a:ext cx="113829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p=0.004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362182" y="3341978"/>
            <a:ext cx="1542410" cy="184665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Mutation Key: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D538G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Y537C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Y537S</a:t>
            </a:r>
            <a:endParaRPr lang="en-US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 dirty="0" smtClean="0">
                <a:solidFill>
                  <a:srgbClr val="99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L536H</a:t>
            </a:r>
            <a:endParaRPr lang="en-US" sz="1400" b="1" dirty="0">
              <a:solidFill>
                <a:srgbClr val="99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 dirty="0" smtClean="0">
                <a:solidFill>
                  <a:srgbClr val="FF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R555H</a:t>
            </a:r>
          </a:p>
          <a:p>
            <a:pPr algn="ctr"/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Y537D</a:t>
            </a:r>
            <a:endParaRPr lang="en-US" sz="1400" b="1" dirty="0" smtClean="0">
              <a:solidFill>
                <a:srgbClr val="FF99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70576" y="5199493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 Rounded MT Bold" panose="020F0704030504030204" pitchFamily="34" charset="0"/>
              </a:rPr>
              <a:t>ER:</a:t>
            </a:r>
            <a:endParaRPr lang="en-US" sz="1200" dirty="0">
              <a:latin typeface="Arial Rounded MT Bold" panose="020F070403050403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168260" y="5199493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 Rounded MT Bold" panose="020F0704030504030204" pitchFamily="34" charset="0"/>
              </a:rPr>
              <a:t>ER:</a:t>
            </a:r>
            <a:endParaRPr lang="en-US" sz="12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234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92429" y="614157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S2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1281" y="614157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315" y="7408894"/>
            <a:ext cx="8729370" cy="83099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S2. A-D.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Immunohistochemical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analysis of hormone receptor status of metastatic breast cancer specimens in Figure1 were correlated for ER versus PR (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), ER versus AR (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), ER versus GR (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), and PR versus AR (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using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percent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positive cells for each steroid hormone receptor (N=14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ER WT,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N=10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with ER mutation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), Pearson correlation (r);  p-value represents significance of non-linear slope after simple linear regression. </a:t>
            </a:r>
            <a:endParaRPr 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46219" y="924138"/>
            <a:ext cx="2371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Pearson r = 0.4093; p &lt; 0.0470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992461" y="924138"/>
            <a:ext cx="2371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Pearson r = 0.4360; p &lt; 0.0332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30377" y="4199754"/>
            <a:ext cx="2202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Pearson r = 0.2908; p = N.S.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1281" y="3836875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76619" y="4198885"/>
            <a:ext cx="2202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Pearson r = 0.1308; p = N.S.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08220" y="3836875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679441"/>
              </p:ext>
            </p:extLst>
          </p:nvPr>
        </p:nvGraphicFramePr>
        <p:xfrm>
          <a:off x="236777" y="557798"/>
          <a:ext cx="4340173" cy="3346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8" name="Prism 8" r:id="rId4" imgW="3855613" imgH="2973072" progId="Prism8.Document">
                  <p:embed/>
                </p:oleObj>
              </mc:Choice>
              <mc:Fallback>
                <p:oleObj name="Prism 8" r:id="rId4" imgW="3855613" imgH="2973072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6777" y="557798"/>
                        <a:ext cx="4340173" cy="33467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5017416"/>
              </p:ext>
            </p:extLst>
          </p:nvPr>
        </p:nvGraphicFramePr>
        <p:xfrm>
          <a:off x="4592308" y="557798"/>
          <a:ext cx="4340173" cy="3346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9" name="Prism 8" r:id="rId6" imgW="3855613" imgH="2973072" progId="Prism8.Document">
                  <p:embed/>
                </p:oleObj>
              </mc:Choice>
              <mc:Fallback>
                <p:oleObj name="Prism 8" r:id="rId6" imgW="3855613" imgH="2973072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92308" y="557798"/>
                        <a:ext cx="4340173" cy="33467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9365520"/>
              </p:ext>
            </p:extLst>
          </p:nvPr>
        </p:nvGraphicFramePr>
        <p:xfrm>
          <a:off x="261713" y="3876027"/>
          <a:ext cx="4340173" cy="3346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0" name="Prism 8" r:id="rId8" imgW="3855613" imgH="2973072" progId="Prism8.Document">
                  <p:embed/>
                </p:oleObj>
              </mc:Choice>
              <mc:Fallback>
                <p:oleObj name="Prism 8" r:id="rId8" imgW="3855613" imgH="2973072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61713" y="3876027"/>
                        <a:ext cx="4340173" cy="33467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9522625"/>
              </p:ext>
            </p:extLst>
          </p:nvPr>
        </p:nvGraphicFramePr>
        <p:xfrm>
          <a:off x="4572000" y="3889343"/>
          <a:ext cx="4340173" cy="3346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1" name="Prism 8" r:id="rId10" imgW="3855613" imgH="2973072" progId="Prism8.Document">
                  <p:embed/>
                </p:oleObj>
              </mc:Choice>
              <mc:Fallback>
                <p:oleObj name="Prism 8" r:id="rId10" imgW="3855613" imgH="2973072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572000" y="3889343"/>
                        <a:ext cx="4340173" cy="33467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42734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Box 105"/>
          <p:cNvSpPr txBox="1"/>
          <p:nvPr/>
        </p:nvSpPr>
        <p:spPr>
          <a:xfrm>
            <a:off x="0" y="0"/>
            <a:ext cx="3105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S3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81281" y="60877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925742" y="608770"/>
            <a:ext cx="7922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MCF7</a:t>
            </a:r>
            <a:endParaRPr lang="en-US" sz="2000" b="1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2951" t="22845" r="14638"/>
          <a:stretch/>
        </p:blipFill>
        <p:spPr>
          <a:xfrm>
            <a:off x="854439" y="1439056"/>
            <a:ext cx="2953062" cy="163787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6" name="TextBox 75"/>
          <p:cNvSpPr txBox="1"/>
          <p:nvPr/>
        </p:nvSpPr>
        <p:spPr>
          <a:xfrm>
            <a:off x="4718638" y="60877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461708" y="608770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T47D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3272" t="23151" r="15351"/>
          <a:stretch/>
        </p:blipFill>
        <p:spPr>
          <a:xfrm>
            <a:off x="5340696" y="1469036"/>
            <a:ext cx="3008823" cy="166815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58229" y="3400576"/>
            <a:ext cx="8828870" cy="83099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S3.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MCF-7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T-47D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cells were created with CRISPR-Cas9 to stably express either flag-tagged wildtype or flag-tagged mutant estrogen receptor alpha. Individual clones of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MCF-7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and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T-47D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cells were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harvested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 RIPA buffer and immunoblotting was performed to detect AR, Flag (ER),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ER-alpha (ER), or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GAPDH. Parental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MCF-7 and T-47D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cells that were not engineered to contain the flag-tag were used as a control.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51809" y="1193516"/>
            <a:ext cx="533240" cy="307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Par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42059" y="1193516"/>
            <a:ext cx="589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#1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85902" y="1193516"/>
            <a:ext cx="528517" cy="307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#2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20" name="Text Box 51"/>
          <p:cNvSpPr txBox="1">
            <a:spLocks noChangeArrowheads="1"/>
          </p:cNvSpPr>
          <p:nvPr/>
        </p:nvSpPr>
        <p:spPr bwMode="auto">
          <a:xfrm>
            <a:off x="158229" y="1499016"/>
            <a:ext cx="711200" cy="3301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AR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-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52"/>
          <p:cNvSpPr txBox="1">
            <a:spLocks noChangeArrowheads="1"/>
          </p:cNvSpPr>
          <p:nvPr/>
        </p:nvSpPr>
        <p:spPr bwMode="auto">
          <a:xfrm>
            <a:off x="3792511" y="1568689"/>
            <a:ext cx="711200" cy="3301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- 110 kDa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85049" y="906083"/>
            <a:ext cx="736831" cy="338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 Rounded MT Bold" panose="020F0704030504030204" pitchFamily="34" charset="0"/>
              </a:rPr>
              <a:t>WT</a:t>
            </a:r>
            <a:endParaRPr lang="en-US" sz="1600" dirty="0">
              <a:latin typeface="Arial Rounded MT Bold" panose="020F0704030504030204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512185" y="1193516"/>
            <a:ext cx="4679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Box 51"/>
          <p:cNvSpPr txBox="1">
            <a:spLocks noChangeArrowheads="1"/>
          </p:cNvSpPr>
          <p:nvPr/>
        </p:nvSpPr>
        <p:spPr bwMode="auto">
          <a:xfrm>
            <a:off x="-1" y="1904080"/>
            <a:ext cx="869429" cy="33076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Flag-ER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-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Box 51"/>
          <p:cNvSpPr txBox="1">
            <a:spLocks noChangeArrowheads="1"/>
          </p:cNvSpPr>
          <p:nvPr/>
        </p:nvSpPr>
        <p:spPr bwMode="auto">
          <a:xfrm>
            <a:off x="179221" y="2288388"/>
            <a:ext cx="711200" cy="3301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ER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-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52"/>
          <p:cNvSpPr txBox="1">
            <a:spLocks noChangeArrowheads="1"/>
          </p:cNvSpPr>
          <p:nvPr/>
        </p:nvSpPr>
        <p:spPr bwMode="auto">
          <a:xfrm>
            <a:off x="3792511" y="1956749"/>
            <a:ext cx="711200" cy="3301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- </a:t>
            </a:r>
            <a:r>
              <a:rPr lang="en-US" altLang="en-US" sz="10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67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kDa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52"/>
          <p:cNvSpPr txBox="1">
            <a:spLocks noChangeArrowheads="1"/>
          </p:cNvSpPr>
          <p:nvPr/>
        </p:nvSpPr>
        <p:spPr bwMode="auto">
          <a:xfrm>
            <a:off x="3792511" y="2322386"/>
            <a:ext cx="711200" cy="3301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- </a:t>
            </a:r>
            <a:r>
              <a:rPr lang="en-US" altLang="en-US" sz="1000" dirty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6</a:t>
            </a:r>
            <a:r>
              <a:rPr lang="en-US" altLang="en-US" sz="10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7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kDa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 Box 51"/>
          <p:cNvSpPr txBox="1">
            <a:spLocks noChangeArrowheads="1"/>
          </p:cNvSpPr>
          <p:nvPr/>
        </p:nvSpPr>
        <p:spPr bwMode="auto">
          <a:xfrm>
            <a:off x="-2" y="2714839"/>
            <a:ext cx="891187" cy="3301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GAPDH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-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 Box 52"/>
          <p:cNvSpPr txBox="1">
            <a:spLocks noChangeArrowheads="1"/>
          </p:cNvSpPr>
          <p:nvPr/>
        </p:nvSpPr>
        <p:spPr bwMode="auto">
          <a:xfrm>
            <a:off x="3792511" y="2709772"/>
            <a:ext cx="711200" cy="3301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- </a:t>
            </a:r>
            <a:r>
              <a:rPr lang="en-US" altLang="en-US" sz="10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37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kDa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069009" y="1196016"/>
            <a:ext cx="589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#1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512852" y="1196016"/>
            <a:ext cx="528517" cy="307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#2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80969" y="1198516"/>
            <a:ext cx="589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#1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324812" y="1198516"/>
            <a:ext cx="528517" cy="307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#2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30302" y="906083"/>
            <a:ext cx="955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 Rounded MT Bold" panose="020F0704030504030204" pitchFamily="34" charset="0"/>
              </a:rPr>
              <a:t>Y537S</a:t>
            </a:r>
            <a:endParaRPr lang="en-US" sz="1600" dirty="0">
              <a:latin typeface="Arial Rounded MT Bold" panose="020F0704030504030204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2347378" y="1193516"/>
            <a:ext cx="4679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876479" y="906171"/>
            <a:ext cx="9759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 Rounded MT Bold" panose="020F0704030504030204" pitchFamily="34" charset="0"/>
              </a:rPr>
              <a:t>D538G</a:t>
            </a:r>
            <a:endParaRPr lang="en-US" sz="1600" dirty="0">
              <a:latin typeface="Arial Rounded MT Bold" panose="020F0704030504030204" pitchFamily="34" charset="0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3138525" y="1193604"/>
            <a:ext cx="4679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869429" y="608770"/>
            <a:ext cx="2923081" cy="3384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latin typeface="Arial Rounded MT Bold" panose="020F0704030504030204" pitchFamily="34" charset="0"/>
              </a:rPr>
              <a:t>MCF-7</a:t>
            </a:r>
            <a:endParaRPr lang="en-US" sz="1600" u="sng" dirty="0">
              <a:latin typeface="Arial Rounded MT Bold" panose="020F070403050403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463001" y="638062"/>
            <a:ext cx="7922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MCF7</a:t>
            </a:r>
            <a:endParaRPr lang="en-US" sz="20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5389068" y="1222808"/>
            <a:ext cx="533240" cy="307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Par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779318" y="1222808"/>
            <a:ext cx="589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#1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193181" y="1222808"/>
            <a:ext cx="528517" cy="307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#2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66" name="Text Box 51"/>
          <p:cNvSpPr txBox="1">
            <a:spLocks noChangeArrowheads="1"/>
          </p:cNvSpPr>
          <p:nvPr/>
        </p:nvSpPr>
        <p:spPr bwMode="auto">
          <a:xfrm>
            <a:off x="4695488" y="1543298"/>
            <a:ext cx="711200" cy="3301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AR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-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 Box 52"/>
          <p:cNvSpPr txBox="1">
            <a:spLocks noChangeArrowheads="1"/>
          </p:cNvSpPr>
          <p:nvPr/>
        </p:nvSpPr>
        <p:spPr bwMode="auto">
          <a:xfrm>
            <a:off x="8329770" y="1568001"/>
            <a:ext cx="711200" cy="3301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- 110 kDa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922308" y="935375"/>
            <a:ext cx="736831" cy="338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 Rounded MT Bold" panose="020F0704030504030204" pitchFamily="34" charset="0"/>
              </a:rPr>
              <a:t>WT</a:t>
            </a:r>
            <a:endParaRPr lang="en-US" sz="1600" dirty="0">
              <a:latin typeface="Arial Rounded MT Bold" panose="020F0704030504030204" pitchFamily="34" charset="0"/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>
            <a:off x="6049444" y="1222808"/>
            <a:ext cx="4679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 Box 51"/>
          <p:cNvSpPr txBox="1">
            <a:spLocks noChangeArrowheads="1"/>
          </p:cNvSpPr>
          <p:nvPr/>
        </p:nvSpPr>
        <p:spPr bwMode="auto">
          <a:xfrm>
            <a:off x="4537258" y="1948362"/>
            <a:ext cx="869429" cy="33076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Flag-ER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-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 Box 51"/>
          <p:cNvSpPr txBox="1">
            <a:spLocks noChangeArrowheads="1"/>
          </p:cNvSpPr>
          <p:nvPr/>
        </p:nvSpPr>
        <p:spPr bwMode="auto">
          <a:xfrm>
            <a:off x="4716480" y="2332670"/>
            <a:ext cx="711200" cy="3301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ER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-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 Box 52"/>
          <p:cNvSpPr txBox="1">
            <a:spLocks noChangeArrowheads="1"/>
          </p:cNvSpPr>
          <p:nvPr/>
        </p:nvSpPr>
        <p:spPr bwMode="auto">
          <a:xfrm>
            <a:off x="8329770" y="1926081"/>
            <a:ext cx="711200" cy="3301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- </a:t>
            </a:r>
            <a:r>
              <a:rPr lang="en-US" altLang="en-US" sz="10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67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kDa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 Box 52"/>
          <p:cNvSpPr txBox="1">
            <a:spLocks noChangeArrowheads="1"/>
          </p:cNvSpPr>
          <p:nvPr/>
        </p:nvSpPr>
        <p:spPr bwMode="auto">
          <a:xfrm>
            <a:off x="8329770" y="2321698"/>
            <a:ext cx="711200" cy="3301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- </a:t>
            </a:r>
            <a:r>
              <a:rPr lang="en-US" altLang="en-US" sz="1000" dirty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6</a:t>
            </a:r>
            <a:r>
              <a:rPr lang="en-US" altLang="en-US" sz="10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7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kDa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 Box 51"/>
          <p:cNvSpPr txBox="1">
            <a:spLocks noChangeArrowheads="1"/>
          </p:cNvSpPr>
          <p:nvPr/>
        </p:nvSpPr>
        <p:spPr bwMode="auto">
          <a:xfrm>
            <a:off x="4537257" y="2729141"/>
            <a:ext cx="891187" cy="3301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GAPDH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-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 Box 52"/>
          <p:cNvSpPr txBox="1">
            <a:spLocks noChangeArrowheads="1"/>
          </p:cNvSpPr>
          <p:nvPr/>
        </p:nvSpPr>
        <p:spPr bwMode="auto">
          <a:xfrm>
            <a:off x="8329770" y="2754054"/>
            <a:ext cx="711200" cy="3301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- </a:t>
            </a:r>
            <a:r>
              <a:rPr lang="en-US" altLang="en-US" sz="10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37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kDa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591278" y="1225308"/>
            <a:ext cx="589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#1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35121" y="1225308"/>
            <a:ext cx="528517" cy="307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#2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373258" y="1227808"/>
            <a:ext cx="589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#1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817101" y="1227808"/>
            <a:ext cx="528517" cy="307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#2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607601" y="935375"/>
            <a:ext cx="955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 Rounded MT Bold" panose="020F0704030504030204" pitchFamily="34" charset="0"/>
              </a:rPr>
              <a:t>Y537S</a:t>
            </a:r>
            <a:endParaRPr lang="en-US" sz="1600" dirty="0">
              <a:latin typeface="Arial Rounded MT Bold" panose="020F0704030504030204" pitchFamily="34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6824677" y="1222808"/>
            <a:ext cx="4679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7368768" y="935463"/>
            <a:ext cx="9759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 Rounded MT Bold" panose="020F0704030504030204" pitchFamily="34" charset="0"/>
              </a:rPr>
              <a:t>D538G</a:t>
            </a:r>
            <a:endParaRPr lang="en-US" sz="1600" dirty="0">
              <a:latin typeface="Arial Rounded MT Bold" panose="020F0704030504030204" pitchFamily="34" charset="0"/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>
            <a:off x="7630814" y="1222896"/>
            <a:ext cx="4679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5406688" y="638062"/>
            <a:ext cx="2923081" cy="3384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latin typeface="Arial Rounded MT Bold" panose="020F0704030504030204" pitchFamily="34" charset="0"/>
              </a:rPr>
              <a:t>T-47D</a:t>
            </a:r>
            <a:endParaRPr lang="en-US" sz="1600" u="sng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518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Box 105"/>
          <p:cNvSpPr txBox="1"/>
          <p:nvPr/>
        </p:nvSpPr>
        <p:spPr>
          <a:xfrm>
            <a:off x="0" y="0"/>
            <a:ext cx="3105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S4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3660" y="4076917"/>
            <a:ext cx="8828870" cy="46166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S4.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AR, ER, GR and PR expression was determined by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western blot analysis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of WT, D538G, and</a:t>
            </a:r>
            <a:r>
              <a:rPr lang="en-US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Y537S T-47D cells grown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 normal growth media (left) or after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long-term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estrogen deprivation (LTED, right).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085277" y="975161"/>
            <a:ext cx="533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WT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457917" y="975161"/>
            <a:ext cx="1057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D538G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084260" y="975161"/>
            <a:ext cx="1057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Y537S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987730" y="975161"/>
            <a:ext cx="533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WT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360370" y="975161"/>
            <a:ext cx="1057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D538G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86713" y="975161"/>
            <a:ext cx="1057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</a:rPr>
              <a:t>Y537S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37" name="Text Box 51"/>
          <p:cNvSpPr txBox="1">
            <a:spLocks noChangeArrowheads="1"/>
          </p:cNvSpPr>
          <p:nvPr/>
        </p:nvSpPr>
        <p:spPr bwMode="auto">
          <a:xfrm>
            <a:off x="340537" y="1282735"/>
            <a:ext cx="7112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AR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-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 Box 52"/>
          <p:cNvSpPr txBox="1">
            <a:spLocks noChangeArrowheads="1"/>
          </p:cNvSpPr>
          <p:nvPr/>
        </p:nvSpPr>
        <p:spPr bwMode="auto">
          <a:xfrm>
            <a:off x="4773158" y="3498088"/>
            <a:ext cx="7112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- 48 kDa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 Box 51"/>
          <p:cNvSpPr txBox="1">
            <a:spLocks noChangeArrowheads="1"/>
          </p:cNvSpPr>
          <p:nvPr/>
        </p:nvSpPr>
        <p:spPr bwMode="auto">
          <a:xfrm>
            <a:off x="340537" y="3447284"/>
            <a:ext cx="7112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Tub.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-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 Box 52"/>
          <p:cNvSpPr txBox="1">
            <a:spLocks noChangeArrowheads="1"/>
          </p:cNvSpPr>
          <p:nvPr/>
        </p:nvSpPr>
        <p:spPr bwMode="auto">
          <a:xfrm>
            <a:off x="4773158" y="1282735"/>
            <a:ext cx="7112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- 110 kDa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57918" y="651857"/>
            <a:ext cx="1232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 Rounded MT Bold" panose="020F0704030504030204" pitchFamily="34" charset="0"/>
              </a:rPr>
              <a:t>T-47D</a:t>
            </a:r>
            <a:endParaRPr lang="en-US" sz="1600" dirty="0">
              <a:latin typeface="Arial Rounded MT Bold" panose="020F070403050403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1455111" y="933516"/>
            <a:ext cx="1235036" cy="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089691" y="651857"/>
            <a:ext cx="1622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 Rounded MT Bold" panose="020F0704030504030204" pitchFamily="34" charset="0"/>
              </a:rPr>
              <a:t>T-47D LTED</a:t>
            </a:r>
            <a:endParaRPr lang="en-US" sz="1600" dirty="0">
              <a:latin typeface="Arial Rounded MT Bold" panose="020F070403050403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3281755" y="933516"/>
            <a:ext cx="1235036" cy="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102" y="1282735"/>
            <a:ext cx="3688949" cy="3302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51" t="42386" r="18979" b="52041"/>
          <a:stretch/>
        </p:blipFill>
        <p:spPr>
          <a:xfrm>
            <a:off x="1085277" y="3479766"/>
            <a:ext cx="3687881" cy="256456"/>
          </a:xfrm>
          <a:prstGeom prst="rect">
            <a:avLst/>
          </a:prstGeom>
        </p:spPr>
      </p:pic>
      <p:sp>
        <p:nvSpPr>
          <p:cNvPr id="23" name="Text Box 51"/>
          <p:cNvSpPr txBox="1">
            <a:spLocks noChangeArrowheads="1"/>
          </p:cNvSpPr>
          <p:nvPr/>
        </p:nvSpPr>
        <p:spPr bwMode="auto">
          <a:xfrm>
            <a:off x="340537" y="1785769"/>
            <a:ext cx="711200" cy="330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ER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-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 Box 51"/>
          <p:cNvSpPr txBox="1">
            <a:spLocks noChangeArrowheads="1"/>
          </p:cNvSpPr>
          <p:nvPr/>
        </p:nvSpPr>
        <p:spPr bwMode="auto">
          <a:xfrm>
            <a:off x="340537" y="2243360"/>
            <a:ext cx="711200" cy="330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GR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-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51"/>
          <p:cNvSpPr txBox="1">
            <a:spLocks noChangeArrowheads="1"/>
          </p:cNvSpPr>
          <p:nvPr/>
        </p:nvSpPr>
        <p:spPr bwMode="auto">
          <a:xfrm>
            <a:off x="340537" y="2632266"/>
            <a:ext cx="711200" cy="330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PR-B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-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51"/>
          <p:cNvSpPr txBox="1">
            <a:spLocks noChangeArrowheads="1"/>
          </p:cNvSpPr>
          <p:nvPr/>
        </p:nvSpPr>
        <p:spPr bwMode="auto">
          <a:xfrm>
            <a:off x="340537" y="2905984"/>
            <a:ext cx="711200" cy="330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PR-A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-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 Box 52"/>
          <p:cNvSpPr txBox="1">
            <a:spLocks noChangeArrowheads="1"/>
          </p:cNvSpPr>
          <p:nvPr/>
        </p:nvSpPr>
        <p:spPr bwMode="auto">
          <a:xfrm>
            <a:off x="4795740" y="1812333"/>
            <a:ext cx="711200" cy="330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- </a:t>
            </a:r>
            <a:r>
              <a:rPr lang="en-US" altLang="en-US" sz="10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65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kDa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 Box 52"/>
          <p:cNvSpPr txBox="1">
            <a:spLocks noChangeArrowheads="1"/>
          </p:cNvSpPr>
          <p:nvPr/>
        </p:nvSpPr>
        <p:spPr bwMode="auto">
          <a:xfrm>
            <a:off x="4795740" y="2281880"/>
            <a:ext cx="711200" cy="330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- </a:t>
            </a:r>
            <a:r>
              <a:rPr lang="en-US" altLang="en-US" sz="10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94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kDa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 Box 52"/>
          <p:cNvSpPr txBox="1">
            <a:spLocks noChangeArrowheads="1"/>
          </p:cNvSpPr>
          <p:nvPr/>
        </p:nvSpPr>
        <p:spPr bwMode="auto">
          <a:xfrm>
            <a:off x="4795740" y="2669746"/>
            <a:ext cx="711200" cy="330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- 118 kDa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 Box 52"/>
          <p:cNvSpPr txBox="1">
            <a:spLocks noChangeArrowheads="1"/>
          </p:cNvSpPr>
          <p:nvPr/>
        </p:nvSpPr>
        <p:spPr bwMode="auto">
          <a:xfrm>
            <a:off x="4795740" y="2937969"/>
            <a:ext cx="711200" cy="330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- </a:t>
            </a:r>
            <a:r>
              <a:rPr lang="en-US" altLang="en-US" sz="1000" dirty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9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0 kDa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08" t="32374" r="20984" b="63436"/>
          <a:stretch/>
        </p:blipFill>
        <p:spPr>
          <a:xfrm>
            <a:off x="1063521" y="1795175"/>
            <a:ext cx="3709638" cy="294402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05" t="51886" r="16847" b="20121"/>
          <a:stretch/>
        </p:blipFill>
        <p:spPr>
          <a:xfrm>
            <a:off x="1063521" y="2692226"/>
            <a:ext cx="3709638" cy="45082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92" t="44898" r="25487" b="52101"/>
          <a:stretch/>
        </p:blipFill>
        <p:spPr>
          <a:xfrm>
            <a:off x="1063520" y="2266656"/>
            <a:ext cx="3709638" cy="22400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1085277" y="1545032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744020" y="1545032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5.9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085277" y="2028831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085277" y="2445046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85277" y="3083529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085277" y="3245320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744020" y="2028831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0.6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744020" y="2445046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2.7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744020" y="3083529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1.7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744020" y="3245320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1.3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400057" y="1545032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3.4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400057" y="2028831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400057" y="2445046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1.2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400057" y="3083529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1.3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400057" y="3245320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002164" y="1545032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15.2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002164" y="2028831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0.2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002164" y="2445046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7.9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002164" y="3083529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0.2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002164" y="3245320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566777" y="1545032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27.2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566777" y="2028831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1.9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566777" y="2445046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23.7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566777" y="3083529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4.6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566777" y="3245320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2.0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196823" y="1545032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16.3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196823" y="2028831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1.2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196823" y="2445046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9.5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196823" y="3083529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2.1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196823" y="3245320"/>
            <a:ext cx="53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500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588"/>
            <a:ext cx="3105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S5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19155" y="4506164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347209" y="2802049"/>
            <a:ext cx="1232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 Rounded MT Bold" panose="020F0704030504030204" pitchFamily="34" charset="0"/>
              </a:rPr>
              <a:t>24 hrs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176009" y="2802049"/>
            <a:ext cx="1232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 Rounded MT Bold" panose="020F0704030504030204" pitchFamily="34" charset="0"/>
              </a:rPr>
              <a:t>48 hrs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170239" y="2802049"/>
            <a:ext cx="1232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 Rounded MT Bold" panose="020F0704030504030204" pitchFamily="34" charset="0"/>
              </a:rPr>
              <a:t>72 hrs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81282" y="622006"/>
            <a:ext cx="8067055" cy="2197786"/>
            <a:chOff x="281281" y="848626"/>
            <a:chExt cx="8067055" cy="219778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99" t="37139" r="3593" b="52529"/>
            <a:stretch/>
          </p:blipFill>
          <p:spPr>
            <a:xfrm>
              <a:off x="998747" y="1472125"/>
              <a:ext cx="3677879" cy="34109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9" t="31620" r="48054" b="59133"/>
            <a:stretch/>
          </p:blipFill>
          <p:spPr>
            <a:xfrm>
              <a:off x="4741411" y="1472126"/>
              <a:ext cx="1838939" cy="34109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67" t="57815" r="1653" b="33229"/>
            <a:stretch/>
          </p:blipFill>
          <p:spPr>
            <a:xfrm>
              <a:off x="998747" y="2666436"/>
              <a:ext cx="3677879" cy="331668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80" t="62599" r="50477" b="28383"/>
            <a:stretch/>
          </p:blipFill>
          <p:spPr>
            <a:xfrm>
              <a:off x="4741411" y="2675482"/>
              <a:ext cx="1838939" cy="321888"/>
            </a:xfrm>
            <a:prstGeom prst="rect">
              <a:avLst/>
            </a:prstGeom>
          </p:spPr>
        </p:pic>
        <p:sp>
          <p:nvSpPr>
            <p:cNvPr id="11" name="Text Box 51"/>
            <p:cNvSpPr txBox="1">
              <a:spLocks noChangeArrowheads="1"/>
            </p:cNvSpPr>
            <p:nvPr/>
          </p:nvSpPr>
          <p:spPr bwMode="auto">
            <a:xfrm>
              <a:off x="289307" y="1486098"/>
              <a:ext cx="711200" cy="330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algn="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Arial Rounded MT Bold" pitchFamily="34" charset="0"/>
                  <a:cs typeface="Arial" pitchFamily="34" charset="0"/>
                </a:rPr>
                <a:t>AR -</a:t>
              </a:r>
              <a:endParaRPr lang="en-US" alt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 Box 52"/>
            <p:cNvSpPr txBox="1">
              <a:spLocks noChangeArrowheads="1"/>
            </p:cNvSpPr>
            <p:nvPr/>
          </p:nvSpPr>
          <p:spPr bwMode="auto">
            <a:xfrm>
              <a:off x="6604000" y="2716212"/>
              <a:ext cx="711200" cy="330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000" dirty="0">
                  <a:solidFill>
                    <a:srgbClr val="000000"/>
                  </a:solidFill>
                  <a:latin typeface="Arial Rounded MT Bold" pitchFamily="34" charset="0"/>
                  <a:cs typeface="Arial" pitchFamily="34" charset="0"/>
                </a:rPr>
                <a:t>- 48 kDa</a:t>
              </a:r>
              <a:endParaRPr lang="en-US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 Box 51"/>
            <p:cNvSpPr txBox="1">
              <a:spLocks noChangeArrowheads="1"/>
            </p:cNvSpPr>
            <p:nvPr/>
          </p:nvSpPr>
          <p:spPr bwMode="auto">
            <a:xfrm>
              <a:off x="289307" y="2667170"/>
              <a:ext cx="711200" cy="330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algn="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Arial Rounded MT Bold" pitchFamily="34" charset="0"/>
                  <a:cs typeface="Arial" pitchFamily="34" charset="0"/>
                </a:rPr>
                <a:t>Tub. -</a:t>
              </a:r>
              <a:endParaRPr lang="en-US" alt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 Box 52"/>
            <p:cNvSpPr txBox="1">
              <a:spLocks noChangeArrowheads="1"/>
            </p:cNvSpPr>
            <p:nvPr/>
          </p:nvSpPr>
          <p:spPr bwMode="auto">
            <a:xfrm>
              <a:off x="6604000" y="1536893"/>
              <a:ext cx="711200" cy="330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000" dirty="0">
                  <a:solidFill>
                    <a:srgbClr val="000000"/>
                  </a:solidFill>
                  <a:latin typeface="Arial Rounded MT Bold" pitchFamily="34" charset="0"/>
                  <a:cs typeface="Arial" pitchFamily="34" charset="0"/>
                </a:rPr>
                <a:t>- 110 kDa</a:t>
              </a:r>
              <a:endParaRPr lang="en-US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334318" y="859146"/>
              <a:ext cx="12322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 Rounded MT Bold" panose="020F0704030504030204" pitchFamily="34" charset="0"/>
                </a:rPr>
                <a:t>24 hrs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1252259" y="1141559"/>
              <a:ext cx="1396348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3110616" y="853886"/>
              <a:ext cx="12322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 Rounded MT Bold" panose="020F0704030504030204" pitchFamily="34" charset="0"/>
                </a:rPr>
                <a:t>48 hrs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 flipV="1">
              <a:off x="3028557" y="1136299"/>
              <a:ext cx="1396348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5060340" y="848626"/>
              <a:ext cx="12322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 Rounded MT Bold" panose="020F0704030504030204" pitchFamily="34" charset="0"/>
                </a:rPr>
                <a:t>72 hrs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4978281" y="1131039"/>
              <a:ext cx="1396348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 Box 51"/>
            <p:cNvSpPr txBox="1">
              <a:spLocks noChangeArrowheads="1"/>
            </p:cNvSpPr>
            <p:nvPr/>
          </p:nvSpPr>
          <p:spPr bwMode="auto">
            <a:xfrm>
              <a:off x="381000" y="1136299"/>
              <a:ext cx="7967336" cy="3459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Arial Rounded MT Bold" pitchFamily="34" charset="0"/>
                  <a:cs typeface="Arial" pitchFamily="34" charset="0"/>
                </a:rPr>
                <a:t>Susp.:    -      -     -     +     +    +     -     -     -      +    +     +       -      -     -     +    +    +     </a:t>
              </a:r>
              <a:endParaRPr lang="en-US" altLang="en-US" sz="20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17" t="40819" r="2883" b="52637"/>
            <a:stretch/>
          </p:blipFill>
          <p:spPr>
            <a:xfrm>
              <a:off x="998747" y="1951800"/>
              <a:ext cx="3677879" cy="243838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964" t="42811" r="44900" b="50570"/>
            <a:stretch/>
          </p:blipFill>
          <p:spPr>
            <a:xfrm>
              <a:off x="4741411" y="1951799"/>
              <a:ext cx="1838939" cy="243838"/>
            </a:xfrm>
            <a:prstGeom prst="rect">
              <a:avLst/>
            </a:prstGeom>
          </p:spPr>
        </p:pic>
        <p:sp>
          <p:nvSpPr>
            <p:cNvPr id="26" name="Text Box 51"/>
            <p:cNvSpPr txBox="1">
              <a:spLocks noChangeArrowheads="1"/>
            </p:cNvSpPr>
            <p:nvPr/>
          </p:nvSpPr>
          <p:spPr bwMode="auto">
            <a:xfrm>
              <a:off x="289307" y="1890451"/>
              <a:ext cx="711200" cy="330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algn="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Arial Rounded MT Bold" pitchFamily="34" charset="0"/>
                  <a:cs typeface="Arial" pitchFamily="34" charset="0"/>
                </a:rPr>
                <a:t>ER</a:t>
              </a:r>
              <a:r>
                <a:rPr lang="el-GR" altLang="en-US" sz="1400" dirty="0">
                  <a:solidFill>
                    <a:srgbClr val="000000"/>
                  </a:solidFill>
                  <a:latin typeface="Calibri"/>
                  <a:cs typeface="Arial" pitchFamily="34" charset="0"/>
                </a:rPr>
                <a:t>α</a:t>
              </a:r>
              <a:r>
                <a:rPr lang="en-US" altLang="en-US" sz="1400" dirty="0">
                  <a:solidFill>
                    <a:srgbClr val="000000"/>
                  </a:solidFill>
                  <a:latin typeface="Arial Rounded MT Bold" pitchFamily="34" charset="0"/>
                  <a:cs typeface="Arial" pitchFamily="34" charset="0"/>
                </a:rPr>
                <a:t> -</a:t>
              </a:r>
              <a:endParaRPr lang="en-US" alt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 Box 52"/>
            <p:cNvSpPr txBox="1">
              <a:spLocks noChangeArrowheads="1"/>
            </p:cNvSpPr>
            <p:nvPr/>
          </p:nvSpPr>
          <p:spPr bwMode="auto">
            <a:xfrm>
              <a:off x="6604000" y="1896969"/>
              <a:ext cx="711200" cy="330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000" dirty="0">
                  <a:solidFill>
                    <a:srgbClr val="000000"/>
                  </a:solidFill>
                  <a:latin typeface="Arial Rounded MT Bold" pitchFamily="34" charset="0"/>
                  <a:cs typeface="Arial" pitchFamily="34" charset="0"/>
                </a:rPr>
                <a:t>- 65 kDa</a:t>
              </a:r>
              <a:endParaRPr lang="en-US" altLang="en-US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15" t="31572" r="6500" b="61187"/>
            <a:stretch/>
          </p:blipFill>
          <p:spPr>
            <a:xfrm>
              <a:off x="1000507" y="2298283"/>
              <a:ext cx="3676119" cy="248965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62" t="41996" r="46290" b="50302"/>
            <a:stretch/>
          </p:blipFill>
          <p:spPr>
            <a:xfrm>
              <a:off x="4741411" y="2298284"/>
              <a:ext cx="1838939" cy="245804"/>
            </a:xfrm>
            <a:prstGeom prst="rect">
              <a:avLst/>
            </a:prstGeom>
          </p:spPr>
        </p:pic>
        <p:sp>
          <p:nvSpPr>
            <p:cNvPr id="32" name="Text Box 51"/>
            <p:cNvSpPr txBox="1">
              <a:spLocks noChangeArrowheads="1"/>
            </p:cNvSpPr>
            <p:nvPr/>
          </p:nvSpPr>
          <p:spPr bwMode="auto">
            <a:xfrm>
              <a:off x="281281" y="2284412"/>
              <a:ext cx="711200" cy="330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algn="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Arial Rounded MT Bold" pitchFamily="34" charset="0"/>
                  <a:cs typeface="Arial" pitchFamily="34" charset="0"/>
                </a:rPr>
                <a:t>GR -</a:t>
              </a:r>
              <a:endParaRPr lang="en-US" alt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Text Box 52"/>
            <p:cNvSpPr txBox="1">
              <a:spLocks noChangeArrowheads="1"/>
            </p:cNvSpPr>
            <p:nvPr/>
          </p:nvSpPr>
          <p:spPr bwMode="auto">
            <a:xfrm>
              <a:off x="6604000" y="2291955"/>
              <a:ext cx="711200" cy="330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000" dirty="0">
                  <a:solidFill>
                    <a:srgbClr val="000000"/>
                  </a:solidFill>
                  <a:latin typeface="Arial Rounded MT Bold" pitchFamily="34" charset="0"/>
                  <a:cs typeface="Arial" pitchFamily="34" charset="0"/>
                </a:rPr>
                <a:t>- 85 kDa</a:t>
              </a:r>
              <a:endParaRPr lang="en-US" altLang="en-US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77946" y="3084462"/>
            <a:ext cx="8146591" cy="1511859"/>
            <a:chOff x="201538" y="3363353"/>
            <a:chExt cx="8146591" cy="1511859"/>
          </a:xfrm>
        </p:grpSpPr>
        <p:pic>
          <p:nvPicPr>
            <p:cNvPr id="66" name="Picture 65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71" t="11430" r="14970" b="80604"/>
            <a:stretch/>
          </p:blipFill>
          <p:spPr>
            <a:xfrm>
              <a:off x="941239" y="3765435"/>
              <a:ext cx="3735387" cy="505065"/>
            </a:xfrm>
            <a:prstGeom prst="rect">
              <a:avLst/>
            </a:prstGeom>
          </p:spPr>
        </p:pic>
        <p:pic>
          <p:nvPicPr>
            <p:cNvPr id="67" name="Picture 66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41" t="59591" r="46167" b="32609"/>
            <a:stretch/>
          </p:blipFill>
          <p:spPr>
            <a:xfrm>
              <a:off x="4741411" y="3765434"/>
              <a:ext cx="1838939" cy="505065"/>
            </a:xfrm>
            <a:prstGeom prst="rect">
              <a:avLst/>
            </a:prstGeom>
          </p:spPr>
        </p:pic>
        <p:pic>
          <p:nvPicPr>
            <p:cNvPr id="68" name="Picture 67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1" t="25132" r="13103" b="71048"/>
            <a:stretch/>
          </p:blipFill>
          <p:spPr>
            <a:xfrm>
              <a:off x="940869" y="4505737"/>
              <a:ext cx="3735757" cy="241530"/>
            </a:xfrm>
            <a:prstGeom prst="rect">
              <a:avLst/>
            </a:prstGeom>
          </p:spPr>
        </p:pic>
        <p:pic>
          <p:nvPicPr>
            <p:cNvPr id="69" name="Picture 68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56" t="73356" r="50553" b="22487"/>
            <a:stretch/>
          </p:blipFill>
          <p:spPr>
            <a:xfrm>
              <a:off x="4741411" y="4505737"/>
              <a:ext cx="1838939" cy="231533"/>
            </a:xfrm>
            <a:prstGeom prst="rect">
              <a:avLst/>
            </a:prstGeom>
          </p:spPr>
        </p:pic>
        <p:sp>
          <p:nvSpPr>
            <p:cNvPr id="70" name="Text Box 51"/>
            <p:cNvSpPr txBox="1">
              <a:spLocks noChangeArrowheads="1"/>
            </p:cNvSpPr>
            <p:nvPr/>
          </p:nvSpPr>
          <p:spPr bwMode="auto">
            <a:xfrm>
              <a:off x="201538" y="3707650"/>
              <a:ext cx="711200" cy="330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algn="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Arial Rounded MT Bold" pitchFamily="34" charset="0"/>
                  <a:cs typeface="Arial" pitchFamily="34" charset="0"/>
                </a:rPr>
                <a:t>PR-B -</a:t>
              </a:r>
              <a:endParaRPr lang="en-US" alt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Text Box 51"/>
            <p:cNvSpPr txBox="1">
              <a:spLocks noChangeArrowheads="1"/>
            </p:cNvSpPr>
            <p:nvPr/>
          </p:nvSpPr>
          <p:spPr bwMode="auto">
            <a:xfrm>
              <a:off x="201538" y="4025150"/>
              <a:ext cx="711200" cy="330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algn="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Arial Rounded MT Bold" pitchFamily="34" charset="0"/>
                  <a:cs typeface="Arial" pitchFamily="34" charset="0"/>
                </a:rPr>
                <a:t>PR-A -</a:t>
              </a:r>
              <a:endParaRPr lang="en-US" alt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Text Box 51"/>
            <p:cNvSpPr txBox="1">
              <a:spLocks noChangeArrowheads="1"/>
            </p:cNvSpPr>
            <p:nvPr/>
          </p:nvSpPr>
          <p:spPr bwMode="auto">
            <a:xfrm>
              <a:off x="230890" y="4472177"/>
              <a:ext cx="711200" cy="330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algn="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Arial Rounded MT Bold" pitchFamily="34" charset="0"/>
                  <a:cs typeface="Arial" pitchFamily="34" charset="0"/>
                </a:rPr>
                <a:t>Tub. -</a:t>
              </a:r>
              <a:endParaRPr lang="en-US" alt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Text Box 52"/>
            <p:cNvSpPr txBox="1">
              <a:spLocks noChangeArrowheads="1"/>
            </p:cNvSpPr>
            <p:nvPr/>
          </p:nvSpPr>
          <p:spPr bwMode="auto">
            <a:xfrm>
              <a:off x="6604000" y="3910754"/>
              <a:ext cx="711200" cy="330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000" dirty="0">
                  <a:solidFill>
                    <a:srgbClr val="000000"/>
                  </a:solidFill>
                  <a:latin typeface="Arial Rounded MT Bold" pitchFamily="34" charset="0"/>
                  <a:cs typeface="Arial" pitchFamily="34" charset="0"/>
                </a:rPr>
                <a:t>- 110 kDa</a:t>
              </a:r>
              <a:endParaRPr lang="en-US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Text Box 52"/>
            <p:cNvSpPr txBox="1">
              <a:spLocks noChangeArrowheads="1"/>
            </p:cNvSpPr>
            <p:nvPr/>
          </p:nvSpPr>
          <p:spPr bwMode="auto">
            <a:xfrm>
              <a:off x="6604000" y="4545012"/>
              <a:ext cx="711200" cy="330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000" dirty="0">
                  <a:solidFill>
                    <a:srgbClr val="000000"/>
                  </a:solidFill>
                  <a:latin typeface="Arial Rounded MT Bold" pitchFamily="34" charset="0"/>
                  <a:cs typeface="Arial" pitchFamily="34" charset="0"/>
                </a:rPr>
                <a:t>- 48 kDa</a:t>
              </a:r>
              <a:endParaRPr lang="en-US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Text Box 51"/>
            <p:cNvSpPr txBox="1">
              <a:spLocks noChangeArrowheads="1"/>
            </p:cNvSpPr>
            <p:nvPr/>
          </p:nvSpPr>
          <p:spPr bwMode="auto">
            <a:xfrm>
              <a:off x="380793" y="3419494"/>
              <a:ext cx="7967336" cy="3459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Arial Rounded MT Bold" pitchFamily="34" charset="0"/>
                  <a:cs typeface="Arial" pitchFamily="34" charset="0"/>
                </a:rPr>
                <a:t>Susp.:      -         -        +       +         -         -        +        +             -         -        +        +</a:t>
              </a:r>
              <a:endParaRPr lang="en-US" altLang="en-US" sz="2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7" name="Straight Connector 76"/>
            <p:cNvCxnSpPr/>
            <p:nvPr/>
          </p:nvCxnSpPr>
          <p:spPr>
            <a:xfrm flipV="1">
              <a:off x="1219200" y="3363353"/>
              <a:ext cx="1396348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V="1">
              <a:off x="3048000" y="3363353"/>
              <a:ext cx="1396348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V="1">
              <a:off x="5029200" y="3363353"/>
              <a:ext cx="1396348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TextBox 82"/>
          <p:cNvSpPr txBox="1"/>
          <p:nvPr/>
        </p:nvSpPr>
        <p:spPr>
          <a:xfrm>
            <a:off x="433035" y="524634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73729" y="4602948"/>
            <a:ext cx="7182134" cy="3280919"/>
            <a:chOff x="673729" y="5221276"/>
            <a:chExt cx="7182134" cy="3280919"/>
          </a:xfrm>
        </p:grpSpPr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276" y="5729563"/>
              <a:ext cx="1016620" cy="7624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0580" y="5729563"/>
              <a:ext cx="1016620" cy="7624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19" cstate="print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1044" y="5729563"/>
              <a:ext cx="1016620" cy="7624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21" cstate="print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6863" y="5729563"/>
              <a:ext cx="1016620" cy="7624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9390" y="5729563"/>
              <a:ext cx="1016620" cy="7624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24" cstate="print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9243" y="5729563"/>
              <a:ext cx="1016620" cy="7624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5" name="TextBox 94"/>
            <p:cNvSpPr txBox="1"/>
            <p:nvPr/>
          </p:nvSpPr>
          <p:spPr>
            <a:xfrm>
              <a:off x="1036146" y="5221276"/>
              <a:ext cx="20610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u="sng" dirty="0">
                  <a:latin typeface="Arial Rounded MT Bold" panose="020F0704030504030204" pitchFamily="34" charset="0"/>
                </a:rPr>
                <a:t>24 hrs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2059063" y="5436976"/>
              <a:ext cx="10381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 Rounded MT Bold" panose="020F0704030504030204" pitchFamily="34" charset="0"/>
                </a:rPr>
                <a:t>Susp.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 rot="16200000">
              <a:off x="355815" y="5957165"/>
              <a:ext cx="9436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 Rounded MT Bold" panose="020F0704030504030204" pitchFamily="34" charset="0"/>
                </a:rPr>
                <a:t>AR</a:t>
              </a:r>
            </a:p>
          </p:txBody>
        </p:sp>
        <p:pic>
          <p:nvPicPr>
            <p:cNvPr id="102" name="Picture 101"/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276" y="6621411"/>
              <a:ext cx="1016620" cy="7624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3" name="Picture 102"/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1044" y="6621411"/>
              <a:ext cx="1016620" cy="7624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4" name="Picture 103"/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9390" y="6621411"/>
              <a:ext cx="1016620" cy="7624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5" name="Picture 104"/>
            <p:cNvPicPr>
              <a:picLocks noChangeAspect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0580" y="6621411"/>
              <a:ext cx="1016620" cy="7624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6" name="Picture 105"/>
            <p:cNvPicPr>
              <a:picLocks noChangeAspect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6863" y="6621411"/>
              <a:ext cx="1016620" cy="7624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7" name="Picture 106"/>
            <p:cNvPicPr>
              <a:picLocks noChangeAspect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9243" y="6621411"/>
              <a:ext cx="1016620" cy="7624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276" y="7439670"/>
              <a:ext cx="1016620" cy="7624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9" name="Picture 108"/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0580" y="7439670"/>
              <a:ext cx="1016620" cy="7624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10" name="Picture 109"/>
            <p:cNvPicPr>
              <a:picLocks noChangeAspect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1044" y="7439670"/>
              <a:ext cx="1016620" cy="7624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11" name="Picture 110"/>
            <p:cNvPicPr>
              <a:picLocks noChangeAspect="1"/>
            </p:cNvPicPr>
            <p:nvPr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6863" y="7439670"/>
              <a:ext cx="1016620" cy="7624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12" name="Picture 111"/>
            <p:cNvPicPr>
              <a:picLocks noChangeAspect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9390" y="7439670"/>
              <a:ext cx="1016620" cy="7624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13" name="Picture 112"/>
            <p:cNvPicPr>
              <a:picLocks noChangeAspect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9243" y="7439670"/>
              <a:ext cx="1016620" cy="7624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4" name="TextBox 113"/>
            <p:cNvSpPr txBox="1"/>
            <p:nvPr/>
          </p:nvSpPr>
          <p:spPr>
            <a:xfrm rot="16200000">
              <a:off x="402430" y="6848754"/>
              <a:ext cx="9436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 Rounded MT Bold" panose="020F0704030504030204" pitchFamily="34" charset="0"/>
                </a:rPr>
                <a:t>ER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 rot="16200000">
              <a:off x="410456" y="7667013"/>
              <a:ext cx="9436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 Rounded MT Bold" panose="020F0704030504030204" pitchFamily="34" charset="0"/>
                </a:rPr>
                <a:t>PR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997863" y="8194418"/>
              <a:ext cx="6158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 Rounded MT Bold" panose="020F0704030504030204" pitchFamily="34" charset="0"/>
                  <a:cs typeface="Arial" panose="020B0604020202020204" pitchFamily="34" charset="0"/>
                </a:rPr>
                <a:t>200X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1036147" y="5436976"/>
              <a:ext cx="96854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latin typeface="Arial Rounded MT Bold" panose="020F0704030504030204" pitchFamily="34" charset="0"/>
                </a:rPr>
                <a:t>Att. </a:t>
              </a:r>
              <a:endParaRPr lang="en-US" sz="1600" dirty="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3403107" y="5221276"/>
              <a:ext cx="19956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u="sng" dirty="0">
                  <a:latin typeface="Arial Rounded MT Bold" panose="020F0704030504030204" pitchFamily="34" charset="0"/>
                </a:rPr>
                <a:t>48 hrs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5749389" y="5221276"/>
              <a:ext cx="21064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u="sng" dirty="0">
                  <a:latin typeface="Arial Rounded MT Bold" panose="020F0704030504030204" pitchFamily="34" charset="0"/>
                </a:rPr>
                <a:t>72 hrs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4458926" y="5391009"/>
              <a:ext cx="9845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 Rounded MT Bold" panose="020F0704030504030204" pitchFamily="34" charset="0"/>
                </a:rPr>
                <a:t>Susp.</a:t>
              </a: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3345877" y="5391009"/>
              <a:ext cx="104178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latin typeface="Arial Rounded MT Bold" panose="020F0704030504030204" pitchFamily="34" charset="0"/>
                </a:rPr>
                <a:t>Att.</a:t>
              </a:r>
              <a:endParaRPr lang="en-US" sz="1600" dirty="0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839242" y="5418450"/>
              <a:ext cx="10166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 Rounded MT Bold" panose="020F0704030504030204" pitchFamily="34" charset="0"/>
                </a:rPr>
                <a:t>Susp.</a:t>
              </a: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5749390" y="5418450"/>
              <a:ext cx="101396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latin typeface="Arial Rounded MT Bold" panose="020F0704030504030204" pitchFamily="34" charset="0"/>
                </a:rPr>
                <a:t>Att. </a:t>
              </a:r>
              <a:endParaRPr lang="en-US" sz="1600" dirty="0"/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106321" y="7989344"/>
            <a:ext cx="8828870" cy="138499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S5.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A-B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MCF-7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cells were grown in full serum under adherent culture conditions (-) or forced anchorage-independent conditions (on poly-HEMA coated plates, Susp or +) for 24, 48, or 72 hours (N=2-3) and whole cell lysates probed by western blot for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AR, ER, GR, and alpha-tubulin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(top) and PRA/B (bottom).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MCF-7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were grown under the same culture conditions (Att = attached, Susp = suspension) then pelleted and IHC performed for AR, ER, and PR on FFPE sections. Representative images are shown at 200x.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Immunoblot showing AR and ER protein expression levels in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MCF-7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T-47D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genome-edited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ESR1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mutant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cells generated by the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Oesterreich lab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after growth for 48 hours in 2D (attached) or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3D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(Ultra-Low Attachment plates) conditions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Cells were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hormone deprived for 3 days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prior to seeding.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08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1281" y="614157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3765500"/>
              </p:ext>
            </p:extLst>
          </p:nvPr>
        </p:nvGraphicFramePr>
        <p:xfrm>
          <a:off x="3705225" y="601663"/>
          <a:ext cx="5305425" cy="428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46" name="Prism 8" r:id="rId3" imgW="5909107" imgH="4770600" progId="Prism8.Document">
                  <p:embed/>
                </p:oleObj>
              </mc:Choice>
              <mc:Fallback>
                <p:oleObj name="Prism 8" r:id="rId3" imgW="5909107" imgH="4770600" progId="Prism8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5225" y="601663"/>
                        <a:ext cx="5305425" cy="428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S6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434" y="8925085"/>
            <a:ext cx="4305453" cy="32316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S6.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A-B.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WT, D538G, and Y537S T-47D</a:t>
            </a:r>
            <a:r>
              <a:rPr lang="en-US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cells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were grown in normal media under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attached (Att.)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on poly-HEMA plates (Susp.)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and treated without or with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l-G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 Sevi for 24 hours. Cells were pelleted, formalin-fixed and paraffin-embedded prior to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IHC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for AR. Representative images for AR expression are shown in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quantitation with ImageScope software for percent positive nuclei for staining intensities of 0-3+ is shown in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WT, D538G, and Y537S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T-47D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cells were plated/well in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0.3% agar and treated with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l-G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 Sevi,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l-G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 Enza or EtOH control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Cells were allowed to grow for three weeks with bi-weekly media and drug changes. Representative images of anchorage-independent growth </a:t>
            </a:r>
            <a:r>
              <a:rPr lang="en-US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(top). Mean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colony number was quantified using Image J software </a:t>
            </a:r>
            <a:r>
              <a:rPr lang="en-US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(bottom), N=3, One way ANOVA with Tukey’s multiple comparison test is depicted. Two way ANOVA, interaction between cell line and treatment p &gt; 0.0001.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33922" y="614157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82045" y="1417341"/>
            <a:ext cx="2991898" cy="2256571"/>
            <a:chOff x="7986" y="3897687"/>
            <a:chExt cx="2991898" cy="225657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86" y="5056978"/>
              <a:ext cx="1463040" cy="109728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86" y="3897687"/>
              <a:ext cx="1463040" cy="109728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844" y="3897687"/>
              <a:ext cx="1463040" cy="109728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844" y="5056978"/>
              <a:ext cx="1463040" cy="1097280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5" name="Group 14"/>
          <p:cNvGrpSpPr/>
          <p:nvPr/>
        </p:nvGrpSpPr>
        <p:grpSpPr>
          <a:xfrm>
            <a:off x="682045" y="3867121"/>
            <a:ext cx="2991898" cy="2256571"/>
            <a:chOff x="3065702" y="3897687"/>
            <a:chExt cx="2991898" cy="225657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5702" y="3897687"/>
              <a:ext cx="1463040" cy="109728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4560" y="3897687"/>
              <a:ext cx="1463040" cy="109728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5702" y="5056978"/>
              <a:ext cx="1463040" cy="109728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9" cstate="print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4560" y="5056978"/>
              <a:ext cx="1463040" cy="1097280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20" name="Group 19"/>
          <p:cNvGrpSpPr/>
          <p:nvPr/>
        </p:nvGrpSpPr>
        <p:grpSpPr>
          <a:xfrm>
            <a:off x="682045" y="6333525"/>
            <a:ext cx="2991898" cy="2256571"/>
            <a:chOff x="6123418" y="3897687"/>
            <a:chExt cx="2991898" cy="2256571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1" cstate="print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3418" y="3897687"/>
              <a:ext cx="1463040" cy="109728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23" cstate="print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2276" y="3897687"/>
              <a:ext cx="1463040" cy="109728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5" cstate="print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3418" y="5056978"/>
              <a:ext cx="1463040" cy="109728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7" cstate="print">
              <a:extLst>
                <a:ext uri="{BEBA8EAE-BF5A-486C-A8C5-ECC9F3942E4B}">
                  <a14:imgProps xmlns:a14="http://schemas.microsoft.com/office/drawing/2010/main">
                    <a14:imgLayer r:embed="rId28"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2276" y="5056978"/>
              <a:ext cx="1463040" cy="109728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8" name="TextBox 27"/>
          <p:cNvSpPr txBox="1"/>
          <p:nvPr/>
        </p:nvSpPr>
        <p:spPr>
          <a:xfrm>
            <a:off x="3733922" y="4980167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765049" y="747934"/>
            <a:ext cx="7675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T-47D</a:t>
            </a:r>
            <a:endParaRPr lang="en-US" sz="16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0165" y="1116549"/>
            <a:ext cx="1463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Att. 24 hrs</a:t>
            </a:r>
            <a:endParaRPr lang="en-US" sz="1200" baseline="300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123020" y="1116549"/>
            <a:ext cx="16041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Susp. 24 hrs</a:t>
            </a:r>
            <a:endParaRPr lang="en-US" sz="1200" baseline="300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88742" y="1851870"/>
            <a:ext cx="822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Vehicle</a:t>
            </a:r>
            <a:endParaRPr lang="en-US" sz="1400" baseline="300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 rot="16200000">
            <a:off x="222946" y="3073817"/>
            <a:ext cx="553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Sevi</a:t>
            </a:r>
            <a:endParaRPr lang="en-US" sz="1400" baseline="300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88742" y="4271671"/>
            <a:ext cx="822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Vehicle</a:t>
            </a:r>
            <a:endParaRPr lang="en-US" sz="1400" baseline="300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rot="16200000">
            <a:off x="222945" y="5493618"/>
            <a:ext cx="553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Sevi</a:t>
            </a:r>
            <a:endParaRPr lang="en-US" sz="1400" baseline="300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88742" y="6805280"/>
            <a:ext cx="822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Vehicle</a:t>
            </a:r>
            <a:endParaRPr lang="en-US" sz="1400" baseline="300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16200000">
            <a:off x="222945" y="8027227"/>
            <a:ext cx="553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Sevi</a:t>
            </a:r>
            <a:endParaRPr lang="en-US" sz="1400" baseline="300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16200000">
            <a:off x="-16922" y="2447737"/>
            <a:ext cx="505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WT</a:t>
            </a:r>
            <a:endParaRPr lang="en-US" sz="16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-196458" y="4792587"/>
            <a:ext cx="864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D538G</a:t>
            </a:r>
            <a:endParaRPr lang="en-US" sz="16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rot="16200000">
            <a:off x="-171612" y="7318951"/>
            <a:ext cx="8146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Y537S</a:t>
            </a:r>
            <a:endParaRPr lang="en-US" sz="16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34745" y="8561355"/>
            <a:ext cx="102624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AR, 400X</a:t>
            </a:r>
            <a:endParaRPr lang="en-US" sz="15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360886" y="7135656"/>
            <a:ext cx="0" cy="742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360886" y="4613263"/>
            <a:ext cx="0" cy="742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360886" y="2245573"/>
            <a:ext cx="0" cy="742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 flipV="1">
            <a:off x="2136490" y="666314"/>
            <a:ext cx="0" cy="742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368529" y="4994425"/>
            <a:ext cx="767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Arial Rounded MT Bold" panose="020F0704030504030204" pitchFamily="34" charset="0"/>
              </a:rPr>
              <a:t>T-47D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rot="5400000" flipV="1">
            <a:off x="6753093" y="4912730"/>
            <a:ext cx="0" cy="742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068093" y="5312268"/>
            <a:ext cx="1065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Vehicle</a:t>
            </a:r>
            <a:endParaRPr lang="en-US" sz="1400" baseline="300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299314" y="5312268"/>
            <a:ext cx="12180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Sevi</a:t>
            </a:r>
            <a:r>
              <a:rPr lang="en-US" sz="1400" dirty="0">
                <a:latin typeface="Arial Rounded MT Bold" panose="020F0704030504030204" pitchFamily="34" charset="0"/>
                <a:cs typeface="Arial" panose="020B0604020202020204" pitchFamily="34" charset="0"/>
              </a:rPr>
              <a:t> 20</a:t>
            </a:r>
            <a:r>
              <a:rPr lang="el-GR" sz="1400" dirty="0">
                <a:cs typeface="Arial" panose="020B0604020202020204" pitchFamily="34" charset="0"/>
              </a:rPr>
              <a:t>μ</a:t>
            </a:r>
            <a:r>
              <a:rPr lang="en-US" sz="1400" dirty="0">
                <a:latin typeface="Arial Rounded MT Bold" panose="020F0704030504030204" pitchFamily="34" charset="0"/>
                <a:cs typeface="Arial" panose="020B0604020202020204" pitchFamily="34" charset="0"/>
              </a:rPr>
              <a:t>M</a:t>
            </a:r>
            <a:endParaRPr lang="en-US" sz="1400" baseline="300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 rot="16200000">
            <a:off x="4682567" y="5904186"/>
            <a:ext cx="465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WT</a:t>
            </a:r>
            <a:endParaRPr lang="en-US" sz="14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 rot="16200000">
            <a:off x="4523912" y="7025535"/>
            <a:ext cx="7823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D538G</a:t>
            </a:r>
            <a:endParaRPr lang="en-US" sz="14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 rot="16200000">
            <a:off x="4545547" y="8105440"/>
            <a:ext cx="739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Y537S</a:t>
            </a:r>
            <a:endParaRPr lang="en-US" sz="14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33799" y="5312268"/>
            <a:ext cx="12141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Enza</a:t>
            </a:r>
            <a:r>
              <a:rPr lang="en-US" sz="1400" dirty="0">
                <a:latin typeface="Arial Rounded MT Bold" panose="020F0704030504030204" pitchFamily="34" charset="0"/>
                <a:cs typeface="Arial" panose="020B0604020202020204" pitchFamily="34" charset="0"/>
              </a:rPr>
              <a:t> 20</a:t>
            </a:r>
            <a:r>
              <a:rPr lang="el-GR" sz="1400" dirty="0">
                <a:cs typeface="Arial" panose="020B0604020202020204" pitchFamily="34" charset="0"/>
              </a:rPr>
              <a:t>μ</a:t>
            </a:r>
            <a:r>
              <a:rPr lang="en-US" sz="1400" dirty="0">
                <a:latin typeface="Arial Rounded MT Bold" panose="020F0704030504030204" pitchFamily="34" charset="0"/>
                <a:cs typeface="Arial" panose="020B0604020202020204" pitchFamily="34" charset="0"/>
              </a:rPr>
              <a:t>M</a:t>
            </a:r>
            <a:endParaRPr lang="en-US" sz="1400" baseline="300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pic>
        <p:nvPicPr>
          <p:cNvPr id="14549" name="Picture 213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092" y="5629403"/>
            <a:ext cx="1065707" cy="1026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50" name="Picture 214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723" y="5620044"/>
            <a:ext cx="1122393" cy="1035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51" name="Picture 215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093" y="6732414"/>
            <a:ext cx="1065706" cy="1045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52" name="Picture 216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723" y="6732412"/>
            <a:ext cx="1122394" cy="1045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53" name="Picture 217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092" y="7830889"/>
            <a:ext cx="1065707" cy="1069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54" name="Picture 218"/>
          <p:cNvPicPr>
            <a:picLocks noChangeAspect="1"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723" y="7831239"/>
            <a:ext cx="1122394" cy="1069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35" cstate="print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257" r="7032"/>
          <a:stretch/>
        </p:blipFill>
        <p:spPr>
          <a:xfrm>
            <a:off x="6209999" y="5620044"/>
            <a:ext cx="1093374" cy="1035958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 rotWithShape="1">
          <a:blip r:embed="rId37" cstate="print"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41" r="14308"/>
          <a:stretch/>
        </p:blipFill>
        <p:spPr>
          <a:xfrm>
            <a:off x="6201266" y="6732413"/>
            <a:ext cx="1102107" cy="1045897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 rotWithShape="1">
          <a:blip r:embed="rId39" cstate="print">
            <a:extLst>
              <a:ext uri="{BEBA8EAE-BF5A-486C-A8C5-ECC9F3942E4B}">
                <a14:imgProps xmlns:a14="http://schemas.microsoft.com/office/drawing/2010/main">
                  <a14:imgLayer r:embed="rId40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258" r="11483"/>
          <a:stretch/>
        </p:blipFill>
        <p:spPr>
          <a:xfrm>
            <a:off x="6201266" y="7830791"/>
            <a:ext cx="1102107" cy="1069881"/>
          </a:xfrm>
          <a:prstGeom prst="rect">
            <a:avLst/>
          </a:prstGeom>
        </p:spPr>
      </p:pic>
      <p:graphicFrame>
        <p:nvGraphicFramePr>
          <p:cNvPr id="60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6429958"/>
              </p:ext>
            </p:extLst>
          </p:nvPr>
        </p:nvGraphicFramePr>
        <p:xfrm>
          <a:off x="4254500" y="8969375"/>
          <a:ext cx="4684713" cy="256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47" name="Prism 8" r:id="rId41" imgW="5698788" imgH="3119294" progId="Prism8.Document">
                  <p:embed/>
                </p:oleObj>
              </mc:Choice>
              <mc:Fallback>
                <p:oleObj name="Prism 8" r:id="rId41" imgW="5698788" imgH="3119294" progId="Prism8.Document">
                  <p:embed/>
                  <p:pic>
                    <p:nvPicPr>
                      <p:cNvPr id="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4500" y="8969375"/>
                        <a:ext cx="4684713" cy="256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49170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588"/>
            <a:ext cx="3105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S7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29288" y="3404746"/>
            <a:ext cx="8828870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S7.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Immunoblot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showing AR and ER protein expression levels in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MCF-7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T-47D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genome-edited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ESR1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mutant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cells generated by the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Oesterreich lab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after growth for 48 hours in 2D (attached) or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3D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(Ultra-Low Attachment plates) conditions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Cells were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hormone deprived for 3 days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prior to seeding.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0623" y="587021"/>
            <a:ext cx="8279093" cy="2591777"/>
            <a:chOff x="70623" y="7763078"/>
            <a:chExt cx="8279093" cy="2591777"/>
          </a:xfrm>
        </p:grpSpPr>
        <p:pic>
          <p:nvPicPr>
            <p:cNvPr id="91" name="Picture 2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3094" y="8768375"/>
              <a:ext cx="365760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" name="Picture 3"/>
            <p:cNvPicPr>
              <a:picLocks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2591" y="8756767"/>
              <a:ext cx="365760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" name="Picture 4"/>
            <p:cNvPicPr>
              <a:picLocks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2591" y="9362819"/>
              <a:ext cx="365760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4" name="Picture 5"/>
            <p:cNvPicPr>
              <a:picLocks noChangeArrowheads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-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382" y="9364902"/>
              <a:ext cx="365760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8" name="Picture 6"/>
            <p:cNvPicPr>
              <a:picLocks noChangeArrowheads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-1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0691" y="9989095"/>
              <a:ext cx="365760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" name="Picture 7"/>
            <p:cNvPicPr>
              <a:picLocks noChangeArrowheads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-1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2116" y="9982294"/>
              <a:ext cx="365760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0" name="TextBox 99"/>
            <p:cNvSpPr txBox="1"/>
            <p:nvPr/>
          </p:nvSpPr>
          <p:spPr>
            <a:xfrm>
              <a:off x="382778" y="8756767"/>
              <a:ext cx="5603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>
                  <a:latin typeface="Arial Rounded MT Bold" panose="020F0704030504030204" pitchFamily="34" charset="0"/>
                </a:rPr>
                <a:t>AR -</a:t>
              </a:r>
              <a:endParaRPr lang="en-US" sz="1400" dirty="0">
                <a:latin typeface="Arial Rounded MT Bold" panose="020F0704030504030204" pitchFamily="34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277085" y="9334493"/>
              <a:ext cx="6660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>
                  <a:latin typeface="Arial Rounded MT Bold" panose="020F0704030504030204" pitchFamily="34" charset="0"/>
                </a:rPr>
                <a:t>ER -</a:t>
              </a:r>
              <a:endParaRPr lang="en-US" sz="1400" dirty="0">
                <a:latin typeface="Arial Rounded MT Bold" panose="020F070403050403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70623" y="9957648"/>
              <a:ext cx="8724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>
                  <a:latin typeface="Arial Rounded MT Bold" panose="020F0704030504030204" pitchFamily="34" charset="0"/>
                </a:rPr>
                <a:t>Tub. -</a:t>
              </a:r>
              <a:endParaRPr lang="en-US" sz="1400" dirty="0">
                <a:latin typeface="Arial Rounded MT Bold" panose="020F0704030504030204" pitchFamily="34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028818" y="8462838"/>
              <a:ext cx="35711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 Rounded MT Bold" panose="020F0704030504030204" pitchFamily="34" charset="0"/>
                </a:rPr>
                <a:t> 2D       3D      </a:t>
              </a:r>
              <a:r>
                <a:rPr lang="en-US" sz="1400" dirty="0" smtClean="0">
                  <a:latin typeface="Arial Rounded MT Bold" panose="020F0704030504030204" pitchFamily="34" charset="0"/>
                </a:rPr>
                <a:t>    2D      </a:t>
              </a:r>
              <a:r>
                <a:rPr lang="en-US" sz="1400" dirty="0">
                  <a:latin typeface="Arial Rounded MT Bold" panose="020F0704030504030204" pitchFamily="34" charset="0"/>
                </a:rPr>
                <a:t>3D      </a:t>
              </a:r>
              <a:r>
                <a:rPr lang="en-US" sz="1400" dirty="0" smtClean="0">
                  <a:latin typeface="Arial Rounded MT Bold" panose="020F0704030504030204" pitchFamily="34" charset="0"/>
                </a:rPr>
                <a:t>   2D       </a:t>
              </a:r>
              <a:r>
                <a:rPr lang="en-US" sz="1400" dirty="0">
                  <a:latin typeface="Arial Rounded MT Bold" panose="020F0704030504030204" pitchFamily="34" charset="0"/>
                </a:rPr>
                <a:t>3D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4740542" y="8466049"/>
              <a:ext cx="35711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 Rounded MT Bold" panose="020F0704030504030204" pitchFamily="34" charset="0"/>
                </a:rPr>
                <a:t> 2D       3D      </a:t>
              </a:r>
              <a:r>
                <a:rPr lang="en-US" sz="1400" dirty="0" smtClean="0">
                  <a:latin typeface="Arial Rounded MT Bold" panose="020F0704030504030204" pitchFamily="34" charset="0"/>
                </a:rPr>
                <a:t>    2D      </a:t>
              </a:r>
              <a:r>
                <a:rPr lang="en-US" sz="1400" dirty="0">
                  <a:latin typeface="Arial Rounded MT Bold" panose="020F0704030504030204" pitchFamily="34" charset="0"/>
                </a:rPr>
                <a:t>3D       </a:t>
              </a:r>
              <a:r>
                <a:rPr lang="en-US" sz="1400" dirty="0" smtClean="0">
                  <a:latin typeface="Arial Rounded MT Bold" panose="020F0704030504030204" pitchFamily="34" charset="0"/>
                </a:rPr>
                <a:t>   2D      </a:t>
              </a:r>
              <a:r>
                <a:rPr lang="en-US" sz="1400" dirty="0">
                  <a:latin typeface="Arial Rounded MT Bold" panose="020F0704030504030204" pitchFamily="34" charset="0"/>
                </a:rPr>
                <a:t>3D</a:t>
              </a:r>
            </a:p>
          </p:txBody>
        </p:sp>
        <p:cxnSp>
          <p:nvCxnSpPr>
            <p:cNvPr id="120" name="Straight Connector 119"/>
            <p:cNvCxnSpPr/>
            <p:nvPr/>
          </p:nvCxnSpPr>
          <p:spPr>
            <a:xfrm>
              <a:off x="1028818" y="8466049"/>
              <a:ext cx="106680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2257721" y="8462838"/>
              <a:ext cx="106680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3476922" y="8466049"/>
              <a:ext cx="106680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22"/>
            <p:cNvSpPr txBox="1"/>
            <p:nvPr/>
          </p:nvSpPr>
          <p:spPr>
            <a:xfrm>
              <a:off x="1257417" y="8152137"/>
              <a:ext cx="6096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 Rounded MT Bold" panose="020F0704030504030204" pitchFamily="34" charset="0"/>
                </a:rPr>
                <a:t>WT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400419" y="8148926"/>
              <a:ext cx="838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 Rounded MT Bold" panose="020F0704030504030204" pitchFamily="34" charset="0"/>
                </a:rPr>
                <a:t>Y537S</a:t>
              </a: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3591222" y="8152137"/>
              <a:ext cx="990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 Rounded MT Bold" panose="020F0704030504030204" pitchFamily="34" charset="0"/>
                </a:rPr>
                <a:t>D538G</a:t>
              </a:r>
            </a:p>
          </p:txBody>
        </p:sp>
        <p:cxnSp>
          <p:nvCxnSpPr>
            <p:cNvPr id="126" name="Straight Connector 125"/>
            <p:cNvCxnSpPr/>
            <p:nvPr/>
          </p:nvCxnSpPr>
          <p:spPr>
            <a:xfrm>
              <a:off x="4720512" y="8470608"/>
              <a:ext cx="106680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>
              <a:off x="5949415" y="8467397"/>
              <a:ext cx="106680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>
              <a:off x="7168616" y="8470608"/>
              <a:ext cx="106680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/>
            <p:cNvSpPr txBox="1"/>
            <p:nvPr/>
          </p:nvSpPr>
          <p:spPr>
            <a:xfrm>
              <a:off x="4949111" y="8156696"/>
              <a:ext cx="6096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 Rounded MT Bold" panose="020F0704030504030204" pitchFamily="34" charset="0"/>
                </a:rPr>
                <a:t>WT</a:t>
              </a: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6092113" y="8153485"/>
              <a:ext cx="838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 Rounded MT Bold" panose="020F0704030504030204" pitchFamily="34" charset="0"/>
                </a:rPr>
                <a:t>Y537S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7282916" y="8156696"/>
              <a:ext cx="106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 Rounded MT Bold" panose="020F0704030504030204" pitchFamily="34" charset="0"/>
                </a:rPr>
                <a:t>D538G</a:t>
              </a:r>
            </a:p>
          </p:txBody>
        </p:sp>
        <p:cxnSp>
          <p:nvCxnSpPr>
            <p:cNvPr id="132" name="Straight Connector 131"/>
            <p:cNvCxnSpPr/>
            <p:nvPr/>
          </p:nvCxnSpPr>
          <p:spPr>
            <a:xfrm>
              <a:off x="1257417" y="8148926"/>
              <a:ext cx="3172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TextBox 132"/>
            <p:cNvSpPr txBox="1"/>
            <p:nvPr/>
          </p:nvSpPr>
          <p:spPr>
            <a:xfrm>
              <a:off x="2400419" y="7778249"/>
              <a:ext cx="838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 Rounded MT Bold" panose="020F0704030504030204" pitchFamily="34" charset="0"/>
                </a:rPr>
                <a:t>MCF-7</a:t>
              </a:r>
              <a:endParaRPr lang="en-US" sz="1600" dirty="0">
                <a:latin typeface="Arial Rounded MT Bold" panose="020F0704030504030204" pitchFamily="34" charset="0"/>
              </a:endParaRPr>
            </a:p>
          </p:txBody>
        </p:sp>
        <p:cxnSp>
          <p:nvCxnSpPr>
            <p:cNvPr id="134" name="Straight Connector 133"/>
            <p:cNvCxnSpPr/>
            <p:nvPr/>
          </p:nvCxnSpPr>
          <p:spPr>
            <a:xfrm>
              <a:off x="4896812" y="8133755"/>
              <a:ext cx="317200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TextBox 134"/>
            <p:cNvSpPr txBox="1"/>
            <p:nvPr/>
          </p:nvSpPr>
          <p:spPr>
            <a:xfrm>
              <a:off x="6039814" y="7763078"/>
              <a:ext cx="838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 Rounded MT Bold" panose="020F0704030504030204" pitchFamily="34" charset="0"/>
                </a:rPr>
                <a:t>T-47D</a:t>
              </a:r>
              <a:endParaRPr lang="en-US" sz="1600" dirty="0">
                <a:latin typeface="Arial Rounded MT Bold" panose="020F0704030504030204" pitchFamily="34" charset="0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996151" y="9100912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585394" y="9100912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2188357" y="9100912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1.1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2825859" y="9100912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1.9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3425930" y="9100912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1.3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4044706" y="9100912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1.7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4736923" y="9100912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5326166" y="9100912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5929129" y="9100912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0.9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6566631" y="9100912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0.9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7166702" y="9100912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0.9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7785478" y="9100912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982918" y="9740137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1572161" y="9740137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1.1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2175124" y="9740137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2812626" y="9740137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3412697" y="9740137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0.7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4031473" y="9740137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0.7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4723690" y="9740137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5312933" y="9740137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5915896" y="9740137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6553398" y="9740137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7153469" y="9740137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1.2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7772245" y="9740137"/>
              <a:ext cx="533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1.3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675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0859575"/>
              </p:ext>
            </p:extLst>
          </p:nvPr>
        </p:nvGraphicFramePr>
        <p:xfrm>
          <a:off x="4672013" y="7770556"/>
          <a:ext cx="4460875" cy="348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90" name="Prism 8" r:id="rId3" imgW="4461001" imgH="3483770" progId="Prism8.Document">
                  <p:embed/>
                </p:oleObj>
              </mc:Choice>
              <mc:Fallback>
                <p:oleObj name="Prism 8" r:id="rId3" imgW="4461001" imgH="348377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2013" y="7770556"/>
                        <a:ext cx="4460875" cy="3484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5374020"/>
              </p:ext>
            </p:extLst>
          </p:nvPr>
        </p:nvGraphicFramePr>
        <p:xfrm>
          <a:off x="254000" y="7784844"/>
          <a:ext cx="4692650" cy="348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91" name="Prism 8" r:id="rId5" imgW="4692568" imgH="3483770" progId="Prism8.Document">
                  <p:embed/>
                </p:oleObj>
              </mc:Choice>
              <mc:Fallback>
                <p:oleObj name="Prism 8" r:id="rId5" imgW="4692568" imgH="348377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4000" y="7784844"/>
                        <a:ext cx="4692650" cy="3484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S8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281" y="11383167"/>
            <a:ext cx="8151801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S8. A-F.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The expression of 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CHI3L1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 MCF-7s (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and T-47Ds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IFITM3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 MCF-7 (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T-47Ds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), and 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IFITM1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 MCF-7s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and T-47Ds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is shown as normalized RNA-seq counts in ER mutant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lines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generated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three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laboratories (N=2/group). Mean ± SEM.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84539" y="910771"/>
            <a:ext cx="1080287" cy="10907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81281" y="614157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06773" y="614157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1606839"/>
              </p:ext>
            </p:extLst>
          </p:nvPr>
        </p:nvGraphicFramePr>
        <p:xfrm>
          <a:off x="4694238" y="4104921"/>
          <a:ext cx="4438650" cy="348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92" name="Prism 8" r:id="rId7" imgW="4439393" imgH="3483770" progId="Prism8.Document">
                  <p:embed/>
                </p:oleObj>
              </mc:Choice>
              <mc:Fallback>
                <p:oleObj name="Prism 8" r:id="rId7" imgW="4439393" imgH="348377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94238" y="4104921"/>
                        <a:ext cx="4438650" cy="3484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6293699"/>
              </p:ext>
            </p:extLst>
          </p:nvPr>
        </p:nvGraphicFramePr>
        <p:xfrm>
          <a:off x="4748213" y="596076"/>
          <a:ext cx="4384675" cy="348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93" name="Prism 8" r:id="rId9" imgW="4384652" imgH="3483770" progId="Prism8.Document">
                  <p:embed/>
                </p:oleObj>
              </mc:Choice>
              <mc:Fallback>
                <p:oleObj name="Prism 8" r:id="rId9" imgW="4384652" imgH="348377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748213" y="596076"/>
                        <a:ext cx="4384675" cy="3484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665789" y="7752999"/>
            <a:ext cx="3115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1281" y="7752999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65789" y="4118304"/>
            <a:ext cx="3115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1281" y="4118304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7944217"/>
              </p:ext>
            </p:extLst>
          </p:nvPr>
        </p:nvGraphicFramePr>
        <p:xfrm>
          <a:off x="254000" y="598391"/>
          <a:ext cx="4571271" cy="34983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94" name="Prism 8" r:id="rId11" imgW="4552476" imgH="3483770" progId="Prism8.Document">
                  <p:embed/>
                </p:oleObj>
              </mc:Choice>
              <mc:Fallback>
                <p:oleObj name="Prism 8" r:id="rId11" imgW="4552476" imgH="3483770" progId="Prism8.Document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00" y="598391"/>
                        <a:ext cx="4571271" cy="34983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7145674"/>
              </p:ext>
            </p:extLst>
          </p:nvPr>
        </p:nvGraphicFramePr>
        <p:xfrm>
          <a:off x="254000" y="4096404"/>
          <a:ext cx="4634748" cy="3486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95" name="Prism 8" r:id="rId13" imgW="4631705" imgH="3483770" progId="Prism8.Document">
                  <p:embed/>
                </p:oleObj>
              </mc:Choice>
              <mc:Fallback>
                <p:oleObj name="Prism 8" r:id="rId13" imgW="4631705" imgH="3483770" progId="Prism8.Document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00" y="4096404"/>
                        <a:ext cx="4634748" cy="34864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1182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733" y="861181"/>
            <a:ext cx="5666291" cy="32051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S9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1281" y="614157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281" y="8980841"/>
            <a:ext cx="8151801" cy="156966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S9. A.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Mutation co-occurrence depicted as an oncoprint mutual exclusivity analysis generated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using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cBioPortal shows data from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the Archer VariantPlex Solid Tumor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Assay performed from FFPE sections of core needle biopsies of breast cancer metastases shown in Figures 1 and 7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B-C.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Mutation co-occurrence depicted as an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oncoprint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mutual exclusivity analysis generated using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cBioPortal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data from the 2016 INSERM database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and the 2020 metastatic breast cancer project database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(C).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Mutual exclusivity analysis for A: Mutual exclusivity: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ESR1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TP53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p&lt;0.0001; Co-occurrence: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ESR1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PIK3CA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p=0.036; Trend towards mutual exclusivity: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TP53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PIK3CA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p=0.103. Mutual exclusivity analysis B: Mutual exclusivity: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ESR1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TP53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p=0.047; Trend towards mutual exclusivity: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TP53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PIK3CA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p=0.18; Trend towards co-occurrence: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ESR1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PIK3CA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p=0.199.</a:t>
            </a:r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81281" y="5878111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81281" y="4311514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B6450E19-C773-084E-8EF8-AF0FE3BE0B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282" y="4792322"/>
            <a:ext cx="8729370" cy="696312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8E6FFEA5-B7B3-BC4F-BF08-11108999CF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281" y="6451962"/>
            <a:ext cx="8729370" cy="2337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590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15383</TotalTime>
  <Words>1595</Words>
  <Application>Microsoft Office PowerPoint</Application>
  <PresentationFormat>Custom</PresentationFormat>
  <Paragraphs>313</Paragraphs>
  <Slides>11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Arial Rounded MT Bold</vt:lpstr>
      <vt:lpstr>Calibri</vt:lpstr>
      <vt:lpstr>Calibri Light</vt:lpstr>
      <vt:lpstr>Office Theme</vt:lpstr>
      <vt:lpstr>Prism 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Reese, Jordan</dc:creator>
  <cp:lastModifiedBy>Williams, Michelle</cp:lastModifiedBy>
  <cp:revision>442</cp:revision>
  <cp:lastPrinted>2019-12-06T23:28:53Z</cp:lastPrinted>
  <dcterms:created xsi:type="dcterms:W3CDTF">2018-07-11T15:36:13Z</dcterms:created>
  <dcterms:modified xsi:type="dcterms:W3CDTF">2020-10-27T19:16:16Z</dcterms:modified>
</cp:coreProperties>
</file>