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58" r:id="rId2"/>
    <p:sldId id="363" r:id="rId3"/>
    <p:sldId id="360" r:id="rId4"/>
    <p:sldId id="365" r:id="rId5"/>
    <p:sldId id="356" r:id="rId6"/>
    <p:sldId id="361" r:id="rId7"/>
    <p:sldId id="364" r:id="rId8"/>
    <p:sldId id="362" r:id="rId9"/>
  </p:sldIdLst>
  <p:sldSz cx="21945600" cy="23774400"/>
  <p:notesSz cx="6858000" cy="9144000"/>
  <p:defaultTextStyle>
    <a:defPPr>
      <a:defRPr lang="en-US"/>
    </a:defPPr>
    <a:lvl1pPr marL="0" algn="l" defTabSz="2078013" rtl="0" eaLnBrk="1" latinLnBrk="0" hangingPunct="1">
      <a:defRPr sz="4091" kern="1200">
        <a:solidFill>
          <a:schemeClr val="tx1"/>
        </a:solidFill>
        <a:latin typeface="+mn-lt"/>
        <a:ea typeface="+mn-ea"/>
        <a:cs typeface="+mn-cs"/>
      </a:defRPr>
    </a:lvl1pPr>
    <a:lvl2pPr marL="1039007" algn="l" defTabSz="2078013" rtl="0" eaLnBrk="1" latinLnBrk="0" hangingPunct="1">
      <a:defRPr sz="4091" kern="1200">
        <a:solidFill>
          <a:schemeClr val="tx1"/>
        </a:solidFill>
        <a:latin typeface="+mn-lt"/>
        <a:ea typeface="+mn-ea"/>
        <a:cs typeface="+mn-cs"/>
      </a:defRPr>
    </a:lvl2pPr>
    <a:lvl3pPr marL="2078013" algn="l" defTabSz="2078013" rtl="0" eaLnBrk="1" latinLnBrk="0" hangingPunct="1">
      <a:defRPr sz="4091" kern="1200">
        <a:solidFill>
          <a:schemeClr val="tx1"/>
        </a:solidFill>
        <a:latin typeface="+mn-lt"/>
        <a:ea typeface="+mn-ea"/>
        <a:cs typeface="+mn-cs"/>
      </a:defRPr>
    </a:lvl3pPr>
    <a:lvl4pPr marL="3117020" algn="l" defTabSz="2078013" rtl="0" eaLnBrk="1" latinLnBrk="0" hangingPunct="1">
      <a:defRPr sz="4091" kern="1200">
        <a:solidFill>
          <a:schemeClr val="tx1"/>
        </a:solidFill>
        <a:latin typeface="+mn-lt"/>
        <a:ea typeface="+mn-ea"/>
        <a:cs typeface="+mn-cs"/>
      </a:defRPr>
    </a:lvl4pPr>
    <a:lvl5pPr marL="4156027" algn="l" defTabSz="2078013" rtl="0" eaLnBrk="1" latinLnBrk="0" hangingPunct="1">
      <a:defRPr sz="4091" kern="1200">
        <a:solidFill>
          <a:schemeClr val="tx1"/>
        </a:solidFill>
        <a:latin typeface="+mn-lt"/>
        <a:ea typeface="+mn-ea"/>
        <a:cs typeface="+mn-cs"/>
      </a:defRPr>
    </a:lvl5pPr>
    <a:lvl6pPr marL="5195034" algn="l" defTabSz="2078013" rtl="0" eaLnBrk="1" latinLnBrk="0" hangingPunct="1">
      <a:defRPr sz="4091" kern="1200">
        <a:solidFill>
          <a:schemeClr val="tx1"/>
        </a:solidFill>
        <a:latin typeface="+mn-lt"/>
        <a:ea typeface="+mn-ea"/>
        <a:cs typeface="+mn-cs"/>
      </a:defRPr>
    </a:lvl6pPr>
    <a:lvl7pPr marL="6234039" algn="l" defTabSz="2078013" rtl="0" eaLnBrk="1" latinLnBrk="0" hangingPunct="1">
      <a:defRPr sz="4091" kern="1200">
        <a:solidFill>
          <a:schemeClr val="tx1"/>
        </a:solidFill>
        <a:latin typeface="+mn-lt"/>
        <a:ea typeface="+mn-ea"/>
        <a:cs typeface="+mn-cs"/>
      </a:defRPr>
    </a:lvl7pPr>
    <a:lvl8pPr marL="7273046" algn="l" defTabSz="2078013" rtl="0" eaLnBrk="1" latinLnBrk="0" hangingPunct="1">
      <a:defRPr sz="4091" kern="1200">
        <a:solidFill>
          <a:schemeClr val="tx1"/>
        </a:solidFill>
        <a:latin typeface="+mn-lt"/>
        <a:ea typeface="+mn-ea"/>
        <a:cs typeface="+mn-cs"/>
      </a:defRPr>
    </a:lvl8pPr>
    <a:lvl9pPr marL="8312053" algn="l" defTabSz="2078013" rtl="0" eaLnBrk="1" latinLnBrk="0" hangingPunct="1">
      <a:defRPr sz="409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488" userDrawn="1">
          <p15:clr>
            <a:srgbClr val="A4A3A4"/>
          </p15:clr>
        </p15:guide>
        <p15:guide id="2" pos="69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05" autoAdjust="0"/>
    <p:restoredTop sz="96292" autoAdjust="0"/>
  </p:normalViewPr>
  <p:slideViewPr>
    <p:cSldViewPr>
      <p:cViewPr>
        <p:scale>
          <a:sx n="50" d="100"/>
          <a:sy n="50" d="100"/>
        </p:scale>
        <p:origin x="816" y="-828"/>
      </p:cViewPr>
      <p:guideLst>
        <p:guide orient="horz" pos="7488"/>
        <p:guide pos="69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AC262-89A2-487D-837D-3D153CE55B97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47850" y="685800"/>
            <a:ext cx="31623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C64F4-A448-4EAA-94DD-6B2DF6393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33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078013" rtl="0" eaLnBrk="1" latinLnBrk="0" hangingPunct="1">
      <a:defRPr sz="2727" kern="1200">
        <a:solidFill>
          <a:schemeClr val="tx1"/>
        </a:solidFill>
        <a:latin typeface="+mn-lt"/>
        <a:ea typeface="+mn-ea"/>
        <a:cs typeface="+mn-cs"/>
      </a:defRPr>
    </a:lvl1pPr>
    <a:lvl2pPr marL="1039007" algn="l" defTabSz="2078013" rtl="0" eaLnBrk="1" latinLnBrk="0" hangingPunct="1">
      <a:defRPr sz="2727" kern="1200">
        <a:solidFill>
          <a:schemeClr val="tx1"/>
        </a:solidFill>
        <a:latin typeface="+mn-lt"/>
        <a:ea typeface="+mn-ea"/>
        <a:cs typeface="+mn-cs"/>
      </a:defRPr>
    </a:lvl2pPr>
    <a:lvl3pPr marL="2078013" algn="l" defTabSz="2078013" rtl="0" eaLnBrk="1" latinLnBrk="0" hangingPunct="1">
      <a:defRPr sz="2727" kern="1200">
        <a:solidFill>
          <a:schemeClr val="tx1"/>
        </a:solidFill>
        <a:latin typeface="+mn-lt"/>
        <a:ea typeface="+mn-ea"/>
        <a:cs typeface="+mn-cs"/>
      </a:defRPr>
    </a:lvl3pPr>
    <a:lvl4pPr marL="3117020" algn="l" defTabSz="2078013" rtl="0" eaLnBrk="1" latinLnBrk="0" hangingPunct="1">
      <a:defRPr sz="2727" kern="1200">
        <a:solidFill>
          <a:schemeClr val="tx1"/>
        </a:solidFill>
        <a:latin typeface="+mn-lt"/>
        <a:ea typeface="+mn-ea"/>
        <a:cs typeface="+mn-cs"/>
      </a:defRPr>
    </a:lvl4pPr>
    <a:lvl5pPr marL="4156027" algn="l" defTabSz="2078013" rtl="0" eaLnBrk="1" latinLnBrk="0" hangingPunct="1">
      <a:defRPr sz="2727" kern="1200">
        <a:solidFill>
          <a:schemeClr val="tx1"/>
        </a:solidFill>
        <a:latin typeface="+mn-lt"/>
        <a:ea typeface="+mn-ea"/>
        <a:cs typeface="+mn-cs"/>
      </a:defRPr>
    </a:lvl5pPr>
    <a:lvl6pPr marL="5195034" algn="l" defTabSz="2078013" rtl="0" eaLnBrk="1" latinLnBrk="0" hangingPunct="1">
      <a:defRPr sz="2727" kern="1200">
        <a:solidFill>
          <a:schemeClr val="tx1"/>
        </a:solidFill>
        <a:latin typeface="+mn-lt"/>
        <a:ea typeface="+mn-ea"/>
        <a:cs typeface="+mn-cs"/>
      </a:defRPr>
    </a:lvl6pPr>
    <a:lvl7pPr marL="6234039" algn="l" defTabSz="2078013" rtl="0" eaLnBrk="1" latinLnBrk="0" hangingPunct="1">
      <a:defRPr sz="2727" kern="1200">
        <a:solidFill>
          <a:schemeClr val="tx1"/>
        </a:solidFill>
        <a:latin typeface="+mn-lt"/>
        <a:ea typeface="+mn-ea"/>
        <a:cs typeface="+mn-cs"/>
      </a:defRPr>
    </a:lvl7pPr>
    <a:lvl8pPr marL="7273046" algn="l" defTabSz="2078013" rtl="0" eaLnBrk="1" latinLnBrk="0" hangingPunct="1">
      <a:defRPr sz="2727" kern="1200">
        <a:solidFill>
          <a:schemeClr val="tx1"/>
        </a:solidFill>
        <a:latin typeface="+mn-lt"/>
        <a:ea typeface="+mn-ea"/>
        <a:cs typeface="+mn-cs"/>
      </a:defRPr>
    </a:lvl8pPr>
    <a:lvl9pPr marL="8312053" algn="l" defTabSz="2078013" rtl="0" eaLnBrk="1" latinLnBrk="0" hangingPunct="1">
      <a:defRPr sz="272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7385476"/>
            <a:ext cx="18653760" cy="50960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840" y="13472160"/>
            <a:ext cx="15361920" cy="60756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619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239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859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47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8099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571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33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0959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346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55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910560" y="952082"/>
            <a:ext cx="4937760" cy="202852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7280" y="952082"/>
            <a:ext cx="14447520" cy="202852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476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75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3552" y="15277257"/>
            <a:ext cx="18653760" cy="4721860"/>
          </a:xfrm>
        </p:spPr>
        <p:txBody>
          <a:bodyPr anchor="t"/>
          <a:lstStyle>
            <a:lvl1pPr algn="l">
              <a:defRPr sz="666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3552" y="10076610"/>
            <a:ext cx="18653760" cy="5200649"/>
          </a:xfrm>
        </p:spPr>
        <p:txBody>
          <a:bodyPr anchor="b"/>
          <a:lstStyle>
            <a:lvl1pPr marL="0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1pPr>
            <a:lvl2pPr marL="76199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239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3pPr>
            <a:lvl4pPr marL="2285977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4pPr>
            <a:lvl5pPr marL="3047970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5pPr>
            <a:lvl6pPr marL="3809962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6pPr>
            <a:lvl7pPr marL="4571954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7pPr>
            <a:lvl8pPr marL="5333947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8pPr>
            <a:lvl9pPr marL="6095939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58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5547363"/>
            <a:ext cx="9692640" cy="15690007"/>
          </a:xfrm>
        </p:spPr>
        <p:txBody>
          <a:bodyPr/>
          <a:lstStyle>
            <a:lvl1pPr>
              <a:defRPr sz="4667"/>
            </a:lvl1pPr>
            <a:lvl2pPr>
              <a:defRPr sz="4000"/>
            </a:lvl2pPr>
            <a:lvl3pPr>
              <a:defRPr sz="3333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55680" y="5547363"/>
            <a:ext cx="9692640" cy="15690007"/>
          </a:xfrm>
        </p:spPr>
        <p:txBody>
          <a:bodyPr/>
          <a:lstStyle>
            <a:lvl1pPr>
              <a:defRPr sz="4667"/>
            </a:lvl1pPr>
            <a:lvl2pPr>
              <a:defRPr sz="4000"/>
            </a:lvl2pPr>
            <a:lvl3pPr>
              <a:defRPr sz="3333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47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5321727"/>
            <a:ext cx="9696451" cy="2217842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1992" indent="0">
              <a:buNone/>
              <a:defRPr sz="3333" b="1"/>
            </a:lvl2pPr>
            <a:lvl3pPr marL="1523985" indent="0">
              <a:buNone/>
              <a:defRPr sz="3000" b="1"/>
            </a:lvl3pPr>
            <a:lvl4pPr marL="2285977" indent="0">
              <a:buNone/>
              <a:defRPr sz="2667" b="1"/>
            </a:lvl4pPr>
            <a:lvl5pPr marL="3047970" indent="0">
              <a:buNone/>
              <a:defRPr sz="2667" b="1"/>
            </a:lvl5pPr>
            <a:lvl6pPr marL="3809962" indent="0">
              <a:buNone/>
              <a:defRPr sz="2667" b="1"/>
            </a:lvl6pPr>
            <a:lvl7pPr marL="4571954" indent="0">
              <a:buNone/>
              <a:defRPr sz="2667" b="1"/>
            </a:lvl7pPr>
            <a:lvl8pPr marL="5333947" indent="0">
              <a:buNone/>
              <a:defRPr sz="2667" b="1"/>
            </a:lvl8pPr>
            <a:lvl9pPr marL="6095939" indent="0">
              <a:buNone/>
              <a:defRPr sz="26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7539569"/>
            <a:ext cx="9696451" cy="13697800"/>
          </a:xfrm>
        </p:spPr>
        <p:txBody>
          <a:bodyPr/>
          <a:lstStyle>
            <a:lvl1pPr>
              <a:defRPr sz="4000"/>
            </a:lvl1pPr>
            <a:lvl2pPr>
              <a:defRPr sz="3333"/>
            </a:lvl2pPr>
            <a:lvl3pPr>
              <a:defRPr sz="30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48064" y="5321727"/>
            <a:ext cx="9700261" cy="2217842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1992" indent="0">
              <a:buNone/>
              <a:defRPr sz="3333" b="1"/>
            </a:lvl2pPr>
            <a:lvl3pPr marL="1523985" indent="0">
              <a:buNone/>
              <a:defRPr sz="3000" b="1"/>
            </a:lvl3pPr>
            <a:lvl4pPr marL="2285977" indent="0">
              <a:buNone/>
              <a:defRPr sz="2667" b="1"/>
            </a:lvl4pPr>
            <a:lvl5pPr marL="3047970" indent="0">
              <a:buNone/>
              <a:defRPr sz="2667" b="1"/>
            </a:lvl5pPr>
            <a:lvl6pPr marL="3809962" indent="0">
              <a:buNone/>
              <a:defRPr sz="2667" b="1"/>
            </a:lvl6pPr>
            <a:lvl7pPr marL="4571954" indent="0">
              <a:buNone/>
              <a:defRPr sz="2667" b="1"/>
            </a:lvl7pPr>
            <a:lvl8pPr marL="5333947" indent="0">
              <a:buNone/>
              <a:defRPr sz="2667" b="1"/>
            </a:lvl8pPr>
            <a:lvl9pPr marL="6095939" indent="0">
              <a:buNone/>
              <a:defRPr sz="26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48064" y="7539569"/>
            <a:ext cx="9700261" cy="13697800"/>
          </a:xfrm>
        </p:spPr>
        <p:txBody>
          <a:bodyPr/>
          <a:lstStyle>
            <a:lvl1pPr>
              <a:defRPr sz="4000"/>
            </a:lvl1pPr>
            <a:lvl2pPr>
              <a:defRPr sz="3333"/>
            </a:lvl2pPr>
            <a:lvl3pPr>
              <a:defRPr sz="30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741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76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636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3" y="946573"/>
            <a:ext cx="7219952" cy="4028440"/>
          </a:xfrm>
        </p:spPr>
        <p:txBody>
          <a:bodyPr anchor="b"/>
          <a:lstStyle>
            <a:lvl1pPr algn="l">
              <a:defRPr sz="33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121" y="946577"/>
            <a:ext cx="12268200" cy="20290793"/>
          </a:xfrm>
        </p:spPr>
        <p:txBody>
          <a:bodyPr/>
          <a:lstStyle>
            <a:lvl1pPr>
              <a:defRPr sz="5333"/>
            </a:lvl1pPr>
            <a:lvl2pPr>
              <a:defRPr sz="4667"/>
            </a:lvl2pPr>
            <a:lvl3pPr>
              <a:defRPr sz="4000"/>
            </a:lvl3pPr>
            <a:lvl4pPr>
              <a:defRPr sz="3333"/>
            </a:lvl4pPr>
            <a:lvl5pPr>
              <a:defRPr sz="3333"/>
            </a:lvl5pPr>
            <a:lvl6pPr>
              <a:defRPr sz="3333"/>
            </a:lvl6pPr>
            <a:lvl7pPr>
              <a:defRPr sz="3333"/>
            </a:lvl7pPr>
            <a:lvl8pPr>
              <a:defRPr sz="3333"/>
            </a:lvl8pPr>
            <a:lvl9pPr>
              <a:defRPr sz="33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3" y="4975017"/>
            <a:ext cx="7219952" cy="16262353"/>
          </a:xfrm>
        </p:spPr>
        <p:txBody>
          <a:bodyPr/>
          <a:lstStyle>
            <a:lvl1pPr marL="0" indent="0">
              <a:buNone/>
              <a:defRPr sz="2333"/>
            </a:lvl1pPr>
            <a:lvl2pPr marL="761992" indent="0">
              <a:buNone/>
              <a:defRPr sz="2000"/>
            </a:lvl2pPr>
            <a:lvl3pPr marL="1523985" indent="0">
              <a:buNone/>
              <a:defRPr sz="1667"/>
            </a:lvl3pPr>
            <a:lvl4pPr marL="2285977" indent="0">
              <a:buNone/>
              <a:defRPr sz="1500"/>
            </a:lvl4pPr>
            <a:lvl5pPr marL="3047970" indent="0">
              <a:buNone/>
              <a:defRPr sz="1500"/>
            </a:lvl5pPr>
            <a:lvl6pPr marL="3809962" indent="0">
              <a:buNone/>
              <a:defRPr sz="1500"/>
            </a:lvl6pPr>
            <a:lvl7pPr marL="4571954" indent="0">
              <a:buNone/>
              <a:defRPr sz="1500"/>
            </a:lvl7pPr>
            <a:lvl8pPr marL="5333947" indent="0">
              <a:buNone/>
              <a:defRPr sz="1500"/>
            </a:lvl8pPr>
            <a:lvl9pPr marL="6095939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88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1491" y="16642081"/>
            <a:ext cx="13167360" cy="1964693"/>
          </a:xfrm>
        </p:spPr>
        <p:txBody>
          <a:bodyPr anchor="b"/>
          <a:lstStyle>
            <a:lvl1pPr algn="l">
              <a:defRPr sz="3333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1491" y="2124287"/>
            <a:ext cx="13167360" cy="14264640"/>
          </a:xfrm>
        </p:spPr>
        <p:txBody>
          <a:bodyPr/>
          <a:lstStyle>
            <a:lvl1pPr marL="0" indent="0">
              <a:buNone/>
              <a:defRPr sz="5333"/>
            </a:lvl1pPr>
            <a:lvl2pPr marL="761992" indent="0">
              <a:buNone/>
              <a:defRPr sz="4667"/>
            </a:lvl2pPr>
            <a:lvl3pPr marL="1523985" indent="0">
              <a:buNone/>
              <a:defRPr sz="4000"/>
            </a:lvl3pPr>
            <a:lvl4pPr marL="2285977" indent="0">
              <a:buNone/>
              <a:defRPr sz="3333"/>
            </a:lvl4pPr>
            <a:lvl5pPr marL="3047970" indent="0">
              <a:buNone/>
              <a:defRPr sz="3333"/>
            </a:lvl5pPr>
            <a:lvl6pPr marL="3809962" indent="0">
              <a:buNone/>
              <a:defRPr sz="3333"/>
            </a:lvl6pPr>
            <a:lvl7pPr marL="4571954" indent="0">
              <a:buNone/>
              <a:defRPr sz="3333"/>
            </a:lvl7pPr>
            <a:lvl8pPr marL="5333947" indent="0">
              <a:buNone/>
              <a:defRPr sz="3333"/>
            </a:lvl8pPr>
            <a:lvl9pPr marL="6095939" indent="0">
              <a:buNone/>
              <a:defRPr sz="3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1491" y="18606774"/>
            <a:ext cx="13167360" cy="2790189"/>
          </a:xfrm>
        </p:spPr>
        <p:txBody>
          <a:bodyPr/>
          <a:lstStyle>
            <a:lvl1pPr marL="0" indent="0">
              <a:buNone/>
              <a:defRPr sz="2333"/>
            </a:lvl1pPr>
            <a:lvl2pPr marL="761992" indent="0">
              <a:buNone/>
              <a:defRPr sz="2000"/>
            </a:lvl2pPr>
            <a:lvl3pPr marL="1523985" indent="0">
              <a:buNone/>
              <a:defRPr sz="1667"/>
            </a:lvl3pPr>
            <a:lvl4pPr marL="2285977" indent="0">
              <a:buNone/>
              <a:defRPr sz="1500"/>
            </a:lvl4pPr>
            <a:lvl5pPr marL="3047970" indent="0">
              <a:buNone/>
              <a:defRPr sz="1500"/>
            </a:lvl5pPr>
            <a:lvl6pPr marL="3809962" indent="0">
              <a:buNone/>
              <a:defRPr sz="1500"/>
            </a:lvl6pPr>
            <a:lvl7pPr marL="4571954" indent="0">
              <a:buNone/>
              <a:defRPr sz="1500"/>
            </a:lvl7pPr>
            <a:lvl8pPr marL="5333947" indent="0">
              <a:buNone/>
              <a:defRPr sz="1500"/>
            </a:lvl8pPr>
            <a:lvl9pPr marL="6095939" indent="0">
              <a:buNone/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341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952080"/>
            <a:ext cx="19751040" cy="3962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5547363"/>
            <a:ext cx="19751040" cy="15690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22035350"/>
            <a:ext cx="5120640" cy="12657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E9509-67B2-43D5-884D-75AADA7B0E91}" type="datetimeFigureOut">
              <a:rPr lang="en-US" smtClean="0"/>
              <a:t>8/14/2020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498080" y="22035350"/>
            <a:ext cx="6949440" cy="12657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727680" y="22035350"/>
            <a:ext cx="5120640" cy="12657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2CD65-F740-4328-B1F8-CB1AF6188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057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23985" rtl="0" eaLnBrk="1" latinLnBrk="0" hangingPunct="1">
        <a:spcBef>
          <a:spcPct val="0"/>
        </a:spcBef>
        <a:buNone/>
        <a:defRPr sz="73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1494" indent="-571494" algn="l" defTabSz="1523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1pPr>
      <a:lvl2pPr marL="1238238" indent="-476245" algn="l" defTabSz="1523985" rtl="0" eaLnBrk="1" latinLnBrk="0" hangingPunct="1">
        <a:spcBef>
          <a:spcPct val="20000"/>
        </a:spcBef>
        <a:buFont typeface="Arial" panose="020B0604020202020204" pitchFamily="34" charset="0"/>
        <a:buChar char="–"/>
        <a:defRPr sz="4667" kern="1200">
          <a:solidFill>
            <a:schemeClr val="tx1"/>
          </a:solidFill>
          <a:latin typeface="+mn-lt"/>
          <a:ea typeface="+mn-ea"/>
          <a:cs typeface="+mn-cs"/>
        </a:defRPr>
      </a:lvl2pPr>
      <a:lvl3pPr marL="1904981" indent="-380996" algn="l" defTabSz="1523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66973" indent="-380996" algn="l" defTabSz="1523985" rtl="0" eaLnBrk="1" latinLnBrk="0" hangingPunct="1">
        <a:spcBef>
          <a:spcPct val="20000"/>
        </a:spcBef>
        <a:buFont typeface="Arial" panose="020B0604020202020204" pitchFamily="34" charset="0"/>
        <a:buChar char="–"/>
        <a:defRPr sz="3333" kern="1200">
          <a:solidFill>
            <a:schemeClr val="tx1"/>
          </a:solidFill>
          <a:latin typeface="+mn-lt"/>
          <a:ea typeface="+mn-ea"/>
          <a:cs typeface="+mn-cs"/>
        </a:defRPr>
      </a:lvl4pPr>
      <a:lvl5pPr marL="3428966" indent="-380996" algn="l" defTabSz="1523985" rtl="0" eaLnBrk="1" latinLnBrk="0" hangingPunct="1">
        <a:spcBef>
          <a:spcPct val="20000"/>
        </a:spcBef>
        <a:buFont typeface="Arial" panose="020B0604020202020204" pitchFamily="34" charset="0"/>
        <a:buChar char="»"/>
        <a:defRPr sz="3333" kern="1200">
          <a:solidFill>
            <a:schemeClr val="tx1"/>
          </a:solidFill>
          <a:latin typeface="+mn-lt"/>
          <a:ea typeface="+mn-ea"/>
          <a:cs typeface="+mn-cs"/>
        </a:defRPr>
      </a:lvl5pPr>
      <a:lvl6pPr marL="4190958" indent="-380996" algn="l" defTabSz="1523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6pPr>
      <a:lvl7pPr marL="4952950" indent="-380996" algn="l" defTabSz="1523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7pPr>
      <a:lvl8pPr marL="5714943" indent="-380996" algn="l" defTabSz="1523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8pPr>
      <a:lvl9pPr marL="6476935" indent="-380996" algn="l" defTabSz="1523985" rtl="0" eaLnBrk="1" latinLnBrk="0" hangingPunct="1">
        <a:spcBef>
          <a:spcPct val="20000"/>
        </a:spcBef>
        <a:buFont typeface="Arial" panose="020B0604020202020204" pitchFamily="34" charset="0"/>
        <a:buChar char="•"/>
        <a:defRPr sz="3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398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1992" algn="l" defTabSz="152398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85" algn="l" defTabSz="152398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85977" algn="l" defTabSz="152398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47970" algn="l" defTabSz="152398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09962" algn="l" defTabSz="152398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71954" algn="l" defTabSz="152398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33947" algn="l" defTabSz="152398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095939" algn="l" defTabSz="152398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304800"/>
            <a:ext cx="19751040" cy="3962400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Supplementary Figure </a:t>
            </a:r>
            <a:r>
              <a:rPr lang="en-US" sz="4800" b="1" dirty="0"/>
              <a:t>1.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b="1" dirty="0" smtClean="0"/>
              <a:t>A</a:t>
            </a:r>
            <a:r>
              <a:rPr lang="en-US" sz="4800" dirty="0"/>
              <a:t>) KPC-Luc and G37 cells were treated with gemcitabine (50 nM) for 8, 24, 48 hours and Cav-1 expression was measured by western blot. </a:t>
            </a:r>
            <a:r>
              <a:rPr lang="en-US" sz="4800" b="1" dirty="0"/>
              <a:t>B</a:t>
            </a:r>
            <a:r>
              <a:rPr lang="en-US" sz="4800" dirty="0"/>
              <a:t>) Gemcitabine IC50 curves for cell lines AsPC-1, HPAFII, KPC-Luc and </a:t>
            </a:r>
            <a:r>
              <a:rPr lang="en-US" sz="4800" dirty="0" smtClean="0"/>
              <a:t>G37.</a:t>
            </a:r>
            <a:endParaRPr lang="en-US" sz="4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6753" y="4622180"/>
            <a:ext cx="18259093" cy="429259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038600" y="9848228"/>
            <a:ext cx="13716000" cy="1905000"/>
          </a:xfrm>
          <a:prstGeom prst="rect">
            <a:avLst/>
          </a:prstGeom>
        </p:spPr>
        <p:txBody>
          <a:bodyPr vert="horz" lIns="152400" tIns="76200" rIns="152400" bIns="7620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667" dirty="0" smtClean="0"/>
              <a:t>Gemcitabine </a:t>
            </a:r>
            <a:r>
              <a:rPr lang="en-US" sz="4667" dirty="0"/>
              <a:t>IC50s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11284882"/>
            <a:ext cx="15621000" cy="124895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45566" y="10930939"/>
            <a:ext cx="1185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1317" y="4595141"/>
            <a:ext cx="1185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A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771591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59180" y="249680"/>
            <a:ext cx="19751040" cy="39624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Supplementary Figure 2.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Mass spectrometry peak plot for determination of paclitaxel intracellular concentration.  </a:t>
            </a:r>
            <a:endParaRPr lang="en-US" sz="4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6248400"/>
            <a:ext cx="17901953" cy="861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510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41424"/>
            <a:ext cx="19751040" cy="3962400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Supplementary Figure 3.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b="1" dirty="0" smtClean="0"/>
              <a:t>A-B:</a:t>
            </a:r>
            <a:r>
              <a:rPr lang="en-US" sz="4000" dirty="0" smtClean="0"/>
              <a:t>  G37 </a:t>
            </a:r>
            <a:r>
              <a:rPr lang="en-US" sz="4000" dirty="0"/>
              <a:t>and </a:t>
            </a:r>
            <a:r>
              <a:rPr lang="en-US" sz="4000" dirty="0" smtClean="0"/>
              <a:t>KPC-Luc </a:t>
            </a:r>
            <a:r>
              <a:rPr lang="en-US" sz="4000" dirty="0"/>
              <a:t>cells were treated with vehicle control or gemcitabine (Gem, 50 nM) for a total of 24 hours with either NP (1 nM) delivered on same day [Gem(D1)NP(D1)], NP added on day 2 [Gem(D1)NP(D2)], or NP treated on day 3 with a 24 hour gap of no treatments [Gem(D1)NP(D3)]. NP and gemcitabine were removed after 24 hours of treatment for each condition. Following 72 hours from the start of treatments, proliferation was measured by </a:t>
            </a:r>
            <a:r>
              <a:rPr lang="en-US" sz="4000" dirty="0" smtClean="0"/>
              <a:t>alamarBlue </a:t>
            </a:r>
            <a:r>
              <a:rPr lang="en-US" sz="4000" dirty="0"/>
              <a:t>assay. </a:t>
            </a:r>
            <a:r>
              <a:rPr lang="en-US" sz="4000" b="1" dirty="0" smtClean="0"/>
              <a:t>C-D:  </a:t>
            </a:r>
            <a:r>
              <a:rPr lang="en-US" sz="4000" dirty="0" smtClean="0"/>
              <a:t>Colony </a:t>
            </a:r>
            <a:r>
              <a:rPr lang="en-US" sz="4000" dirty="0"/>
              <a:t>forming assays normalized to the control treatment (vehicle) are shown for </a:t>
            </a:r>
            <a:r>
              <a:rPr lang="en-US" sz="4000" dirty="0" smtClean="0"/>
              <a:t>C) G37 </a:t>
            </a:r>
            <a:r>
              <a:rPr lang="en-US" sz="4000" dirty="0"/>
              <a:t>and </a:t>
            </a:r>
            <a:r>
              <a:rPr lang="en-US" sz="4000" dirty="0" smtClean="0"/>
              <a:t>D) KPC-Luc cells </a:t>
            </a:r>
            <a:r>
              <a:rPr lang="en-US" sz="4000" dirty="0"/>
              <a:t>for the different treatment schedules</a:t>
            </a:r>
            <a:r>
              <a:rPr lang="en-US" sz="3100" dirty="0"/>
              <a:t>. *p &lt; 0.05, **p &lt; 0.01, ***p &lt; 0.001, ****p&lt;0.0001.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6400800"/>
            <a:ext cx="8305800" cy="81504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3800" y="6096000"/>
            <a:ext cx="8732670" cy="85114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15122618"/>
            <a:ext cx="7924800" cy="78109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34800" y="14986367"/>
            <a:ext cx="8351670" cy="82777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54013" y="5829401"/>
            <a:ext cx="3200400" cy="721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AlamarBlue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4935200" y="5717036"/>
            <a:ext cx="3200400" cy="721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AlamarBlue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531196" y="14735133"/>
            <a:ext cx="4868934" cy="721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Colony Formation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325600" y="14699651"/>
            <a:ext cx="4868934" cy="721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Colony Formation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09218" y="5475458"/>
            <a:ext cx="88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56196" y="15021927"/>
            <a:ext cx="795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C</a:t>
            </a:r>
            <a:endParaRPr lang="en-US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0348288" y="5661060"/>
            <a:ext cx="88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B</a:t>
            </a:r>
            <a:endParaRPr lang="en-US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667898" y="15021927"/>
            <a:ext cx="9859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99887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/>
              <a:t>Supplementary Figure </a:t>
            </a:r>
            <a:r>
              <a:rPr lang="en-US" sz="4800" b="1" dirty="0" smtClean="0"/>
              <a:t>3 (</a:t>
            </a:r>
            <a:r>
              <a:rPr lang="en-US" sz="4800" b="1" dirty="0" err="1" smtClean="0"/>
              <a:t>Cont</a:t>
            </a:r>
            <a:r>
              <a:rPr lang="en-US" sz="4800" b="1" dirty="0" smtClean="0"/>
              <a:t>). E-G: </a:t>
            </a:r>
            <a:r>
              <a:rPr lang="en-US" sz="4800" dirty="0" smtClean="0"/>
              <a:t>AlamarBlue </a:t>
            </a:r>
            <a:r>
              <a:rPr lang="en-US" sz="4800" dirty="0" smtClean="0"/>
              <a:t>assays for </a:t>
            </a:r>
            <a:r>
              <a:rPr lang="en-US" sz="4800" dirty="0" smtClean="0"/>
              <a:t>Cav-1 </a:t>
            </a:r>
            <a:r>
              <a:rPr lang="en-US" sz="4800" dirty="0" smtClean="0"/>
              <a:t>expressing PDAC cell </a:t>
            </a:r>
            <a:r>
              <a:rPr lang="en-US" sz="4800" dirty="0" smtClean="0"/>
              <a:t>lines with higher Cav-1 expression</a:t>
            </a:r>
            <a:r>
              <a:rPr lang="en-US" sz="4800" dirty="0"/>
              <a:t/>
            </a:r>
            <a:br>
              <a:rPr lang="en-US" sz="4800" dirty="0"/>
            </a:br>
            <a:endParaRPr lang="en-US" sz="4800" dirty="0"/>
          </a:p>
        </p:txBody>
      </p:sp>
      <p:pic>
        <p:nvPicPr>
          <p:cNvPr id="3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7" y="6151245"/>
            <a:ext cx="6794183" cy="66751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6485" y="6153150"/>
            <a:ext cx="6794160" cy="6675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9218" y="5475458"/>
            <a:ext cx="88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E</a:t>
            </a:r>
            <a:endParaRPr lang="en-US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868818" y="5475458"/>
            <a:ext cx="88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F</a:t>
            </a:r>
            <a:endParaRPr lang="en-US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4587435" y="5475458"/>
            <a:ext cx="88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G</a:t>
            </a:r>
            <a:endParaRPr lang="en-US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111" y="6183344"/>
            <a:ext cx="6761487" cy="6643021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2039600" y="7543800"/>
            <a:ext cx="1295400" cy="1676400"/>
            <a:chOff x="12039600" y="7620000"/>
            <a:chExt cx="1295400" cy="1676400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2039600" y="7620000"/>
              <a:ext cx="12954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3335000" y="7620000"/>
              <a:ext cx="0" cy="1676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12039600" y="7620000"/>
              <a:ext cx="0" cy="2286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12345355" y="7058680"/>
            <a:ext cx="838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***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141025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952080"/>
            <a:ext cx="19751040" cy="39624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Supplementary Figure 4</a:t>
            </a:r>
            <a:r>
              <a:rPr lang="en-US" sz="4800" b="1" dirty="0"/>
              <a:t>.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FHs </a:t>
            </a:r>
            <a:r>
              <a:rPr lang="en-US" sz="4800" dirty="0"/>
              <a:t>74 </a:t>
            </a:r>
            <a:r>
              <a:rPr lang="en-US" sz="4800" dirty="0" smtClean="0"/>
              <a:t>Int cells (immortalized small intestinal cell line) were treated with different gemcitabine and NP scheduling regimens and proliferation measured by </a:t>
            </a:r>
            <a:r>
              <a:rPr lang="en-US" sz="4800" dirty="0" err="1" smtClean="0"/>
              <a:t>IncuCyte</a:t>
            </a:r>
            <a:r>
              <a:rPr lang="en-US" sz="4800" dirty="0" smtClean="0"/>
              <a:t> analysis.</a:t>
            </a:r>
            <a:endParaRPr lang="en-US" sz="4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5638800"/>
            <a:ext cx="16672126" cy="1006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4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143000"/>
            <a:ext cx="19751040" cy="3962400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Supplementary Figure </a:t>
            </a:r>
            <a:r>
              <a:rPr lang="en-US" sz="4800" b="1" dirty="0"/>
              <a:t>5.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Bliss Independence with observed additivity</a:t>
            </a:r>
            <a:r>
              <a:rPr lang="en-US" sz="4800" dirty="0"/>
              <a:t>, synergy and antagonism of drug </a:t>
            </a:r>
            <a:r>
              <a:rPr lang="en-US" sz="4800" dirty="0" smtClean="0"/>
              <a:t>combinations of</a:t>
            </a:r>
            <a:r>
              <a:rPr lang="en-US" sz="4800" b="1" dirty="0" smtClean="0"/>
              <a:t> A</a:t>
            </a:r>
            <a:r>
              <a:rPr lang="en-US" sz="4800" dirty="0" smtClean="0"/>
              <a:t>) trametinib and NP in AsPC-1 and HPAF-II cells or </a:t>
            </a:r>
            <a:r>
              <a:rPr lang="en-US" sz="4800" b="1" dirty="0" smtClean="0"/>
              <a:t>B</a:t>
            </a:r>
            <a:r>
              <a:rPr lang="en-US" sz="4800" dirty="0" smtClean="0"/>
              <a:t>) RO-3306 and NP in AsPC-1 cells </a:t>
            </a:r>
            <a:r>
              <a:rPr lang="en-US" sz="4800" dirty="0"/>
              <a:t>with combination index (CI) </a:t>
            </a:r>
            <a:r>
              <a:rPr lang="en-US" sz="4800" dirty="0" smtClean="0"/>
              <a:t>scores.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14249400"/>
            <a:ext cx="8991600" cy="77372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78000" y="5715000"/>
            <a:ext cx="88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3000" y="14635371"/>
            <a:ext cx="7950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B</a:t>
            </a:r>
            <a:endParaRPr lang="en-US" sz="4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9290" y="6449925"/>
            <a:ext cx="15186452" cy="7181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439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9614" y="666711"/>
            <a:ext cx="19751040" cy="3962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1523985" rtl="0" eaLnBrk="1" latinLnBrk="0" hangingPunct="1">
              <a:spcBef>
                <a:spcPct val="0"/>
              </a:spcBef>
              <a:buNone/>
              <a:defRPr sz="73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b="1" dirty="0" smtClean="0"/>
              <a:t>Supplementary Figure 6. 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Tumor </a:t>
            </a:r>
            <a:r>
              <a:rPr lang="en-US" sz="4800" dirty="0"/>
              <a:t>xenografts were formed by subcutaneously injecting 2.0 x 10</a:t>
            </a:r>
            <a:r>
              <a:rPr lang="en-US" sz="4800" baseline="30000" dirty="0"/>
              <a:t>6</a:t>
            </a:r>
            <a:r>
              <a:rPr lang="en-US" sz="4800" dirty="0"/>
              <a:t> AsPC-1, HPAF-II, and 1.0 x 10</a:t>
            </a:r>
            <a:r>
              <a:rPr lang="en-US" sz="4800" baseline="30000" dirty="0"/>
              <a:t>6</a:t>
            </a:r>
            <a:r>
              <a:rPr lang="en-US" sz="4800" dirty="0"/>
              <a:t> G37 cells into the flanks of </a:t>
            </a:r>
            <a:r>
              <a:rPr lang="en-US" sz="4800" dirty="0" err="1"/>
              <a:t>athymic</a:t>
            </a:r>
            <a:r>
              <a:rPr lang="en-US" sz="4800" dirty="0"/>
              <a:t> nude mice. Once tumors reached the initial starting volume (100-200 mm</a:t>
            </a:r>
            <a:r>
              <a:rPr lang="en-US" sz="4800" baseline="30000" dirty="0"/>
              <a:t>3</a:t>
            </a:r>
            <a:r>
              <a:rPr lang="en-US" sz="4800" dirty="0"/>
              <a:t>), mice were randomized to the 4 groups shown, with gemcitabine </a:t>
            </a:r>
            <a:r>
              <a:rPr lang="en-US" sz="4800" dirty="0" err="1" smtClean="0"/>
              <a:t>intraperitoneally</a:t>
            </a:r>
            <a:r>
              <a:rPr lang="en-US" sz="4800" dirty="0" smtClean="0"/>
              <a:t> </a:t>
            </a:r>
            <a:r>
              <a:rPr lang="en-US" sz="4800" dirty="0"/>
              <a:t>(50 mg/kg) always dosed on days 1,5,9 and NP </a:t>
            </a:r>
            <a:r>
              <a:rPr lang="en-US" sz="4800" dirty="0" smtClean="0"/>
              <a:t>intravenously (20 </a:t>
            </a:r>
            <a:r>
              <a:rPr lang="en-US" sz="4800" dirty="0"/>
              <a:t>mg/kg) dosed on days 1,5,9 or 3,7,11.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5943600"/>
            <a:ext cx="19396745" cy="906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8686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614" y="666711"/>
            <a:ext cx="19751040" cy="3962400"/>
          </a:xfrm>
        </p:spPr>
        <p:txBody>
          <a:bodyPr>
            <a:normAutofit/>
          </a:bodyPr>
          <a:lstStyle/>
          <a:p>
            <a:r>
              <a:rPr lang="en-US" sz="4800" b="1" dirty="0"/>
              <a:t>Supplementary Figure </a:t>
            </a:r>
            <a:r>
              <a:rPr lang="en-US" sz="4800" b="1" dirty="0" smtClean="0"/>
              <a:t>7.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Mouse body weights measured during in-vivo flank model experiments displayed as change in percentage over course of the study.  No substantial increased toxicity was observed with altered Gem(D1)NP(D3) scheduling compared to other dosing regimens.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7865" y="6012697"/>
            <a:ext cx="10866312" cy="67840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36" y="6248400"/>
            <a:ext cx="10210798" cy="63126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0" y="13944600"/>
            <a:ext cx="10002268" cy="5943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5668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68751</TotalTime>
  <Words>459</Words>
  <Application>Microsoft Office PowerPoint</Application>
  <PresentationFormat>Custom</PresentationFormat>
  <Paragraphs>25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Supplementary Figure 1.  A) KPC-Luc and G37 cells were treated with gemcitabine (50 nM) for 8, 24, 48 hours and Cav-1 expression was measured by western blot. B) Gemcitabine IC50 curves for cell lines AsPC-1, HPAFII, KPC-Luc and G37.</vt:lpstr>
      <vt:lpstr>Supplementary Figure 2.  Mass spectrometry peak plot for determination of paclitaxel intracellular concentration.  </vt:lpstr>
      <vt:lpstr>Supplementary Figure 3.  A-B:  G37 and KPC-Luc cells were treated with vehicle control or gemcitabine (Gem, 50 nM) for a total of 24 hours with either NP (1 nM) delivered on same day [Gem(D1)NP(D1)], NP added on day 2 [Gem(D1)NP(D2)], or NP treated on day 3 with a 24 hour gap of no treatments [Gem(D1)NP(D3)]. NP and gemcitabine were removed after 24 hours of treatment for each condition. Following 72 hours from the start of treatments, proliferation was measured by alamarBlue assay. C-D:  Colony forming assays normalized to the control treatment (vehicle) are shown for C) G37 and D) KPC-Luc cells for the different treatment schedules. *p &lt; 0.05, **p &lt; 0.01, ***p &lt; 0.001, ****p&lt;0.0001.</vt:lpstr>
      <vt:lpstr>Supplementary Figure 3 (Cont). E-G: AlamarBlue assays for Cav-1 expressing PDAC cell lines with higher Cav-1 expression </vt:lpstr>
      <vt:lpstr>Supplementary Figure 4.  FHs 74 Int cells (immortalized small intestinal cell line) were treated with different gemcitabine and NP scheduling regimens and proliferation measured by IncuCyte analysis.</vt:lpstr>
      <vt:lpstr>Supplementary Figure 5.  Bliss Independence with observed additivity, synergy and antagonism of drug combinations of A) trametinib and NP in AsPC-1 and HPAF-II cells or B) RO-3306 and NP in AsPC-1 cells with combination index (CI) scores.</vt:lpstr>
      <vt:lpstr>PowerPoint Presentation</vt:lpstr>
      <vt:lpstr>Supplementary Figure 7.  Mouse body weights measured during in-vivo flank model experiments displayed as change in percentage over course of the study.  No substantial increased toxicity was observed with altered Gem(D1)NP(D3) scheduling compared to other dosing regimens.</vt:lpstr>
    </vt:vector>
  </TitlesOfParts>
  <Company>OSUMC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Williams, Terence</cp:lastModifiedBy>
  <cp:revision>476</cp:revision>
  <dcterms:created xsi:type="dcterms:W3CDTF">2017-10-06T00:27:07Z</dcterms:created>
  <dcterms:modified xsi:type="dcterms:W3CDTF">2020-08-14T20:54:32Z</dcterms:modified>
</cp:coreProperties>
</file>