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3F0F99-FF1D-4231-AB8D-0A09F4FE7400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9521B-DFD9-481B-968E-30A9D4EEB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167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Consort diagram.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Depiction of assays performed on two different cohorts of sample patients.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NGS=next generation sequencing, CN=copy number, TIL= 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tumor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lymphocyte infiltrate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AB1B3-39D4-40E3-90BC-5B709E32F30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906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Suppl. Figure 2A: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Kaplan-Meier survival curves from diagnosis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castration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resistant prostate cancer (CRPC) date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CDK12 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biallelic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mutant cases in yellow, control in blue.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AB1B3-39D4-40E3-90BC-5B709E32F30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05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 smtClean="0"/>
              <a:t>Suppl</a:t>
            </a:r>
            <a:r>
              <a:rPr lang="en-US" sz="1200" b="1" dirty="0" smtClean="0"/>
              <a:t> Figure 3 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AB1B3-39D4-40E3-90BC-5B709E32F30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605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Figure 4. Multi-spectral, multi-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Immunofluorescence for T-cells infiltration in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CDK12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biallelic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monoallelic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control group </a:t>
            </a:r>
            <a:r>
              <a:rPr lang="en-GB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biopsy </a:t>
            </a:r>
            <a:r>
              <a:rPr lang="en-GB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samples.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B784D-DCE4-4D1F-BF63-B51E9E54F78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52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EA0C2-8F87-481D-ADB4-CFC580127F39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9AC5-D0AF-40CC-B2AB-E69A85AD2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123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EA0C2-8F87-481D-ADB4-CFC580127F39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9AC5-D0AF-40CC-B2AB-E69A85AD2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605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EA0C2-8F87-481D-ADB4-CFC580127F39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9AC5-D0AF-40CC-B2AB-E69A85AD2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34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EA0C2-8F87-481D-ADB4-CFC580127F39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9AC5-D0AF-40CC-B2AB-E69A85AD2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832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EA0C2-8F87-481D-ADB4-CFC580127F39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9AC5-D0AF-40CC-B2AB-E69A85AD2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2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EA0C2-8F87-481D-ADB4-CFC580127F39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9AC5-D0AF-40CC-B2AB-E69A85AD2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901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EA0C2-8F87-481D-ADB4-CFC580127F39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9AC5-D0AF-40CC-B2AB-E69A85AD2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478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EA0C2-8F87-481D-ADB4-CFC580127F39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9AC5-D0AF-40CC-B2AB-E69A85AD2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233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EA0C2-8F87-481D-ADB4-CFC580127F39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9AC5-D0AF-40CC-B2AB-E69A85AD2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526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EA0C2-8F87-481D-ADB4-CFC580127F39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9AC5-D0AF-40CC-B2AB-E69A85AD2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440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EA0C2-8F87-481D-ADB4-CFC580127F39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9AC5-D0AF-40CC-B2AB-E69A85AD2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36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EA0C2-8F87-481D-ADB4-CFC580127F39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79AC5-D0AF-40CC-B2AB-E69A85AD2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180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tiff"/><Relationship Id="rId18" Type="http://schemas.openxmlformats.org/officeDocument/2006/relationships/image" Target="../media/image20.tiff"/><Relationship Id="rId26" Type="http://schemas.openxmlformats.org/officeDocument/2006/relationships/image" Target="../media/image28.jpeg"/><Relationship Id="rId3" Type="http://schemas.openxmlformats.org/officeDocument/2006/relationships/image" Target="../media/image5.tiff"/><Relationship Id="rId21" Type="http://schemas.openxmlformats.org/officeDocument/2006/relationships/image" Target="../media/image23.tiff"/><Relationship Id="rId7" Type="http://schemas.openxmlformats.org/officeDocument/2006/relationships/image" Target="../media/image9.jpeg"/><Relationship Id="rId12" Type="http://schemas.openxmlformats.org/officeDocument/2006/relationships/image" Target="../media/image14.tiff"/><Relationship Id="rId17" Type="http://schemas.openxmlformats.org/officeDocument/2006/relationships/image" Target="../media/image19.tiff"/><Relationship Id="rId25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8.tiff"/><Relationship Id="rId20" Type="http://schemas.openxmlformats.org/officeDocument/2006/relationships/image" Target="../media/image22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image" Target="../media/image13.tiff"/><Relationship Id="rId24" Type="http://schemas.openxmlformats.org/officeDocument/2006/relationships/image" Target="../media/image26.jpeg"/><Relationship Id="rId5" Type="http://schemas.openxmlformats.org/officeDocument/2006/relationships/image" Target="../media/image7.jpeg"/><Relationship Id="rId15" Type="http://schemas.openxmlformats.org/officeDocument/2006/relationships/image" Target="../media/image17.tiff"/><Relationship Id="rId23" Type="http://schemas.openxmlformats.org/officeDocument/2006/relationships/image" Target="../media/image25.jpeg"/><Relationship Id="rId10" Type="http://schemas.openxmlformats.org/officeDocument/2006/relationships/image" Target="../media/image12.tiff"/><Relationship Id="rId19" Type="http://schemas.openxmlformats.org/officeDocument/2006/relationships/image" Target="../media/image21.tiff"/><Relationship Id="rId4" Type="http://schemas.openxmlformats.org/officeDocument/2006/relationships/image" Target="../media/image6.jpeg"/><Relationship Id="rId9" Type="http://schemas.openxmlformats.org/officeDocument/2006/relationships/image" Target="../media/image11.tiff"/><Relationship Id="rId14" Type="http://schemas.openxmlformats.org/officeDocument/2006/relationships/image" Target="../media/image16.tiff"/><Relationship Id="rId22" Type="http://schemas.openxmlformats.org/officeDocument/2006/relationships/image" Target="../media/image24.tiff"/><Relationship Id="rId27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32806" y="837902"/>
            <a:ext cx="7905136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NGS</a:t>
            </a:r>
          </a:p>
          <a:p>
            <a:r>
              <a:rPr lang="en-GB" dirty="0"/>
              <a:t>913 pts between March 15-Oct 19 that passed QC (diagnostic = 627;  CRPC = 286).</a:t>
            </a:r>
            <a:endParaRPr lang="en-GB" b="1" dirty="0"/>
          </a:p>
          <a:p>
            <a:pPr algn="ctr"/>
            <a:r>
              <a:rPr lang="en-GB" b="1" dirty="0"/>
              <a:t>CDK 12 cohort</a:t>
            </a:r>
          </a:p>
          <a:p>
            <a:r>
              <a:rPr lang="en-GB" dirty="0"/>
              <a:t>43 </a:t>
            </a:r>
            <a:r>
              <a:rPr lang="en-GB" dirty="0" smtClean="0"/>
              <a:t>pts </a:t>
            </a:r>
            <a:r>
              <a:rPr lang="en-GB" dirty="0"/>
              <a:t>with identified alterations in CDK12 (31 </a:t>
            </a:r>
            <a:r>
              <a:rPr lang="en-GB" dirty="0" err="1"/>
              <a:t>B</a:t>
            </a:r>
            <a:r>
              <a:rPr lang="en-GB" dirty="0" err="1" smtClean="0"/>
              <a:t>iallelic</a:t>
            </a:r>
            <a:r>
              <a:rPr lang="en-GB" dirty="0"/>
              <a:t>; 11 M</a:t>
            </a:r>
            <a:r>
              <a:rPr lang="en-GB" dirty="0" smtClean="0"/>
              <a:t>onoallelic</a:t>
            </a:r>
            <a:r>
              <a:rPr lang="en-GB" dirty="0"/>
              <a:t>; 1 considered as predominant MMR and </a:t>
            </a:r>
            <a:r>
              <a:rPr lang="en-GB" dirty="0" smtClean="0"/>
              <a:t>excluded, tot n=42).</a:t>
            </a:r>
            <a:endParaRPr lang="en-GB" dirty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91015" y="4991527"/>
            <a:ext cx="6333576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TIL </a:t>
            </a:r>
            <a:r>
              <a:rPr lang="en-GB" b="1" dirty="0" smtClean="0"/>
              <a:t>studies conducted on the available samples</a:t>
            </a:r>
            <a:endParaRPr lang="en-GB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CD3: 122 Controls, 17 </a:t>
            </a:r>
            <a:r>
              <a:rPr lang="en-GB" dirty="0" err="1" smtClean="0"/>
              <a:t>Biallelic</a:t>
            </a:r>
            <a:r>
              <a:rPr lang="en-GB" dirty="0" smtClean="0"/>
              <a:t>, 7 </a:t>
            </a:r>
            <a:r>
              <a:rPr lang="en-GB" dirty="0" err="1" smtClean="0"/>
              <a:t>Monoallelic</a:t>
            </a:r>
            <a:r>
              <a:rPr lang="en-GB" dirty="0" smtClean="0"/>
              <a:t> pts;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err="1"/>
              <a:t>Multicolor</a:t>
            </a:r>
            <a:r>
              <a:rPr lang="en-GB" dirty="0"/>
              <a:t> </a:t>
            </a:r>
            <a:r>
              <a:rPr lang="en-GB" dirty="0" smtClean="0"/>
              <a:t>IF: </a:t>
            </a:r>
            <a:r>
              <a:rPr lang="en-GB" dirty="0"/>
              <a:t>35 C</a:t>
            </a:r>
            <a:r>
              <a:rPr lang="en-GB" dirty="0" smtClean="0"/>
              <a:t>ontrols, </a:t>
            </a:r>
            <a:r>
              <a:rPr lang="en-GB" dirty="0"/>
              <a:t>13 </a:t>
            </a:r>
            <a:r>
              <a:rPr lang="en-GB" dirty="0" err="1"/>
              <a:t>B</a:t>
            </a:r>
            <a:r>
              <a:rPr lang="en-GB" dirty="0" err="1" smtClean="0"/>
              <a:t>iallelic</a:t>
            </a:r>
            <a:r>
              <a:rPr lang="en-GB" dirty="0" smtClean="0"/>
              <a:t> and 4 </a:t>
            </a:r>
            <a:r>
              <a:rPr lang="en-GB" dirty="0" err="1" smtClean="0"/>
              <a:t>Monoallelic</a:t>
            </a:r>
            <a:r>
              <a:rPr lang="en-GB" dirty="0" smtClean="0"/>
              <a:t> pts.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54177" y="3376605"/>
            <a:ext cx="415455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EXOME</a:t>
            </a:r>
          </a:p>
          <a:p>
            <a:pPr algn="ctr"/>
            <a:r>
              <a:rPr lang="en-GB" dirty="0"/>
              <a:t>211 </a:t>
            </a:r>
            <a:r>
              <a:rPr lang="en-GB" dirty="0" smtClean="0"/>
              <a:t>pts  </a:t>
            </a:r>
            <a:r>
              <a:rPr lang="en-GB" dirty="0"/>
              <a:t>(diagnostic=93; CRPC=118)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1519" y="3373583"/>
            <a:ext cx="504466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Clinical data </a:t>
            </a:r>
            <a:r>
              <a:rPr lang="en-GB" b="1" dirty="0" smtClean="0"/>
              <a:t>available</a:t>
            </a:r>
            <a:endParaRPr lang="en-GB" b="1" dirty="0"/>
          </a:p>
          <a:p>
            <a:r>
              <a:rPr lang="en-GB" dirty="0"/>
              <a:t>180 </a:t>
            </a:r>
            <a:r>
              <a:rPr lang="en-GB" dirty="0" smtClean="0"/>
              <a:t>pts </a:t>
            </a:r>
            <a:r>
              <a:rPr lang="en-GB" dirty="0"/>
              <a:t>(144 C</a:t>
            </a:r>
            <a:r>
              <a:rPr lang="en-GB" dirty="0" smtClean="0"/>
              <a:t>ontrols, </a:t>
            </a:r>
            <a:r>
              <a:rPr lang="en-GB" dirty="0"/>
              <a:t>28 </a:t>
            </a:r>
            <a:r>
              <a:rPr lang="en-GB" dirty="0" err="1"/>
              <a:t>B</a:t>
            </a:r>
            <a:r>
              <a:rPr lang="en-GB" dirty="0" err="1" smtClean="0"/>
              <a:t>iallelic</a:t>
            </a:r>
            <a:r>
              <a:rPr lang="en-GB" dirty="0"/>
              <a:t>, 8 M</a:t>
            </a:r>
            <a:r>
              <a:rPr lang="en-GB" dirty="0" smtClean="0"/>
              <a:t>onoallelic)</a:t>
            </a:r>
            <a:endParaRPr lang="en-GB" dirty="0"/>
          </a:p>
        </p:txBody>
      </p:sp>
      <p:sp>
        <p:nvSpPr>
          <p:cNvPr id="17" name="Down Arrow 16"/>
          <p:cNvSpPr/>
          <p:nvPr/>
        </p:nvSpPr>
        <p:spPr>
          <a:xfrm>
            <a:off x="1530012" y="4075725"/>
            <a:ext cx="348833" cy="915802"/>
          </a:xfrm>
          <a:prstGeom prst="downArrow">
            <a:avLst>
              <a:gd name="adj1" fmla="val 50000"/>
              <a:gd name="adj2" fmla="val 46296"/>
            </a:avLst>
          </a:prstGeom>
          <a:ln w="31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Bent Arrow 1"/>
          <p:cNvSpPr/>
          <p:nvPr/>
        </p:nvSpPr>
        <p:spPr>
          <a:xfrm rot="5400000">
            <a:off x="9957232" y="2443727"/>
            <a:ext cx="1113587" cy="75216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Bent Arrow 10"/>
          <p:cNvSpPr/>
          <p:nvPr/>
        </p:nvSpPr>
        <p:spPr>
          <a:xfrm rot="5400000" flipV="1">
            <a:off x="1333112" y="2473889"/>
            <a:ext cx="1113587" cy="68580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0E45D6-7E7B-D849-A7BE-6A3A91152FAA}"/>
              </a:ext>
            </a:extLst>
          </p:cNvPr>
          <p:cNvSpPr txBox="1"/>
          <p:nvPr/>
        </p:nvSpPr>
        <p:spPr>
          <a:xfrm>
            <a:off x="154833" y="113823"/>
            <a:ext cx="4064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+mj-lt"/>
              </a:rPr>
              <a:t>Suppl</a:t>
            </a:r>
            <a:r>
              <a:rPr lang="en-US" sz="2400" b="1" dirty="0" smtClean="0">
                <a:latin typeface="+mj-lt"/>
              </a:rPr>
              <a:t> </a:t>
            </a:r>
            <a:r>
              <a:rPr lang="en-US" sz="2400" b="1" dirty="0">
                <a:latin typeface="+mj-lt"/>
              </a:rPr>
              <a:t>Figure </a:t>
            </a:r>
            <a:r>
              <a:rPr lang="en-US" sz="2400" b="1" dirty="0" smtClean="0">
                <a:latin typeface="+mj-lt"/>
              </a:rPr>
              <a:t>1: Consort diagram</a:t>
            </a:r>
            <a:endParaRPr lang="en-US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2129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1024200" y="850669"/>
            <a:ext cx="4233600" cy="28908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30480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Suppl Figure </a:t>
            </a:r>
            <a:r>
              <a:rPr lang="en-US" sz="2400" b="1" dirty="0" smtClean="0"/>
              <a:t>2: </a:t>
            </a:r>
            <a:r>
              <a:rPr lang="en-GB" sz="2400" b="1" dirty="0"/>
              <a:t>Kaplan-Meier survival curves </a:t>
            </a:r>
          </a:p>
          <a:p>
            <a:endParaRPr lang="en-GB" dirty="0"/>
          </a:p>
        </p:txBody>
      </p:sp>
      <p:pic>
        <p:nvPicPr>
          <p:cNvPr id="4" name="Picture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6950915" y="850669"/>
            <a:ext cx="4233600" cy="28908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pic>
        <p:nvPicPr>
          <p:cNvPr id="5" name="Picture"/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1056155" y="3967200"/>
            <a:ext cx="4233600" cy="28908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42494" y="873578"/>
            <a:ext cx="339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282000" y="873578"/>
            <a:ext cx="339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2494" y="3944389"/>
            <a:ext cx="339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184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05031"/>
            <a:ext cx="1127202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Suppl Figure 3</a:t>
            </a:r>
            <a:r>
              <a:rPr lang="en-US" sz="2400" b="1" dirty="0" smtClean="0"/>
              <a:t>:  CD3+ density in diagnostic (HSPC) vs CRPC samples for CDK12 cases </a:t>
            </a:r>
            <a:endParaRPr lang="en-GB" sz="3200" dirty="0"/>
          </a:p>
          <a:p>
            <a:endParaRPr lang="en-GB" sz="3200" b="1" dirty="0"/>
          </a:p>
          <a:p>
            <a:endParaRPr lang="en-GB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928" y="1430594"/>
            <a:ext cx="6965080" cy="53124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921826" y="3333295"/>
            <a:ext cx="258968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Tumor CD3</a:t>
            </a:r>
            <a:r>
              <a:rPr lang="en-GB" sz="1400" baseline="30000" dirty="0" smtClean="0"/>
              <a:t>+</a:t>
            </a:r>
            <a:r>
              <a:rPr lang="en-GB" sz="1400" dirty="0" smtClean="0"/>
              <a:t>/mm</a:t>
            </a:r>
            <a:r>
              <a:rPr lang="en-GB" sz="1400" baseline="30000" dirty="0" smtClean="0"/>
              <a:t>2</a:t>
            </a:r>
            <a:r>
              <a:rPr lang="en-GB" sz="1400" dirty="0" smtClean="0"/>
              <a:t> </a:t>
            </a:r>
            <a:endParaRPr lang="en-GB" sz="1400" baseline="30000" dirty="0"/>
          </a:p>
        </p:txBody>
      </p:sp>
    </p:spTree>
    <p:extLst>
      <p:ext uri="{BB962C8B-B14F-4D97-AF65-F5344CB8AC3E}">
        <p14:creationId xmlns:p14="http://schemas.microsoft.com/office/powerpoint/2010/main" val="200511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3669130" y="486373"/>
            <a:ext cx="4911146" cy="6290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/>
          </a:p>
        </p:txBody>
      </p:sp>
      <p:pic>
        <p:nvPicPr>
          <p:cNvPr id="91" name="Picture 9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33" t="50000" r="31824" b="1190"/>
          <a:stretch/>
        </p:blipFill>
        <p:spPr>
          <a:xfrm>
            <a:off x="7608168" y="1953563"/>
            <a:ext cx="810000" cy="1080325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6" t="32154" r="40991" b="19036"/>
          <a:stretch/>
        </p:blipFill>
        <p:spPr>
          <a:xfrm>
            <a:off x="7608168" y="869621"/>
            <a:ext cx="810000" cy="1082016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4420277" y="566682"/>
            <a:ext cx="705946" cy="276991"/>
          </a:xfrm>
          <a:prstGeom prst="rect">
            <a:avLst/>
          </a:prstGeom>
          <a:noFill/>
        </p:spPr>
        <p:txBody>
          <a:bodyPr wrap="none" lIns="68572" tIns="34286" rIns="68572" bIns="34286" rtlCol="0">
            <a:spAutoFit/>
          </a:bodyPr>
          <a:lstStyle/>
          <a:p>
            <a:r>
              <a:rPr lang="en-US" sz="135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PanCK</a:t>
            </a:r>
            <a:endParaRPr lang="en-US" sz="135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45258" y="566682"/>
            <a:ext cx="484732" cy="276991"/>
          </a:xfrm>
          <a:prstGeom prst="rect">
            <a:avLst/>
          </a:prstGeom>
          <a:noFill/>
        </p:spPr>
        <p:txBody>
          <a:bodyPr wrap="none" lIns="68572" tIns="34286" rIns="68572" bIns="34286" rtlCol="0">
            <a:spAutoFit/>
          </a:bodyPr>
          <a:lstStyle/>
          <a:p>
            <a:r>
              <a:rPr lang="en-US" sz="135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56568" y="566682"/>
            <a:ext cx="705946" cy="276991"/>
          </a:xfrm>
          <a:prstGeom prst="rect">
            <a:avLst/>
          </a:prstGeom>
          <a:noFill/>
        </p:spPr>
        <p:txBody>
          <a:bodyPr wrap="none" lIns="68572" tIns="34286" rIns="68572" bIns="34286" rtlCol="0">
            <a:spAutoFit/>
          </a:bodyPr>
          <a:lstStyle/>
          <a:p>
            <a:r>
              <a:rPr lang="en-US" sz="1350" b="1" dirty="0">
                <a:solidFill>
                  <a:srgbClr val="66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FOXP3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960704" y="566682"/>
            <a:ext cx="484732" cy="276991"/>
          </a:xfrm>
          <a:prstGeom prst="rect">
            <a:avLst/>
          </a:prstGeom>
          <a:noFill/>
        </p:spPr>
        <p:txBody>
          <a:bodyPr wrap="none" lIns="68572" tIns="34286" rIns="68572" bIns="34286" rtlCol="0">
            <a:spAutoFit/>
          </a:bodyPr>
          <a:lstStyle/>
          <a:p>
            <a:r>
              <a:rPr lang="en-US" sz="1350" b="1" dirty="0">
                <a:solidFill>
                  <a:srgbClr val="66FF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89042" y="566682"/>
            <a:ext cx="648238" cy="276991"/>
          </a:xfrm>
          <a:prstGeom prst="rect">
            <a:avLst/>
          </a:prstGeom>
          <a:noFill/>
        </p:spPr>
        <p:txBody>
          <a:bodyPr wrap="none" lIns="68572" tIns="34286" rIns="68572" bIns="34286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Merge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3765649" y="1283675"/>
            <a:ext cx="923955" cy="253908"/>
          </a:xfrm>
          <a:prstGeom prst="rect">
            <a:avLst/>
          </a:prstGeom>
          <a:noFill/>
        </p:spPr>
        <p:txBody>
          <a:bodyPr wrap="none" lIns="68572" tIns="34286" rIns="68572" bIns="34286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Pat.18B 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6" t="32154" r="40991" b="19036"/>
          <a:stretch/>
        </p:blipFill>
        <p:spPr>
          <a:xfrm>
            <a:off x="4368257" y="869621"/>
            <a:ext cx="810000" cy="1082015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6" t="32154" r="40991" b="19036"/>
          <a:stretch/>
        </p:blipFill>
        <p:spPr>
          <a:xfrm>
            <a:off x="5182631" y="869621"/>
            <a:ext cx="810000" cy="1082015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6" t="32154" r="40991" b="19036"/>
          <a:stretch/>
        </p:blipFill>
        <p:spPr>
          <a:xfrm>
            <a:off x="6004548" y="869621"/>
            <a:ext cx="810000" cy="1082015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6" t="32154" r="40991" b="19036"/>
          <a:stretch/>
        </p:blipFill>
        <p:spPr>
          <a:xfrm>
            <a:off x="6798078" y="869621"/>
            <a:ext cx="810000" cy="1082015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sp>
        <p:nvSpPr>
          <p:cNvPr id="79" name="Rectangle 78"/>
          <p:cNvSpPr/>
          <p:nvPr/>
        </p:nvSpPr>
        <p:spPr>
          <a:xfrm rot="16200000">
            <a:off x="3324139" y="1786411"/>
            <a:ext cx="997693" cy="346241"/>
          </a:xfrm>
          <a:prstGeom prst="rect">
            <a:avLst/>
          </a:prstGeom>
        </p:spPr>
        <p:txBody>
          <a:bodyPr wrap="none" lIns="68572" tIns="34286" rIns="68572" bIns="34286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Bi-allelic</a:t>
            </a:r>
            <a:endParaRPr lang="en-GB" dirty="0"/>
          </a:p>
        </p:txBody>
      </p:sp>
      <p:sp>
        <p:nvSpPr>
          <p:cNvPr id="86" name="TextBox 85"/>
          <p:cNvSpPr txBox="1"/>
          <p:nvPr/>
        </p:nvSpPr>
        <p:spPr>
          <a:xfrm rot="16200000">
            <a:off x="3709772" y="2366771"/>
            <a:ext cx="1035717" cy="253908"/>
          </a:xfrm>
          <a:prstGeom prst="rect">
            <a:avLst/>
          </a:prstGeom>
          <a:noFill/>
        </p:spPr>
        <p:txBody>
          <a:bodyPr wrap="none" lIns="68572" tIns="34286" rIns="68572" bIns="34286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Pat.12B Arch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33" t="50000" r="31824" b="1190"/>
          <a:stretch/>
        </p:blipFill>
        <p:spPr>
          <a:xfrm>
            <a:off x="4368257" y="1953563"/>
            <a:ext cx="810000" cy="1080325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88" name="Picture 8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33" t="50000" r="31824" b="1190"/>
          <a:stretch/>
        </p:blipFill>
        <p:spPr>
          <a:xfrm>
            <a:off x="5182631" y="1953563"/>
            <a:ext cx="810000" cy="1080325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33" t="50000" r="31824" b="1190"/>
          <a:stretch/>
        </p:blipFill>
        <p:spPr>
          <a:xfrm>
            <a:off x="6004548" y="1953563"/>
            <a:ext cx="810000" cy="1080325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33" t="50000" r="31824" b="1190"/>
          <a:stretch/>
        </p:blipFill>
        <p:spPr>
          <a:xfrm>
            <a:off x="6798078" y="1953563"/>
            <a:ext cx="810000" cy="1080325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cxnSp>
        <p:nvCxnSpPr>
          <p:cNvPr id="17" name="Straight Connector 16"/>
          <p:cNvCxnSpPr/>
          <p:nvPr/>
        </p:nvCxnSpPr>
        <p:spPr>
          <a:xfrm>
            <a:off x="4042160" y="1001031"/>
            <a:ext cx="0" cy="19170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 rot="16200000">
            <a:off x="3739428" y="3626801"/>
            <a:ext cx="976405" cy="253908"/>
          </a:xfrm>
          <a:prstGeom prst="rect">
            <a:avLst/>
          </a:prstGeom>
          <a:noFill/>
        </p:spPr>
        <p:txBody>
          <a:bodyPr wrap="none" lIns="68572" tIns="34286" rIns="68572" bIns="34286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Pat.1M 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</a:t>
            </a:r>
          </a:p>
        </p:txBody>
      </p:sp>
      <p:pic>
        <p:nvPicPr>
          <p:cNvPr id="54" name="Picture 53"/>
          <p:cNvPicPr>
            <a:picLocks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6" t="21000" r="40991" b="30190"/>
          <a:stretch/>
        </p:blipFill>
        <p:spPr>
          <a:xfrm>
            <a:off x="4368257" y="3213755"/>
            <a:ext cx="810000" cy="1080000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55" name="Picture 54"/>
          <p:cNvPicPr>
            <a:picLocks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6" t="21000" r="40991" b="30190"/>
          <a:stretch/>
        </p:blipFill>
        <p:spPr>
          <a:xfrm>
            <a:off x="5182631" y="3213755"/>
            <a:ext cx="810000" cy="1080000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56" name="Picture 55"/>
          <p:cNvPicPr>
            <a:picLocks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6" t="21000" r="40991" b="30190"/>
          <a:stretch/>
        </p:blipFill>
        <p:spPr>
          <a:xfrm>
            <a:off x="6004548" y="3213755"/>
            <a:ext cx="810000" cy="1080000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57" name="Picture 56"/>
          <p:cNvPicPr>
            <a:picLocks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6" t="21000" r="40991" b="30190"/>
          <a:stretch/>
        </p:blipFill>
        <p:spPr>
          <a:xfrm>
            <a:off x="6798078" y="3213755"/>
            <a:ext cx="810000" cy="1080000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58" name="Picture 57"/>
          <p:cNvPicPr>
            <a:picLocks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6" t="21000" r="40991" b="30190"/>
          <a:stretch/>
        </p:blipFill>
        <p:spPr>
          <a:xfrm>
            <a:off x="7608168" y="3213755"/>
            <a:ext cx="810000" cy="1080000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sp>
        <p:nvSpPr>
          <p:cNvPr id="59" name="Rectangle 58"/>
          <p:cNvSpPr/>
          <p:nvPr/>
        </p:nvSpPr>
        <p:spPr>
          <a:xfrm rot="16200000">
            <a:off x="3138190" y="4136306"/>
            <a:ext cx="1369590" cy="346241"/>
          </a:xfrm>
          <a:prstGeom prst="rect">
            <a:avLst/>
          </a:prstGeom>
        </p:spPr>
        <p:txBody>
          <a:bodyPr wrap="none" lIns="68572" tIns="34286" rIns="68572" bIns="34286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Mono-allelic</a:t>
            </a:r>
            <a:endParaRPr lang="en-GB" dirty="0"/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67" t="12077" r="28491" b="39112"/>
          <a:stretch/>
        </p:blipFill>
        <p:spPr>
          <a:xfrm>
            <a:off x="4368257" y="4305509"/>
            <a:ext cx="810000" cy="1080325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67" t="12077" r="28491" b="39112"/>
          <a:stretch/>
        </p:blipFill>
        <p:spPr>
          <a:xfrm>
            <a:off x="5182631" y="4305509"/>
            <a:ext cx="810000" cy="1080325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67" t="12077" r="28491" b="39112"/>
          <a:stretch/>
        </p:blipFill>
        <p:spPr>
          <a:xfrm>
            <a:off x="6004548" y="4305509"/>
            <a:ext cx="810000" cy="1080325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67" t="12077" r="28491" b="39112"/>
          <a:stretch/>
        </p:blipFill>
        <p:spPr>
          <a:xfrm>
            <a:off x="6798078" y="4305509"/>
            <a:ext cx="810000" cy="1080325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67" t="12077" r="28491" b="39112"/>
          <a:stretch/>
        </p:blipFill>
        <p:spPr>
          <a:xfrm>
            <a:off x="7608168" y="4305509"/>
            <a:ext cx="810000" cy="1080325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sp>
        <p:nvSpPr>
          <p:cNvPr id="65" name="TextBox 64"/>
          <p:cNvSpPr txBox="1"/>
          <p:nvPr/>
        </p:nvSpPr>
        <p:spPr>
          <a:xfrm rot="16200000">
            <a:off x="3739428" y="4718717"/>
            <a:ext cx="976405" cy="253908"/>
          </a:xfrm>
          <a:prstGeom prst="rect">
            <a:avLst/>
          </a:prstGeom>
          <a:noFill/>
        </p:spPr>
        <p:txBody>
          <a:bodyPr wrap="none" lIns="68572" tIns="34286" rIns="68572" bIns="34286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Pat.2M 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</a:t>
            </a:r>
          </a:p>
        </p:txBody>
      </p:sp>
      <p:sp>
        <p:nvSpPr>
          <p:cNvPr id="66" name="TextBox 65"/>
          <p:cNvSpPr txBox="1"/>
          <p:nvPr/>
        </p:nvSpPr>
        <p:spPr>
          <a:xfrm rot="16200000">
            <a:off x="3804121" y="5952307"/>
            <a:ext cx="847011" cy="253908"/>
          </a:xfrm>
          <a:prstGeom prst="rect">
            <a:avLst/>
          </a:prstGeom>
          <a:noFill/>
        </p:spPr>
        <p:txBody>
          <a:bodyPr wrap="none" lIns="68572" tIns="34286" rIns="68572" bIns="34286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Pat.1C 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LN</a:t>
            </a:r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58" t="34385" b="16805"/>
          <a:stretch/>
        </p:blipFill>
        <p:spPr>
          <a:xfrm>
            <a:off x="4368379" y="5539261"/>
            <a:ext cx="809757" cy="1080000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58" t="34385" b="16805"/>
          <a:stretch/>
        </p:blipFill>
        <p:spPr>
          <a:xfrm>
            <a:off x="5182753" y="5539261"/>
            <a:ext cx="809757" cy="1080000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58" t="34385" b="16805"/>
          <a:stretch/>
        </p:blipFill>
        <p:spPr>
          <a:xfrm>
            <a:off x="6004670" y="5539261"/>
            <a:ext cx="809757" cy="1080000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58" t="34385" b="16805"/>
          <a:stretch/>
        </p:blipFill>
        <p:spPr>
          <a:xfrm>
            <a:off x="6798200" y="5539261"/>
            <a:ext cx="809757" cy="1080000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58" t="34577" b="16612"/>
          <a:stretch/>
        </p:blipFill>
        <p:spPr>
          <a:xfrm>
            <a:off x="7608290" y="5539261"/>
            <a:ext cx="809757" cy="1080000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sp>
        <p:nvSpPr>
          <p:cNvPr id="78" name="Rectangle 77"/>
          <p:cNvSpPr/>
          <p:nvPr/>
        </p:nvSpPr>
        <p:spPr>
          <a:xfrm rot="16200000">
            <a:off x="3381847" y="5906141"/>
            <a:ext cx="882277" cy="346241"/>
          </a:xfrm>
          <a:prstGeom prst="rect">
            <a:avLst/>
          </a:prstGeom>
        </p:spPr>
        <p:txBody>
          <a:bodyPr wrap="none" lIns="68572" tIns="34286" rIns="68572" bIns="34286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GB" dirty="0"/>
          </a:p>
        </p:txBody>
      </p:sp>
      <p:cxnSp>
        <p:nvCxnSpPr>
          <p:cNvPr id="92" name="Straight Connector 91"/>
          <p:cNvCxnSpPr/>
          <p:nvPr/>
        </p:nvCxnSpPr>
        <p:spPr>
          <a:xfrm>
            <a:off x="4031761" y="3350926"/>
            <a:ext cx="0" cy="19170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4030959" y="5600011"/>
            <a:ext cx="0" cy="9585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7964696" y="6507342"/>
            <a:ext cx="372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7964696" y="5265204"/>
            <a:ext cx="372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7964696" y="2918031"/>
            <a:ext cx="372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392B7BA4-C6F7-7E43-B216-7C334CB050CA}"/>
              </a:ext>
            </a:extLst>
          </p:cNvPr>
          <p:cNvSpPr/>
          <p:nvPr/>
        </p:nvSpPr>
        <p:spPr>
          <a:xfrm>
            <a:off x="324022" y="180621"/>
            <a:ext cx="19050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+mj-lt"/>
              </a:rPr>
              <a:t>Suppl </a:t>
            </a:r>
            <a:r>
              <a:rPr lang="en-US" sz="2400" b="1">
                <a:latin typeface="+mj-lt"/>
              </a:rPr>
              <a:t>Figure </a:t>
            </a:r>
            <a:r>
              <a:rPr lang="en-US" sz="2400" b="1" smtClean="0">
                <a:latin typeface="+mj-lt"/>
              </a:rPr>
              <a:t>4</a:t>
            </a:r>
            <a:endParaRPr lang="en-US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536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</Words>
  <Application>Microsoft Office PowerPoint</Application>
  <PresentationFormat>Widescreen</PresentationFormat>
  <Paragraphs>40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Institute of Cancer Research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Pasquale Rescigno</dc:creator>
  <cp:lastModifiedBy>Nela Al-Khafaji</cp:lastModifiedBy>
  <cp:revision>1</cp:revision>
  <dcterms:created xsi:type="dcterms:W3CDTF">2020-09-04T10:07:55Z</dcterms:created>
  <dcterms:modified xsi:type="dcterms:W3CDTF">2020-09-04T14:59:16Z</dcterms:modified>
</cp:coreProperties>
</file>