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89" r:id="rId2"/>
    <p:sldId id="290" r:id="rId3"/>
  </p:sldIdLst>
  <p:sldSz cx="6858000" cy="9144000" type="letter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ant, Corena" initials="GC" lastIdx="1" clrIdx="0">
    <p:extLst>
      <p:ext uri="{19B8F6BF-5375-455C-9EA6-DF929625EA0E}">
        <p15:presenceInfo xmlns:p15="http://schemas.microsoft.com/office/powerpoint/2012/main" userId="S-1-5-21-2516725855-2359674507-435327265-613381" providerId="AD"/>
      </p:ext>
    </p:extLst>
  </p:cmAuthor>
  <p:cmAuthor id="2" name="Pyter, Leah" initials="PL" lastIdx="15" clrIdx="1">
    <p:extLst>
      <p:ext uri="{19B8F6BF-5375-455C-9EA6-DF929625EA0E}">
        <p15:presenceInfo xmlns:p15="http://schemas.microsoft.com/office/powerpoint/2012/main" userId="S-1-5-21-2516725855-2359674507-435327265-29726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8C47"/>
    <a:srgbClr val="FCEEEE"/>
    <a:srgbClr val="D79595"/>
    <a:srgbClr val="F9D7D7"/>
    <a:srgbClr val="8C8C8C"/>
    <a:srgbClr val="8D8D8D"/>
    <a:srgbClr val="8E8E8E"/>
    <a:srgbClr val="868686"/>
    <a:srgbClr val="8A8A8A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89333" autoAdjust="0"/>
  </p:normalViewPr>
  <p:slideViewPr>
    <p:cSldViewPr snapToGrid="0">
      <p:cViewPr varScale="1">
        <p:scale>
          <a:sx n="61" d="100"/>
          <a:sy n="61" d="100"/>
        </p:scale>
        <p:origin x="2256" y="78"/>
      </p:cViewPr>
      <p:guideLst>
        <p:guide orient="horz" pos="247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4" cy="46707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1" y="0"/>
            <a:ext cx="3043344" cy="46707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CF7E771B-E02E-46C9-A9DA-253D7FC014B8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3625" y="1163638"/>
            <a:ext cx="2355850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1"/>
            <a:ext cx="3043344" cy="46707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1" y="8842031"/>
            <a:ext cx="3043344" cy="467071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371471B9-565D-441F-B6B9-6C8426DFF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222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Supplementary Figure 1. </a:t>
            </a:r>
            <a:r>
              <a:rPr lang="en-US" dirty="0"/>
              <a:t>Chemotherapy-treated</a:t>
            </a:r>
            <a:r>
              <a:rPr lang="en-US" baseline="0" dirty="0"/>
              <a:t> mice ran less than vehicle-treated mice during exercise treatment study.</a:t>
            </a:r>
            <a:r>
              <a:rPr lang="en-US" dirty="0"/>
              <a:t> </a:t>
            </a:r>
            <a:r>
              <a:rPr lang="en-US" baseline="0" dirty="0"/>
              <a:t>Mice with running wheels exhibited fatigue when treated with chemo (</a:t>
            </a:r>
            <a:r>
              <a:rPr lang="en-US" i="1" baseline="0" dirty="0"/>
              <a:t>p</a:t>
            </a:r>
            <a:r>
              <a:rPr lang="en-US" baseline="0" dirty="0"/>
              <a:t> &lt; 0.05, paired t-test, t(25) = 2.675). Arrows indicate days of chemotherapy/vehicle injections.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471B9-565D-441F-B6B9-6C8426DFFC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729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Supplemental Figure</a:t>
            </a:r>
            <a:r>
              <a:rPr lang="en-US" b="1" baseline="0" dirty="0"/>
              <a:t> 2. </a:t>
            </a:r>
            <a:r>
              <a:rPr lang="en-US" b="0" baseline="0" dirty="0"/>
              <a:t>Chemotherapy and exercise do not affect lean muscle mass. Immediately following (short-term) or 6 days after the final chemotherapy dose (long-term), lean muscle mass was assessed via </a:t>
            </a:r>
            <a:r>
              <a:rPr lang="en-US" b="0" baseline="0" dirty="0" err="1"/>
              <a:t>EchoMRI</a:t>
            </a:r>
            <a:r>
              <a:rPr lang="en-US" b="0" baseline="0" dirty="0"/>
              <a:t> and is represented as % of total body weight (n=6/group).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471B9-565D-441F-B6B9-6C8426DFFCF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25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47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849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54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29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41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12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49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91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7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7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CB0DB-65E9-46B5-985B-8B483A8591BB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1E821-C419-4199-981E-0BCB3BD4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5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96226C-BC09-4595-96DD-D5ABA20FE264}"/>
              </a:ext>
            </a:extLst>
          </p:cNvPr>
          <p:cNvSpPr txBox="1"/>
          <p:nvPr/>
        </p:nvSpPr>
        <p:spPr>
          <a:xfrm>
            <a:off x="2500" y="11830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9348169"/>
              </p:ext>
            </p:extLst>
          </p:nvPr>
        </p:nvGraphicFramePr>
        <p:xfrm>
          <a:off x="912813" y="812800"/>
          <a:ext cx="4949825" cy="318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Prism 8" r:id="rId4" imgW="4950426" imgH="3183402" progId="Prism8.Document">
                  <p:embed/>
                </p:oleObj>
              </mc:Choice>
              <mc:Fallback>
                <p:oleObj name="Prism 8" r:id="rId4" imgW="4950426" imgH="3183402" progId="Prism8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2813" y="812800"/>
                        <a:ext cx="4949825" cy="3182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E3BD0DF-63EF-414A-A739-A6DF566EBCAE}"/>
              </a:ext>
            </a:extLst>
          </p:cNvPr>
          <p:cNvSpPr txBox="1"/>
          <p:nvPr/>
        </p:nvSpPr>
        <p:spPr>
          <a:xfrm>
            <a:off x="158750" y="4097061"/>
            <a:ext cx="6540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Chemotherapy-treated mice ran less than vehicle-treated mice during exercise treatment study. Mice with running wheels exhibited fatigue when treated with chemotherapy (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&lt; 0.05, paired t-test,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(25) = 2.675). Arrows indicate days of chemotherapy/vehicle injections.</a:t>
            </a:r>
          </a:p>
        </p:txBody>
      </p:sp>
    </p:spTree>
    <p:extLst>
      <p:ext uri="{BB962C8B-B14F-4D97-AF65-F5344CB8AC3E}">
        <p14:creationId xmlns:p14="http://schemas.microsoft.com/office/powerpoint/2010/main" val="2083854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96226C-BC09-4595-96DD-D5ABA20FE264}"/>
              </a:ext>
            </a:extLst>
          </p:cNvPr>
          <p:cNvSpPr txBox="1"/>
          <p:nvPr/>
        </p:nvSpPr>
        <p:spPr>
          <a:xfrm>
            <a:off x="2500" y="11830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52136" y="1425508"/>
            <a:ext cx="91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Interaction</a:t>
            </a:r>
          </a:p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 = 0.08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7B857C3-7801-48D7-9567-A1A8CCA99BCD}"/>
              </a:ext>
            </a:extLst>
          </p:cNvPr>
          <p:cNvGrpSpPr/>
          <p:nvPr/>
        </p:nvGrpSpPr>
        <p:grpSpPr>
          <a:xfrm>
            <a:off x="1054230" y="616373"/>
            <a:ext cx="4872573" cy="2634827"/>
            <a:chOff x="1054230" y="616373"/>
            <a:chExt cx="4872573" cy="2634827"/>
          </a:xfrm>
        </p:grpSpPr>
        <p:grpSp>
          <p:nvGrpSpPr>
            <p:cNvPr id="18" name="Group 17"/>
            <p:cNvGrpSpPr/>
            <p:nvPr/>
          </p:nvGrpSpPr>
          <p:grpSpPr>
            <a:xfrm>
              <a:off x="1054230" y="616373"/>
              <a:ext cx="4872573" cy="2634827"/>
              <a:chOff x="993775" y="489373"/>
              <a:chExt cx="4872573" cy="2634827"/>
            </a:xfrm>
          </p:grpSpPr>
          <p:graphicFrame>
            <p:nvGraphicFramePr>
              <p:cNvPr id="3" name="Object 2"/>
              <p:cNvGraphicFramePr>
                <a:graphicFrameLocks noChangeAspect="1"/>
              </p:cNvGraphicFramePr>
              <p:nvPr/>
            </p:nvGraphicFramePr>
            <p:xfrm>
              <a:off x="993775" y="920750"/>
              <a:ext cx="3622675" cy="22034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349" name="Prism 8" r:id="rId4" imgW="3622245" imgH="2203062" progId="Prism8.Document">
                      <p:embed/>
                    </p:oleObj>
                  </mc:Choice>
                  <mc:Fallback>
                    <p:oleObj name="Prism 8" r:id="rId4" imgW="3622245" imgH="2203062" progId="Prism8.Document">
                      <p:embed/>
                      <p:pic>
                        <p:nvPicPr>
                          <p:cNvPr id="3" name="Object 2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993775" y="920750"/>
                            <a:ext cx="3622675" cy="22034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" name="TextBox 3"/>
              <p:cNvSpPr txBox="1"/>
              <p:nvPr/>
            </p:nvSpPr>
            <p:spPr>
              <a:xfrm>
                <a:off x="1998010" y="931464"/>
                <a:ext cx="9110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Short-Term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390986" y="931464"/>
                <a:ext cx="9110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Long-Term</a:t>
                </a: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4783589" y="1452396"/>
                <a:ext cx="1082759" cy="812147"/>
                <a:chOff x="5791969" y="3329456"/>
                <a:chExt cx="1082759" cy="812147"/>
              </a:xfrm>
            </p:grpSpPr>
            <p:sp>
              <p:nvSpPr>
                <p:cNvPr id="6" name="TextBox 5"/>
                <p:cNvSpPr txBox="1"/>
                <p:nvPr/>
              </p:nvSpPr>
              <p:spPr>
                <a:xfrm>
                  <a:off x="5933268" y="3728123"/>
                  <a:ext cx="87876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Chemo Locked</a:t>
                  </a:r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5791969" y="3789502"/>
                  <a:ext cx="161964" cy="9249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938253" y="3329456"/>
                  <a:ext cx="88517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Vehicle Locked</a:t>
                  </a:r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5791969" y="3387332"/>
                  <a:ext cx="161964" cy="9249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5938253" y="3531459"/>
                  <a:ext cx="936475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Vehicle Running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932445" y="3926159"/>
                  <a:ext cx="930063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Chemo Running</a:t>
                  </a:r>
                </a:p>
              </p:txBody>
            </p:sp>
          </p:grpSp>
          <p:cxnSp>
            <p:nvCxnSpPr>
              <p:cNvPr id="15" name="Straight Connector 14"/>
              <p:cNvCxnSpPr/>
              <p:nvPr/>
            </p:nvCxnSpPr>
            <p:spPr>
              <a:xfrm>
                <a:off x="3150369" y="990600"/>
                <a:ext cx="0" cy="2004777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1750194" y="489373"/>
                <a:ext cx="280035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Exercise Effects on Lean Muscle Mass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3A99D95-22EB-40BF-B701-64A985FD5F9A}"/>
                </a:ext>
              </a:extLst>
            </p:cNvPr>
            <p:cNvGrpSpPr/>
            <p:nvPr/>
          </p:nvGrpSpPr>
          <p:grpSpPr>
            <a:xfrm>
              <a:off x="4841269" y="2238022"/>
              <a:ext cx="167514" cy="93169"/>
              <a:chOff x="2504855" y="4487113"/>
              <a:chExt cx="167514" cy="93169"/>
            </a:xfrm>
            <a:solidFill>
              <a:srgbClr val="FF0000"/>
            </a:solidFill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442E57A-F81C-4140-899D-8243A00AE895}"/>
                  </a:ext>
                </a:extLst>
              </p:cNvPr>
              <p:cNvSpPr/>
              <p:nvPr/>
            </p:nvSpPr>
            <p:spPr>
              <a:xfrm>
                <a:off x="2507630" y="4487786"/>
                <a:ext cx="161964" cy="92496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A7FB31ED-D3C8-4E72-82CA-22F83ACD19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4855" y="4487113"/>
                <a:ext cx="66271" cy="54390"/>
              </a:xfrm>
              <a:prstGeom prst="line">
                <a:avLst/>
              </a:prstGeom>
              <a:grpFill/>
              <a:ln w="762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E0D066D3-5624-42F8-BB9A-F63DAFF2DF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1481" y="4487578"/>
                <a:ext cx="102867" cy="86863"/>
              </a:xfrm>
              <a:prstGeom prst="line">
                <a:avLst/>
              </a:prstGeom>
              <a:grpFill/>
              <a:ln w="762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64404F24-A9B6-4A8F-8FCF-7E9FCF44DE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9465" y="4492207"/>
                <a:ext cx="102867" cy="86863"/>
              </a:xfrm>
              <a:prstGeom prst="line">
                <a:avLst/>
              </a:prstGeom>
              <a:grpFill/>
              <a:ln w="762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37A13A20-CBF0-455F-9C80-FDB0864B0457}"/>
                  </a:ext>
                </a:extLst>
              </p:cNvPr>
              <p:cNvCxnSpPr>
                <a:cxnSpLocks/>
              </p:cNvCxnSpPr>
              <p:nvPr/>
            </p:nvCxnSpPr>
            <p:spPr>
              <a:xfrm rot="20940000" flipV="1">
                <a:off x="2605956" y="4533831"/>
                <a:ext cx="66413" cy="42650"/>
              </a:xfrm>
              <a:prstGeom prst="line">
                <a:avLst/>
              </a:prstGeom>
              <a:grpFill/>
              <a:ln w="762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705FCF7-8F10-4701-ABA8-7907671A3B86}"/>
                </a:ext>
              </a:extLst>
            </p:cNvPr>
            <p:cNvGrpSpPr/>
            <p:nvPr/>
          </p:nvGrpSpPr>
          <p:grpSpPr>
            <a:xfrm>
              <a:off x="4841269" y="1839372"/>
              <a:ext cx="167514" cy="93169"/>
              <a:chOff x="2504855" y="4487113"/>
              <a:chExt cx="167514" cy="93169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FEC4A7A-F044-4C83-88C7-80BE37D5BCCC}"/>
                  </a:ext>
                </a:extLst>
              </p:cNvPr>
              <p:cNvSpPr/>
              <p:nvPr/>
            </p:nvSpPr>
            <p:spPr>
              <a:xfrm>
                <a:off x="2507630" y="4487786"/>
                <a:ext cx="161964" cy="924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075414C8-B151-4064-96F4-D404055E7A5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4855" y="4487113"/>
                <a:ext cx="66271" cy="54390"/>
              </a:xfrm>
              <a:prstGeom prst="line">
                <a:avLst/>
              </a:prstGeom>
              <a:ln w="762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7C23BFED-DFB5-4286-A829-C9018BBC94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1481" y="4487578"/>
                <a:ext cx="102867" cy="86863"/>
              </a:xfrm>
              <a:prstGeom prst="line">
                <a:avLst/>
              </a:prstGeom>
              <a:ln w="762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A30BDC50-F1E4-486D-9A95-DDC0771C01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9465" y="4492207"/>
                <a:ext cx="102867" cy="86863"/>
              </a:xfrm>
              <a:prstGeom prst="line">
                <a:avLst/>
              </a:prstGeom>
              <a:ln w="762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857B3C2-C667-4C47-BAD3-11BF6F1CD798}"/>
                  </a:ext>
                </a:extLst>
              </p:cNvPr>
              <p:cNvCxnSpPr>
                <a:cxnSpLocks/>
              </p:cNvCxnSpPr>
              <p:nvPr/>
            </p:nvCxnSpPr>
            <p:spPr>
              <a:xfrm rot="20940000" flipV="1">
                <a:off x="2605956" y="4533831"/>
                <a:ext cx="66413" cy="42650"/>
              </a:xfrm>
              <a:prstGeom prst="line">
                <a:avLst/>
              </a:prstGeom>
              <a:ln w="762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02C5598-4C03-44C9-A629-83958D5D3368}"/>
              </a:ext>
            </a:extLst>
          </p:cNvPr>
          <p:cNvSpPr txBox="1"/>
          <p:nvPr/>
        </p:nvSpPr>
        <p:spPr>
          <a:xfrm>
            <a:off x="158750" y="4097061"/>
            <a:ext cx="654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Chemotherapy and exercise do not affect lean muscle mass. Immediately following (short-term) or 6 days after the final chemotherapy dose (long-term), lean muscle mass was assessed via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EchoMRI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is represented as % of total body weight.</a:t>
            </a:r>
          </a:p>
        </p:txBody>
      </p:sp>
    </p:spTree>
    <p:extLst>
      <p:ext uri="{BB962C8B-B14F-4D97-AF65-F5344CB8AC3E}">
        <p14:creationId xmlns:p14="http://schemas.microsoft.com/office/powerpoint/2010/main" val="3524010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74765</TotalTime>
  <Words>228</Words>
  <Application>Microsoft Office PowerPoint</Application>
  <PresentationFormat>Letter Paper (8.5x11 in)</PresentationFormat>
  <Paragraphs>17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Prism 8</vt:lpstr>
      <vt:lpstr>GraphPad Prism 8 Project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Kyle Sullivan</dc:creator>
  <cp:lastModifiedBy>Kyle Sullivan</cp:lastModifiedBy>
  <cp:revision>887</cp:revision>
  <cp:lastPrinted>2020-02-19T19:23:17Z</cp:lastPrinted>
  <dcterms:created xsi:type="dcterms:W3CDTF">2018-08-22T14:49:19Z</dcterms:created>
  <dcterms:modified xsi:type="dcterms:W3CDTF">2020-07-30T17:29:31Z</dcterms:modified>
</cp:coreProperties>
</file>