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2" r:id="rId3"/>
    <p:sldId id="273" r:id="rId4"/>
    <p:sldId id="271" r:id="rId5"/>
  </p:sldIdLst>
  <p:sldSz cx="12192000" cy="6858000"/>
  <p:notesSz cx="68199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95" autoAdjust="0"/>
    <p:restoredTop sz="94660"/>
  </p:normalViewPr>
  <p:slideViewPr>
    <p:cSldViewPr snapToGrid="0">
      <p:cViewPr>
        <p:scale>
          <a:sx n="100" d="100"/>
          <a:sy n="100" d="100"/>
        </p:scale>
        <p:origin x="-786" y="-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t.ad.local\ukt\RO\Daten\Ablage\Ablage%20&#196;rzte\De-Colle\MRL\MR%20Linac%20breast\11pt_paper\Erfassung_PB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Zeiterfassung_less_items!$I$1:$Q$1</c:f>
              <c:strCache>
                <c:ptCount val="9"/>
                <c:pt idx="0">
                  <c:v>room preparation </c:v>
                </c:pt>
                <c:pt idx="1">
                  <c:v>Patient positioning</c:v>
                </c:pt>
                <c:pt idx="2">
                  <c:v>Pre-treatment MR-imaging</c:v>
                </c:pt>
                <c:pt idx="3">
                  <c:v>Image registration and planadaption (ATP)</c:v>
                </c:pt>
                <c:pt idx="4">
                  <c:v>Plan review and approval</c:v>
                </c:pt>
                <c:pt idx="5">
                  <c:v>Plan transfer and plan parameter check</c:v>
                </c:pt>
                <c:pt idx="6">
                  <c:v>Radiation (beam on)</c:v>
                </c:pt>
                <c:pt idx="7">
                  <c:v>Post-treatment MR-imaging</c:v>
                </c:pt>
                <c:pt idx="8">
                  <c:v>Patient release</c:v>
                </c:pt>
              </c:strCache>
            </c:strRef>
          </c:cat>
          <c:val>
            <c:numRef>
              <c:f>Zeiterfassung_less_items!$I$13:$Q$13</c:f>
              <c:numCache>
                <c:formatCode>0.0</c:formatCode>
                <c:ptCount val="9"/>
                <c:pt idx="0">
                  <c:v>3.1363636363636362</c:v>
                </c:pt>
                <c:pt idx="1">
                  <c:v>3.1932900432900437</c:v>
                </c:pt>
                <c:pt idx="2">
                  <c:v>3.4338203463203461</c:v>
                </c:pt>
                <c:pt idx="3">
                  <c:v>4.4929195804195805</c:v>
                </c:pt>
                <c:pt idx="4">
                  <c:v>2.6353021978021975</c:v>
                </c:pt>
                <c:pt idx="5">
                  <c:v>2.0454545454545454</c:v>
                </c:pt>
                <c:pt idx="6">
                  <c:v>3.3671245421245417</c:v>
                </c:pt>
                <c:pt idx="7">
                  <c:v>2.0543914418914415</c:v>
                </c:pt>
                <c:pt idx="8">
                  <c:v>1.2548701298701295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87107250012981"/>
          <c:y val="0.12598863708151536"/>
          <c:w val="0.35669073764953202"/>
          <c:h val="0.79405642312476121"/>
        </c:manualLayout>
      </c:layout>
      <c:overlay val="0"/>
      <c:txPr>
        <a:bodyPr/>
        <a:lstStyle/>
        <a:p>
          <a:pPr>
            <a:defRPr sz="1200"/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902201131045608"/>
          <c:y val="0.1224554339357755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7"/>
          <c:order val="0"/>
          <c:tx>
            <c:strRef>
              <c:f>'PRO-CTCAE'!$G$26</c:f>
              <c:strCache>
                <c:ptCount val="1"/>
                <c:pt idx="0">
                  <c:v>Shortness of breath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'PRO-CTCAE'!$H$26:$K$26</c:f>
              <c:numCache>
                <c:formatCode>General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0.5</c:v>
                </c:pt>
                <c:pt idx="3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385920"/>
        <c:axId val="226387456"/>
      </c:lineChart>
      <c:catAx>
        <c:axId val="226385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87456"/>
        <c:crosses val="autoZero"/>
        <c:auto val="1"/>
        <c:lblAlgn val="ctr"/>
        <c:lblOffset val="100"/>
        <c:noMultiLvlLbl val="0"/>
      </c:catAx>
      <c:valAx>
        <c:axId val="226387456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85920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429769195419551"/>
          <c:y val="0.11366716617142389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8"/>
          <c:order val="0"/>
          <c:tx>
            <c:strRef>
              <c:f>'PRO-CTCAE'!$G$27</c:f>
              <c:strCache>
                <c:ptCount val="1"/>
                <c:pt idx="0">
                  <c:v>Cough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'PRO-CTCAE'!$H$27:$K$27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403456"/>
        <c:axId val="226404992"/>
      </c:lineChart>
      <c:catAx>
        <c:axId val="226403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04992"/>
        <c:crosses val="autoZero"/>
        <c:auto val="1"/>
        <c:lblAlgn val="ctr"/>
        <c:lblOffset val="100"/>
        <c:noMultiLvlLbl val="0"/>
      </c:catAx>
      <c:valAx>
        <c:axId val="226404992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0345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980614196697841"/>
          <c:y val="0.11366716617142389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9"/>
          <c:order val="0"/>
          <c:tx>
            <c:strRef>
              <c:f>'PRO-CTCAE'!$G$28</c:f>
              <c:strCache>
                <c:ptCount val="1"/>
                <c:pt idx="0">
                  <c:v>Wheezing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'PRO-CTCAE'!$H$28:$K$28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0.1</c:v>
                </c:pt>
                <c:pt idx="3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420992"/>
        <c:axId val="226439168"/>
      </c:lineChart>
      <c:catAx>
        <c:axId val="226420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39168"/>
        <c:crosses val="autoZero"/>
        <c:auto val="1"/>
        <c:lblAlgn val="ctr"/>
        <c:lblOffset val="100"/>
        <c:noMultiLvlLbl val="0"/>
      </c:catAx>
      <c:valAx>
        <c:axId val="226439168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20992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681339473744677"/>
          <c:y val="0.10554808287346505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10"/>
          <c:order val="0"/>
          <c:tx>
            <c:strRef>
              <c:f>'PRO-CTCAE'!$G$29</c:f>
              <c:strCache>
                <c:ptCount val="1"/>
                <c:pt idx="0">
                  <c:v>Insomnia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'PRO-CTCAE'!$H$29:$K$29</c:f>
              <c:numCache>
                <c:formatCode>General</c:formatCode>
                <c:ptCount val="4"/>
                <c:pt idx="0">
                  <c:v>1</c:v>
                </c:pt>
                <c:pt idx="1">
                  <c:v>1.2</c:v>
                </c:pt>
                <c:pt idx="2">
                  <c:v>0.8</c:v>
                </c:pt>
                <c:pt idx="3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454528"/>
        <c:axId val="226456320"/>
      </c:lineChart>
      <c:catAx>
        <c:axId val="226454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56320"/>
        <c:crosses val="autoZero"/>
        <c:auto val="1"/>
        <c:lblAlgn val="ctr"/>
        <c:lblOffset val="100"/>
        <c:noMultiLvlLbl val="0"/>
      </c:catAx>
      <c:valAx>
        <c:axId val="226456320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54528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9106183236891218"/>
          <c:y val="0.10554808287346505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11"/>
          <c:order val="0"/>
          <c:tx>
            <c:strRef>
              <c:f>'PRO-CTCAE'!$G$30</c:f>
              <c:strCache>
                <c:ptCount val="1"/>
                <c:pt idx="0">
                  <c:v>Fatigue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'PRO-CTCAE'!$H$30:$K$30</c:f>
              <c:numCache>
                <c:formatCode>General</c:formatCode>
                <c:ptCount val="4"/>
                <c:pt idx="0">
                  <c:v>0.7</c:v>
                </c:pt>
                <c:pt idx="1">
                  <c:v>1</c:v>
                </c:pt>
                <c:pt idx="2">
                  <c:v>1</c:v>
                </c:pt>
                <c:pt idx="3">
                  <c:v>1.1000000000000001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476416"/>
        <c:axId val="226477952"/>
      </c:lineChart>
      <c:catAx>
        <c:axId val="226476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77952"/>
        <c:crosses val="autoZero"/>
        <c:auto val="1"/>
        <c:lblAlgn val="ctr"/>
        <c:lblOffset val="100"/>
        <c:noMultiLvlLbl val="0"/>
      </c:catAx>
      <c:valAx>
        <c:axId val="226477952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47641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'PRO-CTCAE'!$BA$2</c:f>
              <c:strCache>
                <c:ptCount val="1"/>
                <c:pt idx="0">
                  <c:v>0-1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cat>
            <c:strRef>
              <c:f>'PRO-CTCAE'!$BB$1:$BE$1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'PRO-CTCAE'!$BB$2:$BE$2</c:f>
              <c:numCache>
                <c:formatCode>General</c:formatCode>
                <c:ptCount val="4"/>
                <c:pt idx="0">
                  <c:v>88.111888111888106</c:v>
                </c:pt>
                <c:pt idx="1">
                  <c:v>90.769230769230774</c:v>
                </c:pt>
                <c:pt idx="2">
                  <c:v>91.452991452991455</c:v>
                </c:pt>
                <c:pt idx="3">
                  <c:v>92.957746478873233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'PRO-CTCAE'!$BA$3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'PRO-CTCAE'!$BB$1:$BE$1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'PRO-CTCAE'!$BB$3:$BE$3</c:f>
              <c:numCache>
                <c:formatCode>General</c:formatCode>
                <c:ptCount val="4"/>
                <c:pt idx="0">
                  <c:v>7.6923076923076925</c:v>
                </c:pt>
                <c:pt idx="1">
                  <c:v>5.384615384615385</c:v>
                </c:pt>
                <c:pt idx="2">
                  <c:v>2.5641025641025643</c:v>
                </c:pt>
                <c:pt idx="3">
                  <c:v>4.929577464788732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'PRO-CTCAE'!$BA$4</c:f>
              <c:strCache>
                <c:ptCount val="1"/>
                <c:pt idx="0">
                  <c:v>3-4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'PRO-CTCAE'!$BB$1:$BE$1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'PRO-CTCAE'!$BB$4:$BE$4</c:f>
              <c:numCache>
                <c:formatCode>General</c:formatCode>
                <c:ptCount val="4"/>
                <c:pt idx="0">
                  <c:v>4.1958041958041958</c:v>
                </c:pt>
                <c:pt idx="1">
                  <c:v>3.8461538461538463</c:v>
                </c:pt>
                <c:pt idx="2">
                  <c:v>5.982905982905983</c:v>
                </c:pt>
                <c:pt idx="3">
                  <c:v>2.112676056338028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049024"/>
        <c:axId val="226063104"/>
      </c:lineChart>
      <c:catAx>
        <c:axId val="226049024"/>
        <c:scaling>
          <c:orientation val="minMax"/>
        </c:scaling>
        <c:delete val="0"/>
        <c:axPos val="b"/>
        <c:majorTickMark val="out"/>
        <c:minorTickMark val="none"/>
        <c:tickLblPos val="nextTo"/>
        <c:crossAx val="226063104"/>
        <c:crosses val="autoZero"/>
        <c:auto val="1"/>
        <c:lblAlgn val="ctr"/>
        <c:lblOffset val="100"/>
        <c:noMultiLvlLbl val="0"/>
      </c:catAx>
      <c:valAx>
        <c:axId val="22606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60490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491124260355034"/>
          <c:y val="0.28301826043798567"/>
          <c:w val="0.17041420118343195"/>
          <c:h val="0.4185333209406078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440188131931096"/>
          <c:y val="0.1217861716117393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'PRO-CTCAE'!$G$20</c:f>
              <c:strCache>
                <c:ptCount val="1"/>
                <c:pt idx="0">
                  <c:v>Dicreased appetite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'PRO-CTCAE'!$H$20:$K$20</c:f>
              <c:numCache>
                <c:formatCode>General</c:formatCode>
                <c:ptCount val="4"/>
                <c:pt idx="0">
                  <c:v>0.3</c:v>
                </c:pt>
                <c:pt idx="1">
                  <c:v>0</c:v>
                </c:pt>
                <c:pt idx="2">
                  <c:v>0.1</c:v>
                </c:pt>
                <c:pt idx="3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5687424"/>
        <c:axId val="225688960"/>
      </c:lineChart>
      <c:catAx>
        <c:axId val="225687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5688960"/>
        <c:crosses val="autoZero"/>
        <c:auto val="1"/>
        <c:lblAlgn val="ctr"/>
        <c:lblOffset val="100"/>
        <c:noMultiLvlLbl val="0"/>
      </c:catAx>
      <c:valAx>
        <c:axId val="225688960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5687424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9028753532176214"/>
          <c:y val="0.12178624946938274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'PRO-CTCAE'!$G$21</c:f>
              <c:strCache>
                <c:ptCount val="1"/>
                <c:pt idx="0">
                  <c:v>Nausea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'PRO-CTCAE'!$H$21:$K$21</c:f>
              <c:numCache>
                <c:formatCode>General</c:formatCode>
                <c:ptCount val="4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180096"/>
        <c:axId val="226190080"/>
      </c:lineChart>
      <c:catAx>
        <c:axId val="226180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190080"/>
        <c:crosses val="autoZero"/>
        <c:auto val="1"/>
        <c:lblAlgn val="ctr"/>
        <c:lblOffset val="100"/>
        <c:noMultiLvlLbl val="0"/>
      </c:catAx>
      <c:valAx>
        <c:axId val="226190080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18009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011919274579198"/>
          <c:y val="0.11355768960557544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'PRO-CTCAE'!$G$19</c:f>
              <c:strCache>
                <c:ptCount val="1"/>
                <c:pt idx="0">
                  <c:v>Difficulty swallowing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'PRO-CTCAE'!$H$19:$K$19</c:f>
              <c:numCache>
                <c:formatCode>General</c:formatCode>
                <c:ptCount val="4"/>
                <c:pt idx="0">
                  <c:v>0.1</c:v>
                </c:pt>
                <c:pt idx="1">
                  <c:v>0</c:v>
                </c:pt>
                <c:pt idx="2">
                  <c:v>0</c:v>
                </c:pt>
                <c:pt idx="3">
                  <c:v>0.3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10560"/>
        <c:axId val="226212096"/>
      </c:lineChart>
      <c:catAx>
        <c:axId val="226210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12096"/>
        <c:crosses val="autoZero"/>
        <c:auto val="1"/>
        <c:lblAlgn val="ctr"/>
        <c:lblOffset val="100"/>
        <c:noMultiLvlLbl val="0"/>
      </c:catAx>
      <c:valAx>
        <c:axId val="226212096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10560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6926558504619605"/>
          <c:y val="0.1217861716117393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'PRO-CTCAE'!$G$22</c:f>
              <c:strCache>
                <c:ptCount val="1"/>
                <c:pt idx="0">
                  <c:v>Vomiting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'PRO-CTCAE'!$H$22:$K$22</c:f>
              <c:numCache>
                <c:formatCode>General</c:formatCode>
                <c:ptCount val="4"/>
                <c:pt idx="0">
                  <c:v>0.3</c:v>
                </c:pt>
                <c:pt idx="1">
                  <c:v>0</c:v>
                </c:pt>
                <c:pt idx="2">
                  <c:v>0.1</c:v>
                </c:pt>
                <c:pt idx="3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28096"/>
        <c:axId val="226229632"/>
      </c:lineChart>
      <c:catAx>
        <c:axId val="22622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29632"/>
        <c:crosses val="autoZero"/>
        <c:auto val="1"/>
        <c:lblAlgn val="ctr"/>
        <c:lblOffset val="100"/>
        <c:noMultiLvlLbl val="0"/>
      </c:catAx>
      <c:valAx>
        <c:axId val="226229632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2809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2460024196498072"/>
          <c:y val="0.11429166487215468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17"/>
          <c:order val="0"/>
          <c:tx>
            <c:strRef>
              <c:f>'PRO-CTCAE'!$G$23</c:f>
              <c:strCache>
                <c:ptCount val="1"/>
                <c:pt idx="0">
                  <c:v>Constipation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'PRO-CTCAE'!$H$23:$K$23</c:f>
              <c:numCache>
                <c:formatCode>General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0.1</c:v>
                </c:pt>
                <c:pt idx="3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62016"/>
        <c:axId val="226272000"/>
      </c:lineChart>
      <c:catAx>
        <c:axId val="226262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72000"/>
        <c:crosses val="autoZero"/>
        <c:auto val="1"/>
        <c:lblAlgn val="ctr"/>
        <c:lblOffset val="100"/>
        <c:noMultiLvlLbl val="0"/>
      </c:catAx>
      <c:valAx>
        <c:axId val="226272000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6201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075890721862191"/>
          <c:y val="0.11366716617142389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51"/>
          <c:order val="0"/>
          <c:tx>
            <c:strRef>
              <c:f>'PRO-CTCAE'!$G$31</c:f>
              <c:strCache>
                <c:ptCount val="1"/>
                <c:pt idx="0">
                  <c:v>Other symtoms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'PRO-CTCAE'!$H$31:$K$31</c:f>
              <c:numCache>
                <c:formatCode>General</c:formatCode>
                <c:ptCount val="4"/>
                <c:pt idx="0">
                  <c:v>0.8</c:v>
                </c:pt>
                <c:pt idx="1">
                  <c:v>0.7</c:v>
                </c:pt>
                <c:pt idx="2">
                  <c:v>1.4</c:v>
                </c:pt>
                <c:pt idx="3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83904"/>
        <c:axId val="226285440"/>
      </c:lineChart>
      <c:catAx>
        <c:axId val="226283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85440"/>
        <c:crosses val="autoZero"/>
        <c:auto val="1"/>
        <c:lblAlgn val="ctr"/>
        <c:lblOffset val="100"/>
        <c:noMultiLvlLbl val="0"/>
      </c:catAx>
      <c:valAx>
        <c:axId val="226285440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283904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660316417987527"/>
          <c:y val="0.12245535522016573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5"/>
          <c:order val="0"/>
          <c:tx>
            <c:strRef>
              <c:f>'PRO-CTCAE'!$G$24</c:f>
              <c:strCache>
                <c:ptCount val="1"/>
                <c:pt idx="0">
                  <c:v>Diarrhea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'PRO-CTCAE'!$H$24:$K$24</c:f>
              <c:numCache>
                <c:formatCode>General</c:formatCode>
                <c:ptCount val="4"/>
                <c:pt idx="0">
                  <c:v>0.5</c:v>
                </c:pt>
                <c:pt idx="1">
                  <c:v>0.3</c:v>
                </c:pt>
                <c:pt idx="2">
                  <c:v>0.2</c:v>
                </c:pt>
                <c:pt idx="3">
                  <c:v>0.3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321920"/>
        <c:axId val="226323456"/>
      </c:lineChart>
      <c:catAx>
        <c:axId val="226321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23456"/>
        <c:crosses val="autoZero"/>
        <c:auto val="1"/>
        <c:lblAlgn val="ctr"/>
        <c:lblOffset val="100"/>
        <c:noMultiLvlLbl val="0"/>
      </c:catAx>
      <c:valAx>
        <c:axId val="226323456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21920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8593488134795253"/>
          <c:y val="0.11429173834005714"/>
        </c:manualLayout>
      </c:layout>
      <c:overlay val="0"/>
      <c:txPr>
        <a:bodyPr/>
        <a:lstStyle/>
        <a:p>
          <a:pPr>
            <a:defRPr sz="1000"/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6"/>
          <c:order val="0"/>
          <c:tx>
            <c:strRef>
              <c:f>'PRO-CTCAE'!$G$25</c:f>
              <c:strCache>
                <c:ptCount val="1"/>
                <c:pt idx="0">
                  <c:v>Abdominal pain</c:v>
                </c:pt>
              </c:strCache>
            </c:strRef>
          </c:tx>
          <c:marker>
            <c:symbol val="none"/>
          </c:marker>
          <c:cat>
            <c:strRef>
              <c:f>'PRO-CTCAE'!$H$18:$K$18</c:f>
              <c:strCache>
                <c:ptCount val="4"/>
                <c:pt idx="0">
                  <c:v>Week1</c:v>
                </c:pt>
                <c:pt idx="1">
                  <c:v>Week2</c:v>
                </c:pt>
                <c:pt idx="2">
                  <c:v>Week3</c:v>
                </c:pt>
                <c:pt idx="3">
                  <c:v>1Year</c:v>
                </c:pt>
              </c:strCache>
            </c:strRef>
          </c:cat>
          <c:val>
            <c:numRef>
              <c:f>'PRO-CTCAE'!$H$25:$K$25</c:f>
              <c:numCache>
                <c:formatCode>General</c:formatCode>
                <c:ptCount val="4"/>
                <c:pt idx="0">
                  <c:v>0.3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339456"/>
        <c:axId val="226361728"/>
      </c:lineChart>
      <c:catAx>
        <c:axId val="226339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61728"/>
        <c:crosses val="autoZero"/>
        <c:auto val="1"/>
        <c:lblAlgn val="ctr"/>
        <c:lblOffset val="100"/>
        <c:noMultiLvlLbl val="0"/>
      </c:catAx>
      <c:valAx>
        <c:axId val="226361728"/>
        <c:scaling>
          <c:orientation val="minMax"/>
          <c:max val="4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de-DE"/>
          </a:p>
        </c:txPr>
        <c:crossAx val="22633945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0.52008</cdr:x>
      <cdr:y>0.33477</cdr:y>
    </cdr:from>
    <cdr:to>
      <cdr:x>0.58974</cdr:x>
      <cdr:y>0.40649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897938" y="1293004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3.2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0.52008</cdr:x>
      <cdr:y>0.60301</cdr:y>
    </cdr:from>
    <cdr:to>
      <cdr:x>0.58974</cdr:x>
      <cdr:y>0.67473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2897938" y="2329054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3.4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0.31706</cdr:x>
      <cdr:y>0.83283</cdr:y>
    </cdr:from>
    <cdr:to>
      <cdr:x>0.38673</cdr:x>
      <cdr:y>0.90454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1766709" y="3216695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4.5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0.13304</cdr:x>
      <cdr:y>0.75242</cdr:y>
    </cdr:from>
    <cdr:to>
      <cdr:x>0.20271</cdr:x>
      <cdr:y>0.82414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741335" y="2906144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2.6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0.03861</cdr:x>
      <cdr:y>0.56715</cdr:y>
    </cdr:from>
    <cdr:to>
      <cdr:x>0.10827</cdr:x>
      <cdr:y>0.63887</cdr:y>
    </cdr:to>
    <cdr:sp macro="" textlink="">
      <cdr:nvSpPr>
        <cdr:cNvPr id="6" name="Textfeld 1"/>
        <cdr:cNvSpPr txBox="1"/>
      </cdr:nvSpPr>
      <cdr:spPr>
        <a:xfrm xmlns:a="http://schemas.openxmlformats.org/drawingml/2006/main">
          <a:off x="215123" y="2190554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2.0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0.05099</cdr:x>
      <cdr:y>0.34817</cdr:y>
    </cdr:from>
    <cdr:to>
      <cdr:x>0.12066</cdr:x>
      <cdr:y>0.41989</cdr:y>
    </cdr:to>
    <cdr:sp macro="" textlink="">
      <cdr:nvSpPr>
        <cdr:cNvPr id="7" name="Textfeld 1"/>
        <cdr:cNvSpPr txBox="1"/>
      </cdr:nvSpPr>
      <cdr:spPr>
        <a:xfrm xmlns:a="http://schemas.openxmlformats.org/drawingml/2006/main">
          <a:off x="284133" y="1344762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3.4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0.14852</cdr:x>
      <cdr:y>0.13719</cdr:y>
    </cdr:from>
    <cdr:to>
      <cdr:x>0.21819</cdr:x>
      <cdr:y>0.20891</cdr:y>
    </cdr:to>
    <cdr:sp macro="" textlink="">
      <cdr:nvSpPr>
        <cdr:cNvPr id="8" name="Textfeld 1"/>
        <cdr:cNvSpPr txBox="1"/>
      </cdr:nvSpPr>
      <cdr:spPr>
        <a:xfrm xmlns:a="http://schemas.openxmlformats.org/drawingml/2006/main">
          <a:off x="827598" y="529878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/>
            <a:t>2</a:t>
          </a:r>
          <a:r>
            <a:rPr lang="de-DE" sz="1200" dirty="0" smtClean="0"/>
            <a:t>.1</a:t>
          </a:r>
          <a:endParaRPr lang="de-DE" sz="1200" dirty="0"/>
        </a:p>
      </cdr:txBody>
    </cdr:sp>
  </cdr:relSizeAnchor>
  <cdr:relSizeAnchor xmlns:cdr="http://schemas.openxmlformats.org/drawingml/2006/chartDrawing">
    <cdr:from>
      <cdr:x>0.24915</cdr:x>
      <cdr:y>0.09674</cdr:y>
    </cdr:from>
    <cdr:to>
      <cdr:x>0.31882</cdr:x>
      <cdr:y>0.16846</cdr:y>
    </cdr:to>
    <cdr:sp macro="" textlink="">
      <cdr:nvSpPr>
        <cdr:cNvPr id="9" name="Textfeld 1"/>
        <cdr:cNvSpPr txBox="1"/>
      </cdr:nvSpPr>
      <cdr:spPr>
        <a:xfrm xmlns:a="http://schemas.openxmlformats.org/drawingml/2006/main">
          <a:off x="1388316" y="373649"/>
          <a:ext cx="3881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dirty="0" smtClean="0"/>
            <a:t>1.3</a:t>
          </a:r>
          <a:endParaRPr lang="de-DE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55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6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57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874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560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866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716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32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78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57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25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C2E44-FDDC-4A04-9B9F-D2F753AB3CAB}" type="datetimeFigureOut">
              <a:rPr lang="de-DE" smtClean="0"/>
              <a:t>20.12.2020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F5133-DB90-41C1-9A54-7A14F1F72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62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chart" Target="../charts/chart13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12" Type="http://schemas.openxmlformats.org/officeDocument/2006/relationships/chart" Target="../charts/chart12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11" Type="http://schemas.openxmlformats.org/officeDocument/2006/relationships/chart" Target="../charts/chart11.xml"/><Relationship Id="rId5" Type="http://schemas.openxmlformats.org/officeDocument/2006/relationships/chart" Target="../charts/chart5.xml"/><Relationship Id="rId15" Type="http://schemas.openxmlformats.org/officeDocument/2006/relationships/chart" Target="../charts/chart15.xml"/><Relationship Id="rId10" Type="http://schemas.openxmlformats.org/officeDocument/2006/relationships/chart" Target="../charts/chart10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Relationship Id="rId1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feil nach unten 3"/>
          <p:cNvSpPr/>
          <p:nvPr/>
        </p:nvSpPr>
        <p:spPr>
          <a:xfrm>
            <a:off x="1556552" y="1984371"/>
            <a:ext cx="107120" cy="2247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9" t="25602" r="32603" b="30185"/>
          <a:stretch/>
        </p:blipFill>
        <p:spPr bwMode="auto">
          <a:xfrm>
            <a:off x="418569" y="273589"/>
            <a:ext cx="2324632" cy="167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9" t="25555" r="32724" b="30432"/>
          <a:stretch/>
        </p:blipFill>
        <p:spPr bwMode="auto">
          <a:xfrm>
            <a:off x="418569" y="2430208"/>
            <a:ext cx="2324632" cy="166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2" t="49794" r="63380" b="16966"/>
          <a:stretch/>
        </p:blipFill>
        <p:spPr bwMode="auto">
          <a:xfrm>
            <a:off x="7956024" y="358952"/>
            <a:ext cx="1515786" cy="129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85" t="10547" r="13331" b="56213"/>
          <a:stretch/>
        </p:blipFill>
        <p:spPr bwMode="auto">
          <a:xfrm>
            <a:off x="9480436" y="362998"/>
            <a:ext cx="1515785" cy="1281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/>
          <p:cNvGrpSpPr/>
          <p:nvPr/>
        </p:nvGrpSpPr>
        <p:grpSpPr>
          <a:xfrm>
            <a:off x="3337928" y="279659"/>
            <a:ext cx="4069518" cy="3812892"/>
            <a:chOff x="3337928" y="296911"/>
            <a:chExt cx="3959622" cy="3719778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65" t="26533" r="32537" b="30083"/>
            <a:stretch/>
          </p:blipFill>
          <p:spPr bwMode="auto">
            <a:xfrm>
              <a:off x="3337928" y="296911"/>
              <a:ext cx="2638917" cy="1857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23" t="16667" r="10647" b="19811"/>
            <a:stretch/>
          </p:blipFill>
          <p:spPr bwMode="auto">
            <a:xfrm>
              <a:off x="3337928" y="2183853"/>
              <a:ext cx="3959622" cy="1832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38" t="30332" r="42886" b="33740"/>
            <a:stretch/>
          </p:blipFill>
          <p:spPr bwMode="auto">
            <a:xfrm>
              <a:off x="6008755" y="305537"/>
              <a:ext cx="1288794" cy="1857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3" name="Pfeil nach unten 12"/>
          <p:cNvSpPr/>
          <p:nvPr/>
        </p:nvSpPr>
        <p:spPr>
          <a:xfrm rot="16200000">
            <a:off x="2976713" y="2855301"/>
            <a:ext cx="107119" cy="2884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t="15788" r="21269" b="13897"/>
          <a:stretch/>
        </p:blipFill>
        <p:spPr bwMode="auto">
          <a:xfrm>
            <a:off x="8261575" y="2278823"/>
            <a:ext cx="2475065" cy="172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392691" y="237222"/>
            <a:ext cx="398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A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92691" y="2412956"/>
            <a:ext cx="398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B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294798" y="236745"/>
            <a:ext cx="398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904268" y="314862"/>
            <a:ext cx="398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D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8235697" y="2315506"/>
            <a:ext cx="398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92177" y="37863"/>
            <a:ext cx="2039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Matching planning CT and MR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247959" y="2187957"/>
            <a:ext cx="27184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Matching planning </a:t>
            </a:r>
            <a:r>
              <a:rPr lang="en-US" sz="1200" dirty="0"/>
              <a:t>CT and MR of the day</a:t>
            </a:r>
            <a:endParaRPr 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4258824" y="22468"/>
            <a:ext cx="22277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Daily treatment </a:t>
            </a:r>
            <a:r>
              <a:rPr lang="en-US" sz="1200" dirty="0"/>
              <a:t>plan </a:t>
            </a:r>
            <a:r>
              <a:rPr lang="en-US" sz="1200" dirty="0" smtClean="0"/>
              <a:t>adaptation </a:t>
            </a:r>
            <a:endParaRPr lang="de-DE" sz="1200" dirty="0"/>
          </a:p>
        </p:txBody>
      </p:sp>
      <p:sp>
        <p:nvSpPr>
          <p:cNvPr id="23" name="Rechteck 22"/>
          <p:cNvSpPr/>
          <p:nvPr/>
        </p:nvSpPr>
        <p:spPr>
          <a:xfrm>
            <a:off x="8767097" y="99205"/>
            <a:ext cx="1374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Motion monitoring</a:t>
            </a:r>
            <a:endParaRPr lang="de-DE" sz="1200" dirty="0"/>
          </a:p>
        </p:txBody>
      </p:sp>
      <p:sp>
        <p:nvSpPr>
          <p:cNvPr id="24" name="Rechteck 23"/>
          <p:cNvSpPr/>
          <p:nvPr/>
        </p:nvSpPr>
        <p:spPr>
          <a:xfrm>
            <a:off x="8542050" y="2020056"/>
            <a:ext cx="1914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post-treatment MR imaging</a:t>
            </a:r>
            <a:endParaRPr lang="de-DE" sz="1200" dirty="0"/>
          </a:p>
        </p:txBody>
      </p:sp>
      <p:sp>
        <p:nvSpPr>
          <p:cNvPr id="25" name="Pfeil nach unten 24"/>
          <p:cNvSpPr/>
          <p:nvPr/>
        </p:nvSpPr>
        <p:spPr>
          <a:xfrm>
            <a:off x="9445547" y="1759642"/>
            <a:ext cx="107120" cy="2247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unten 25"/>
          <p:cNvSpPr/>
          <p:nvPr/>
        </p:nvSpPr>
        <p:spPr>
          <a:xfrm rot="16200000">
            <a:off x="7580345" y="964623"/>
            <a:ext cx="107119" cy="2884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35504" y="6408628"/>
            <a:ext cx="2436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1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0234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0" t="14460" r="35000" b="13897"/>
          <a:stretch/>
        </p:blipFill>
        <p:spPr bwMode="auto">
          <a:xfrm>
            <a:off x="545911" y="477671"/>
            <a:ext cx="3261942" cy="424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5504" y="6408628"/>
            <a:ext cx="2436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</a:t>
            </a:r>
            <a:r>
              <a:rPr lang="de-DE" dirty="0" smtClean="0"/>
              <a:t>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796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504" y="6408628"/>
            <a:ext cx="2436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</a:t>
            </a:r>
            <a:r>
              <a:rPr lang="de-DE" dirty="0" smtClean="0"/>
              <a:t>3 </a:t>
            </a:r>
            <a:endParaRPr lang="de-DE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694092"/>
              </p:ext>
            </p:extLst>
          </p:nvPr>
        </p:nvGraphicFramePr>
        <p:xfrm>
          <a:off x="204428" y="160711"/>
          <a:ext cx="5572126" cy="386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367951" y="655129"/>
            <a:ext cx="388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3.1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64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5504" y="6408628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 smtClean="0"/>
              <a:t>figure</a:t>
            </a:r>
            <a:r>
              <a:rPr lang="de-DE" smtClean="0"/>
              <a:t> </a:t>
            </a:r>
            <a:r>
              <a:rPr lang="de-DE" smtClean="0"/>
              <a:t>4</a:t>
            </a:r>
            <a:endParaRPr lang="de-DE" dirty="0"/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389008"/>
              </p:ext>
            </p:extLst>
          </p:nvPr>
        </p:nvGraphicFramePr>
        <p:xfrm>
          <a:off x="2060579" y="-1060"/>
          <a:ext cx="2178046" cy="1572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796880"/>
              </p:ext>
            </p:extLst>
          </p:nvPr>
        </p:nvGraphicFramePr>
        <p:xfrm>
          <a:off x="4109512" y="8467"/>
          <a:ext cx="2132538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397547"/>
              </p:ext>
            </p:extLst>
          </p:nvPr>
        </p:nvGraphicFramePr>
        <p:xfrm>
          <a:off x="58210" y="8469"/>
          <a:ext cx="2133603" cy="1565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Diagram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127488"/>
              </p:ext>
            </p:extLst>
          </p:nvPr>
        </p:nvGraphicFramePr>
        <p:xfrm>
          <a:off x="6121399" y="8467"/>
          <a:ext cx="2132541" cy="156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845415"/>
              </p:ext>
            </p:extLst>
          </p:nvPr>
        </p:nvGraphicFramePr>
        <p:xfrm>
          <a:off x="58209" y="1497542"/>
          <a:ext cx="2132540" cy="1555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68654"/>
              </p:ext>
            </p:extLst>
          </p:nvPr>
        </p:nvGraphicFramePr>
        <p:xfrm>
          <a:off x="48686" y="4503209"/>
          <a:ext cx="2132540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Diagram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492601"/>
              </p:ext>
            </p:extLst>
          </p:nvPr>
        </p:nvGraphicFramePr>
        <p:xfrm>
          <a:off x="2060575" y="1497542"/>
          <a:ext cx="2178049" cy="1555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983220"/>
              </p:ext>
            </p:extLst>
          </p:nvPr>
        </p:nvGraphicFramePr>
        <p:xfrm>
          <a:off x="4109511" y="1497544"/>
          <a:ext cx="2132538" cy="1555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Diagramm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491533"/>
              </p:ext>
            </p:extLst>
          </p:nvPr>
        </p:nvGraphicFramePr>
        <p:xfrm>
          <a:off x="6121401" y="1497544"/>
          <a:ext cx="2132540" cy="1555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019674"/>
              </p:ext>
            </p:extLst>
          </p:nvPr>
        </p:nvGraphicFramePr>
        <p:xfrm>
          <a:off x="58210" y="2985559"/>
          <a:ext cx="2132540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9" name="Diagramm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644976"/>
              </p:ext>
            </p:extLst>
          </p:nvPr>
        </p:nvGraphicFramePr>
        <p:xfrm>
          <a:off x="2060574" y="2984894"/>
          <a:ext cx="2168526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0" name="Diagramm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3785649"/>
              </p:ext>
            </p:extLst>
          </p:nvPr>
        </p:nvGraphicFramePr>
        <p:xfrm>
          <a:off x="4109509" y="2985559"/>
          <a:ext cx="2132539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1" name="Diagramm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74976"/>
              </p:ext>
            </p:extLst>
          </p:nvPr>
        </p:nvGraphicFramePr>
        <p:xfrm>
          <a:off x="6121401" y="2985559"/>
          <a:ext cx="2132540" cy="156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2" name="Diagramm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389348"/>
              </p:ext>
            </p:extLst>
          </p:nvPr>
        </p:nvGraphicFramePr>
        <p:xfrm>
          <a:off x="9220200" y="184666"/>
          <a:ext cx="3219450" cy="1646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-38100" y="0"/>
            <a:ext cx="39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8715375" y="0"/>
            <a:ext cx="39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776168"/>
              </p:ext>
            </p:extLst>
          </p:nvPr>
        </p:nvGraphicFramePr>
        <p:xfrm>
          <a:off x="8820150" y="1800225"/>
          <a:ext cx="3105150" cy="734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57225"/>
                <a:gridCol w="638175"/>
                <a:gridCol w="657225"/>
                <a:gridCol w="542925"/>
              </a:tblGrid>
              <a:tr h="18351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de-DE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items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143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130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117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142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0-1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126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118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107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132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3-4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47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Benutzerdefiniert</PresentationFormat>
  <Paragraphs>58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Tema di 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Chiara De-Colle</dc:creator>
  <cp:lastModifiedBy>Dr. Chiara De-Colle</cp:lastModifiedBy>
  <cp:revision>206</cp:revision>
  <cp:lastPrinted>2017-04-09T11:30:25Z</cp:lastPrinted>
  <dcterms:created xsi:type="dcterms:W3CDTF">2017-03-15T20:08:01Z</dcterms:created>
  <dcterms:modified xsi:type="dcterms:W3CDTF">2020-12-20T13:46:51Z</dcterms:modified>
</cp:coreProperties>
</file>