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83" r:id="rId2"/>
    <p:sldId id="477" r:id="rId3"/>
    <p:sldId id="478" r:id="rId4"/>
    <p:sldId id="480" r:id="rId5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58" autoAdjust="0"/>
  </p:normalViewPr>
  <p:slideViewPr>
    <p:cSldViewPr>
      <p:cViewPr>
        <p:scale>
          <a:sx n="80" d="100"/>
          <a:sy n="80" d="100"/>
        </p:scale>
        <p:origin x="-1410" y="-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980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413" cy="464180"/>
          </a:xfrm>
          <a:prstGeom prst="rect">
            <a:avLst/>
          </a:prstGeom>
        </p:spPr>
        <p:txBody>
          <a:bodyPr vert="horz" lIns="92222" tIns="46111" rIns="92222" bIns="46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22"/>
            <a:ext cx="3037413" cy="464180"/>
          </a:xfrm>
          <a:prstGeom prst="rect">
            <a:avLst/>
          </a:prstGeom>
        </p:spPr>
        <p:txBody>
          <a:bodyPr vert="horz" lIns="92222" tIns="46111" rIns="92222" bIns="46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386" y="8830622"/>
            <a:ext cx="3037413" cy="464180"/>
          </a:xfrm>
          <a:prstGeom prst="rect">
            <a:avLst/>
          </a:prstGeom>
        </p:spPr>
        <p:txBody>
          <a:bodyPr vert="horz" lIns="92222" tIns="46111" rIns="92222" bIns="46111" rtlCol="0" anchor="b"/>
          <a:lstStyle>
            <a:lvl1pPr algn="r">
              <a:defRPr sz="1200"/>
            </a:lvl1pPr>
          </a:lstStyle>
          <a:p>
            <a:fld id="{6C677157-F274-4768-A3AF-F5847826AC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24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r">
              <a:defRPr sz="1200"/>
            </a:lvl1pPr>
          </a:lstStyle>
          <a:p>
            <a:fld id="{DAA326DA-C90F-477B-AF20-F1D40BEAB29B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8500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6" rIns="93171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1" tIns="46586" rIns="93171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r">
              <a:defRPr sz="1200"/>
            </a:lvl1pPr>
          </a:lstStyle>
          <a:p>
            <a:fld id="{BCE7A8B5-E623-498C-A174-94FF5308EB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6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F108-7A76-42D7-B5B7-B38D138619E3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17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474D-E7CB-44E3-AC1E-15706BE51C50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56C2-6958-43AD-B044-8987EDC887CE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72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FD31-CD5E-44BE-8111-A07DA3FBD437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7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11C4-169C-47BB-B22B-3131166B308E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1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5E5E-4763-46E5-BD80-B6287502E758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60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25A4-A473-4D2E-BFA0-A6F62AC4A2A0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5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FBD0-D73E-4525-BFD1-22A524D39CB7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6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C59F5-2FBD-4E0C-B74F-2F24F8FB5D1D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1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08B-5B07-4746-A0FF-EB400FF19152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55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C884-0121-4681-B22A-460F44F01A47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86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82F34-EA76-45AC-AB8B-A72580717C7A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3C08F-FF93-4A1E-8DDD-48DC386FEC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7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TSPAN5 influences serotonin and kynurenine: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pharmacogenomic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mechanisms related to alcohol use disorder and acamprosate treatment response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Ming-Fen Ho,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Cheng Zhang,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Lingxin Zhang,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Lixuan Wei, M.D.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Ying Zhou,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Irene Moon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Jennifer R. Geske, M.S.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Doo-Sup Choi,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Joanna Biernacka,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Mark Frye,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M.D.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Zhexing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Wen,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Victor M Karpyak, M.D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Ph.D.</a:t>
            </a:r>
            <a:r>
              <a:rPr lang="en-US" sz="12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Hu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Li, Ph.D.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and Richard Weinshilboum, M.D.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Time course analysis of 5-HT concentrations in SK-N-BE2 cell culture medium in response to EtOH treatment.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Dose response curve of 5-HT concentrations in SK-N-BE2 cell culture medium in response to acamprosate treatment. </a:t>
            </a: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iPSC generation, culture and characterization.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Schematic diagram depicting the timeline of glial and neuronal cell differentiation processes.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Immunofluorescence staining of iPSC lines, astrocytes and neurons.   </a:t>
            </a: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TSPAN5 function in HMC3 cells.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Lower ISRE luciferase activities were observed in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TSPAN5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knockout cells.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Knockdown of TSPAN5 resulted in the downregulation of a series of genes involved in interferon signaling, compatible with the data shown in panels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when cells were exposed to either EtOH or acamprosate.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C59F5-2FBD-4E0C-B74F-2F24F8FB5D1D}" type="datetime1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48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49" y="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1"/>
          <a:stretch/>
        </p:blipFill>
        <p:spPr bwMode="auto">
          <a:xfrm>
            <a:off x="3200400" y="1012195"/>
            <a:ext cx="3079750" cy="213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759023"/>
            <a:ext cx="3254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                                                                       b</a:t>
            </a:r>
            <a:endParaRPr lang="en-US" sz="1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5"/>
          <a:stretch/>
        </p:blipFill>
        <p:spPr bwMode="auto">
          <a:xfrm>
            <a:off x="391319" y="1066800"/>
            <a:ext cx="2674937" cy="212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04459" y="881390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SK-N-BE (2)</a:t>
            </a:r>
            <a:endParaRPr lang="en-U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894255"/>
            <a:ext cx="846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SK-N-BE (2)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01207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49" y="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6"/>
          <a:stretch/>
        </p:blipFill>
        <p:spPr bwMode="auto">
          <a:xfrm>
            <a:off x="3498459" y="2629224"/>
            <a:ext cx="1328135" cy="144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59" y="2629224"/>
            <a:ext cx="1336248" cy="144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4544" y="1990129"/>
            <a:ext cx="375974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b="1" dirty="0" smtClean="0"/>
              <a:t>   iPSC                          astrocytes                neurons</a:t>
            </a:r>
            <a:endParaRPr lang="en-US" sz="14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05" y="2629224"/>
            <a:ext cx="1373903" cy="144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4" r="30451"/>
          <a:stretch/>
        </p:blipFill>
        <p:spPr bwMode="auto">
          <a:xfrm>
            <a:off x="724544" y="1066799"/>
            <a:ext cx="4901609" cy="8127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838200" y="2398276"/>
            <a:ext cx="1463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SOX2</a:t>
            </a:r>
            <a:r>
              <a:rPr lang="en-US" sz="1000" b="1" dirty="0" smtClean="0">
                <a:solidFill>
                  <a:srgbClr val="FF0000"/>
                </a:solidFill>
              </a:rPr>
              <a:t>/TRA-1-81/</a:t>
            </a:r>
            <a:r>
              <a:rPr lang="en-US" sz="1000" b="1" dirty="0" smtClean="0">
                <a:solidFill>
                  <a:srgbClr val="0070C0"/>
                </a:solidFill>
              </a:rPr>
              <a:t>DAPI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78008" y="2398276"/>
            <a:ext cx="1244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GFAP</a:t>
            </a:r>
            <a:r>
              <a:rPr lang="en-US" sz="1000" b="1" dirty="0" smtClean="0">
                <a:solidFill>
                  <a:srgbClr val="FF0000"/>
                </a:solidFill>
              </a:rPr>
              <a:t>/CD44/</a:t>
            </a:r>
            <a:r>
              <a:rPr lang="en-US" sz="1000" b="1" dirty="0" smtClean="0">
                <a:solidFill>
                  <a:srgbClr val="0070C0"/>
                </a:solidFill>
              </a:rPr>
              <a:t>DAPI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0859" y="4150876"/>
            <a:ext cx="1204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FOXG1</a:t>
            </a:r>
            <a:r>
              <a:rPr lang="en-US" sz="1000" b="1" dirty="0" smtClean="0">
                <a:solidFill>
                  <a:srgbClr val="FF0000"/>
                </a:solidFill>
              </a:rPr>
              <a:t>/GFAP/</a:t>
            </a:r>
            <a:r>
              <a:rPr lang="en-US" sz="1000" b="1" dirty="0" smtClean="0">
                <a:solidFill>
                  <a:srgbClr val="0070C0"/>
                </a:solidFill>
              </a:rPr>
              <a:t>DAPI</a:t>
            </a:r>
            <a:endParaRPr lang="en-US" sz="1000" b="1" dirty="0">
              <a:solidFill>
                <a:srgbClr val="0070C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46"/>
          <a:stretch/>
        </p:blipFill>
        <p:spPr bwMode="auto">
          <a:xfrm>
            <a:off x="2203060" y="4368102"/>
            <a:ext cx="1336248" cy="138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203059" y="4150876"/>
            <a:ext cx="1236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accent1"/>
                </a:solidFill>
              </a:rPr>
              <a:t>DAPI</a:t>
            </a:r>
            <a:r>
              <a:rPr lang="en-US" sz="1000" b="1" dirty="0" smtClean="0"/>
              <a:t> </a:t>
            </a:r>
            <a:r>
              <a:rPr lang="en-US" sz="1000" b="1" dirty="0" smtClean="0">
                <a:solidFill>
                  <a:srgbClr val="00B050"/>
                </a:solidFill>
              </a:rPr>
              <a:t>/S100B</a:t>
            </a:r>
            <a:r>
              <a:rPr lang="en-US" sz="1000" b="1" dirty="0" smtClean="0">
                <a:solidFill>
                  <a:srgbClr val="FF0000"/>
                </a:solidFill>
              </a:rPr>
              <a:t>/MAP2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759023"/>
            <a:ext cx="18758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                                       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38200" y="4150876"/>
            <a:ext cx="1463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SOX2</a:t>
            </a:r>
            <a:r>
              <a:rPr lang="en-US" sz="1000" b="1" dirty="0" smtClean="0">
                <a:solidFill>
                  <a:srgbClr val="FF0000"/>
                </a:solidFill>
              </a:rPr>
              <a:t>/TRA-1-81/</a:t>
            </a:r>
            <a:r>
              <a:rPr lang="en-US" sz="1000" b="1" dirty="0" smtClean="0">
                <a:solidFill>
                  <a:srgbClr val="0070C0"/>
                </a:solidFill>
              </a:rPr>
              <a:t>DAPI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27059" y="2398276"/>
            <a:ext cx="12731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</a:rPr>
              <a:t>MAP2</a:t>
            </a:r>
            <a:r>
              <a:rPr lang="en-US" sz="1000" b="1" dirty="0" smtClean="0">
                <a:solidFill>
                  <a:srgbClr val="FF0000"/>
                </a:solidFill>
              </a:rPr>
              <a:t>/GFAP/</a:t>
            </a:r>
            <a:r>
              <a:rPr lang="en-US" sz="1000" b="1" dirty="0" smtClean="0">
                <a:solidFill>
                  <a:srgbClr val="0070C0"/>
                </a:solidFill>
              </a:rPr>
              <a:t>DAPI</a:t>
            </a:r>
            <a:endParaRPr lang="en-US" sz="1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:\Lab work\AUD\AUD MS1\tujM_FOG1R_3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5"/>
          <a:stretch/>
        </p:blipFill>
        <p:spPr bwMode="auto">
          <a:xfrm>
            <a:off x="3498459" y="4368102"/>
            <a:ext cx="1328134" cy="138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90" t="25012" r="6088" b="22783"/>
          <a:stretch/>
        </p:blipFill>
        <p:spPr bwMode="auto">
          <a:xfrm>
            <a:off x="880305" y="4368102"/>
            <a:ext cx="1373903" cy="138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76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73075"/>
            <a:ext cx="3944354" cy="228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50" y="0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00" y="3276600"/>
            <a:ext cx="5334000" cy="271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10" y="6019800"/>
            <a:ext cx="5817185" cy="271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C08F-FF93-4A1E-8DDD-48DC386FEC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33400"/>
            <a:ext cx="213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                                           b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3111613"/>
            <a:ext cx="27924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r>
              <a:rPr lang="en-US" sz="1400" b="1" dirty="0"/>
              <a:t>d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4" y="703237"/>
            <a:ext cx="179453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57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TSPAN5 influences serotonin and kynurenine: pharmacogenomic mechanisms related to alcohol use disorder and acamprosate treatment response   Ming-Fen Ho, Ph.D.1, Cheng Zhang, Ph.D.1, Lingxin Zhang, Ph.D.1, Lixuan Wei, M.D. Ph.D.1, Ying Zhou, Ph.D.2, Irene Moon1, Jennifer R. Geske, M.S.3, Doo-Sup Choi, Ph.D.1, Joanna Biernacka, Ph.D.3, Mark Frye, M.D.4, Zhexing Wen, Ph.D.2, Victor M Karpyak, M.D., Ph.D.4, Hu Li, Ph.D.1, and Richard Weinshilboum, M.D.1.*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2016-04-07T16:00:49Z</dcterms:created>
  <dcterms:modified xsi:type="dcterms:W3CDTF">2020-04-13T18:15:17Z</dcterms:modified>
</cp:coreProperties>
</file>