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646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olumes\USB%20LUISA\Data%20for%20reconsideration%20CDD\Summary%20qPCR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Volumes\USB%20LUISA\Data%20for%20reconsideration%20CDD\All%20qPCR%20CRC%20Long_RNA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150875383998499"/>
          <c:y val="0.12492501649410299"/>
          <c:w val="0.35106587631166503"/>
          <c:h val="0.603920105925262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7A7-4D40-A0AD-F2A49C3C9D12}"/>
              </c:ext>
            </c:extLst>
          </c:dPt>
          <c:dPt>
            <c:idx val="1"/>
            <c:invertIfNegative val="0"/>
            <c:bubble3D val="0"/>
            <c:spPr>
              <a:solidFill>
                <a:srgbClr val="1C427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7A7-4D40-A0AD-F2A49C3C9D12}"/>
              </c:ext>
            </c:extLst>
          </c:dPt>
          <c:errBars>
            <c:errBarType val="plus"/>
            <c:errValType val="cust"/>
            <c:noEndCap val="0"/>
            <c:plus>
              <c:numRef>
                <c:f>'Pooled samples'!$M$85:$M$86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9.3483230111916046E-2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'Pooled samples'!$H$85:$H$86</c:f>
              <c:strCache>
                <c:ptCount val="2"/>
                <c:pt idx="0">
                  <c:v>Normal </c:v>
                </c:pt>
                <c:pt idx="1">
                  <c:v>Tumor</c:v>
                </c:pt>
              </c:strCache>
            </c:strRef>
          </c:cat>
          <c:val>
            <c:numRef>
              <c:f>'Pooled samples'!$L$85:$L$86</c:f>
              <c:numCache>
                <c:formatCode>General</c:formatCode>
                <c:ptCount val="2"/>
                <c:pt idx="0">
                  <c:v>1</c:v>
                </c:pt>
                <c:pt idx="1">
                  <c:v>1.8485528194787149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7A7-4D40-A0AD-F2A49C3C9D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56124672"/>
        <c:axId val="106217472"/>
      </c:barChart>
      <c:catAx>
        <c:axId val="156124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6217472"/>
        <c:crosses val="autoZero"/>
        <c:auto val="1"/>
        <c:lblAlgn val="ctr"/>
        <c:lblOffset val="100"/>
        <c:noMultiLvlLbl val="0"/>
      </c:catAx>
      <c:valAx>
        <c:axId val="106217472"/>
        <c:scaling>
          <c:orientation val="minMax"/>
          <c:max val="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900" dirty="0">
                    <a:solidFill>
                      <a:schemeClr val="tx1"/>
                    </a:solidFill>
                  </a:rPr>
                  <a:t>relative mRNA</a:t>
                </a:r>
              </a:p>
            </c:rich>
          </c:tx>
          <c:layout>
            <c:manualLayout>
              <c:xMode val="edge"/>
              <c:yMode val="edge"/>
              <c:x val="1.7469205310186999E-2"/>
              <c:y val="4.3272175833031598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868686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6124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663386622908997"/>
          <c:y val="0.112940593312572"/>
          <c:w val="0.55630236979152703"/>
          <c:h val="0.555931178036167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Summary!$B$419</c:f>
              <c:strCache>
                <c:ptCount val="1"/>
                <c:pt idx="0">
                  <c:v>MIF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8C5-FF47-8E8F-FEFE88BA454C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8C5-FF47-8E8F-FEFE88BA454C}"/>
              </c:ext>
            </c:extLst>
          </c:dPt>
          <c:dPt>
            <c:idx val="2"/>
            <c:invertIfNegative val="0"/>
            <c:bubble3D val="0"/>
            <c:spPr>
              <a:solidFill>
                <a:srgbClr val="1C427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8C5-FF47-8E8F-FEFE88BA454C}"/>
              </c:ext>
            </c:extLst>
          </c:dPt>
          <c:dPt>
            <c:idx val="3"/>
            <c:invertIfNegative val="0"/>
            <c:bubble3D val="0"/>
            <c:spPr>
              <a:solidFill>
                <a:srgbClr val="C1262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8C5-FF47-8E8F-FEFE88BA454C}"/>
              </c:ext>
            </c:extLst>
          </c:dPt>
          <c:errBars>
            <c:errBarType val="plus"/>
            <c:errValType val="cust"/>
            <c:noEndCap val="0"/>
            <c:plus>
              <c:numRef>
                <c:f>Summary!$J$421:$J$424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8.2750708073135587E-3</c:v>
                  </c:pt>
                  <c:pt idx="2">
                    <c:v>0.31504685074166039</c:v>
                  </c:pt>
                  <c:pt idx="3">
                    <c:v>2.4777708432278996E-2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multiLvlStrRef>
              <c:f>Summary!$B$421:$C$424</c:f>
              <c:multiLvlStrCache>
                <c:ptCount val="4"/>
                <c:lvl>
                  <c:pt idx="0">
                    <c:v>+/+</c:v>
                  </c:pt>
                  <c:pt idx="1">
                    <c:v>-/-</c:v>
                  </c:pt>
                  <c:pt idx="2">
                    <c:v>+/+</c:v>
                  </c:pt>
                  <c:pt idx="3">
                    <c:v>-/-</c:v>
                  </c:pt>
                </c:lvl>
                <c:lvl>
                  <c:pt idx="0">
                    <c:v>Ctl.</c:v>
                  </c:pt>
                  <c:pt idx="2">
                    <c:v>Tum</c:v>
                  </c:pt>
                </c:lvl>
              </c:multiLvlStrCache>
            </c:multiLvlStrRef>
          </c:cat>
          <c:val>
            <c:numRef>
              <c:f>Summary!$I$421:$I$424</c:f>
              <c:numCache>
                <c:formatCode>General</c:formatCode>
                <c:ptCount val="4"/>
                <c:pt idx="0">
                  <c:v>1</c:v>
                </c:pt>
                <c:pt idx="1">
                  <c:v>5.85861428995441E-2</c:v>
                </c:pt>
                <c:pt idx="2">
                  <c:v>2.1929480194706397</c:v>
                </c:pt>
                <c:pt idx="3">
                  <c:v>9.4512054266348844E-2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8C5-FF47-8E8F-FEFE88BA45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4575872"/>
        <c:axId val="130952576"/>
      </c:barChart>
      <c:catAx>
        <c:axId val="154575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130952576"/>
        <c:crosses val="autoZero"/>
        <c:auto val="1"/>
        <c:lblAlgn val="ctr"/>
        <c:lblOffset val="100"/>
        <c:noMultiLvlLbl val="1"/>
      </c:catAx>
      <c:valAx>
        <c:axId val="1309525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900" b="0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mRNA</a:t>
                </a:r>
                <a:endParaRPr lang="en-US" sz="900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5.61328309232203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868686"/>
            </a:solidFill>
          </a:ln>
        </c:spPr>
        <c:txPr>
          <a:bodyPr/>
          <a:lstStyle/>
          <a:p>
            <a: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4575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0.21887</cdr:x>
      <cdr:y>0.54502</cdr:y>
    </cdr:from>
    <cdr:to>
      <cdr:x>0.58113</cdr:x>
      <cdr:y>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52450" y="10953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9504B-1E69-473D-B5CC-0FAE42A12312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DEC79-DBBD-4F2A-9C80-C17E554C8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4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Figure S3: </a:t>
            </a:r>
            <a:r>
              <a:rPr lang="en-US" dirty="0"/>
              <a:t>Related to Figure 3. </a:t>
            </a:r>
            <a:r>
              <a:rPr lang="en-US" b="1" dirty="0"/>
              <a:t>MIF level are elevated in colorectal cancer cells. </a:t>
            </a:r>
            <a:endParaRPr lang="de-DE" dirty="0"/>
          </a:p>
          <a:p>
            <a:endParaRPr lang="en-US" dirty="0"/>
          </a:p>
          <a:p>
            <a:r>
              <a:rPr lang="en-US" dirty="0"/>
              <a:t>(A) Relative </a:t>
            </a:r>
            <a:r>
              <a:rPr lang="en-US" i="1" dirty="0"/>
              <a:t>MIF</a:t>
            </a:r>
            <a:r>
              <a:rPr lang="en-US" dirty="0"/>
              <a:t> mRNA expression of different human CRC patients (P1 - P3). Matched pairs of adjacent epithelium (‘N’) and their tumors (‘T’). </a:t>
            </a:r>
            <a:r>
              <a:rPr lang="en-US" dirty="0" err="1"/>
              <a:t>qRT</a:t>
            </a:r>
            <a:r>
              <a:rPr lang="en-US" dirty="0"/>
              <a:t>-PCRs normalized to </a:t>
            </a:r>
            <a:r>
              <a:rPr lang="en-US" i="1" dirty="0"/>
              <a:t>RPLP0</a:t>
            </a:r>
            <a:r>
              <a:rPr lang="en-US" dirty="0"/>
              <a:t> mRNA. </a:t>
            </a:r>
            <a:r>
              <a:rPr lang="en-US" i="1" dirty="0"/>
              <a:t>MIF</a:t>
            </a:r>
            <a:r>
              <a:rPr lang="en-US" dirty="0"/>
              <a:t> expression in tumor samples were calculated relative to respective adjacent epithelium. Mean ± SEM of 3 technical replicates in duplicates. Student’s t test. ***p ≤ 0.001. </a:t>
            </a:r>
            <a:endParaRPr lang="de-DE" dirty="0"/>
          </a:p>
          <a:p>
            <a:endParaRPr lang="en-US" dirty="0"/>
          </a:p>
          <a:p>
            <a:r>
              <a:rPr lang="en-US" dirty="0"/>
              <a:t>(B) Mif protein level in pooled samples of tumors (‘T’) and normal epithelium (‘N’) of </a:t>
            </a:r>
            <a:r>
              <a:rPr lang="en-US" i="1" dirty="0"/>
              <a:t>Mif</a:t>
            </a:r>
            <a:r>
              <a:rPr lang="en-US" baseline="30000" dirty="0"/>
              <a:t>+/+</a:t>
            </a:r>
            <a:r>
              <a:rPr lang="en-US" dirty="0"/>
              <a:t> mice. </a:t>
            </a:r>
            <a:r>
              <a:rPr lang="en-US" i="1" dirty="0"/>
              <a:t>Mif</a:t>
            </a:r>
            <a:r>
              <a:rPr lang="en-US" i="1" baseline="30000" dirty="0"/>
              <a:t>-/-</a:t>
            </a:r>
            <a:r>
              <a:rPr lang="en-US" dirty="0"/>
              <a:t> tumors serve as negative staining control. Mif ratios (Mif/Actin) were calculated by densitometry, normalized to loading control, relative to </a:t>
            </a:r>
            <a:r>
              <a:rPr lang="en-US" i="1" dirty="0"/>
              <a:t>Mif</a:t>
            </a:r>
            <a:r>
              <a:rPr lang="en-US" baseline="30000" dirty="0"/>
              <a:t>+/+</a:t>
            </a:r>
            <a:r>
              <a:rPr lang="en-US" dirty="0"/>
              <a:t> epithelium (‘N’).</a:t>
            </a:r>
            <a:endParaRPr lang="de-DE" dirty="0"/>
          </a:p>
          <a:p>
            <a:endParaRPr lang="en-US" dirty="0"/>
          </a:p>
          <a:p>
            <a:r>
              <a:rPr lang="en-US" dirty="0"/>
              <a:t>(C) </a:t>
            </a:r>
            <a:r>
              <a:rPr lang="en-US" i="1" dirty="0"/>
              <a:t>Mif</a:t>
            </a:r>
            <a:r>
              <a:rPr lang="en-US" dirty="0"/>
              <a:t> mRNA level in single tumor samples (‘T’) of </a:t>
            </a:r>
            <a:r>
              <a:rPr lang="en-US" i="1" dirty="0"/>
              <a:t>Mif</a:t>
            </a:r>
            <a:r>
              <a:rPr lang="en-US" i="1" baseline="30000" dirty="0"/>
              <a:t>+/+</a:t>
            </a:r>
            <a:r>
              <a:rPr lang="en-US" dirty="0"/>
              <a:t> and </a:t>
            </a:r>
            <a:r>
              <a:rPr lang="en-US" i="1" dirty="0"/>
              <a:t>Mif</a:t>
            </a:r>
            <a:r>
              <a:rPr lang="en-US" i="1" baseline="30000" dirty="0"/>
              <a:t>-/-</a:t>
            </a:r>
            <a:r>
              <a:rPr lang="en-US" dirty="0"/>
              <a:t> mice compared to pooled normal epithelium (‘N’) of </a:t>
            </a:r>
            <a:r>
              <a:rPr lang="en-US" i="1" dirty="0"/>
              <a:t>Mif</a:t>
            </a:r>
            <a:r>
              <a:rPr lang="en-US" i="1" baseline="30000" dirty="0"/>
              <a:t>+/+</a:t>
            </a:r>
            <a:r>
              <a:rPr lang="en-US" dirty="0"/>
              <a:t> mice (n = 2). Mean ± SEM of ≥ 3 technical replicates in duplicates.</a:t>
            </a:r>
            <a:endParaRPr lang="de-DE" dirty="0"/>
          </a:p>
          <a:p>
            <a:pPr defTabSz="897252">
              <a:defRPr/>
            </a:pPr>
            <a:endParaRPr lang="en-US" baseline="0" noProof="0" dirty="0"/>
          </a:p>
          <a:p>
            <a:endParaRPr lang="en-US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9AD3BC-CB21-48E6-8C9E-DD9BEBB84A5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2022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44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27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19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84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46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759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08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68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4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972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605C3-933A-45E0-9569-D4F4E1FEF835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83E5F-0977-4F92-8A22-26A6A5503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598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feld 88">
            <a:extLst>
              <a:ext uri="{FF2B5EF4-FFF2-40B4-BE49-F238E27FC236}">
                <a16:creationId xmlns:a16="http://schemas.microsoft.com/office/drawing/2014/main" xmlns="" id="{41E854CA-F222-0B4D-919C-F7DD62227432}"/>
              </a:ext>
            </a:extLst>
          </p:cNvPr>
          <p:cNvSpPr txBox="1"/>
          <p:nvPr/>
        </p:nvSpPr>
        <p:spPr>
          <a:xfrm>
            <a:off x="2253790" y="210270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74" name="Textfeld 88">
            <a:extLst>
              <a:ext uri="{FF2B5EF4-FFF2-40B4-BE49-F238E27FC236}">
                <a16:creationId xmlns:a16="http://schemas.microsoft.com/office/drawing/2014/main" xmlns="" id="{41E854CA-F222-0B4D-919C-F7DD62227432}"/>
              </a:ext>
            </a:extLst>
          </p:cNvPr>
          <p:cNvSpPr txBox="1"/>
          <p:nvPr/>
        </p:nvSpPr>
        <p:spPr>
          <a:xfrm>
            <a:off x="4119592" y="210270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339508" y="2057400"/>
            <a:ext cx="1491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itchFamily="34" charset="0"/>
                <a:cs typeface="Arial" pitchFamily="34" charset="0"/>
              </a:rPr>
              <a:t>Supp </a:t>
            </a:r>
            <a:r>
              <a:rPr lang="de-DE" sz="1400" dirty="0" err="1">
                <a:latin typeface="Arial" pitchFamily="34" charset="0"/>
                <a:cs typeface="Arial" pitchFamily="34" charset="0"/>
              </a:rPr>
              <a:t>Figure</a:t>
            </a:r>
            <a:r>
              <a:rPr lang="de-DE" sz="1400" dirty="0">
                <a:latin typeface="Arial" pitchFamily="34" charset="0"/>
                <a:cs typeface="Arial" pitchFamily="34" charset="0"/>
              </a:rPr>
              <a:t> 1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xmlns="" id="{A0D84375-3D8A-994F-AF3C-61012AF565DE}"/>
              </a:ext>
            </a:extLst>
          </p:cNvPr>
          <p:cNvSpPr txBox="1"/>
          <p:nvPr/>
        </p:nvSpPr>
        <p:spPr>
          <a:xfrm>
            <a:off x="929240" y="210270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xmlns="" id="{D9FBEC7C-AC1F-1948-9F5B-45B0274EA8BC}"/>
              </a:ext>
            </a:extLst>
          </p:cNvPr>
          <p:cNvGrpSpPr/>
          <p:nvPr/>
        </p:nvGrpSpPr>
        <p:grpSpPr>
          <a:xfrm>
            <a:off x="2287786" y="427174"/>
            <a:ext cx="2012093" cy="972449"/>
            <a:chOff x="2164036" y="592174"/>
            <a:chExt cx="2012093" cy="972449"/>
          </a:xfrm>
        </p:grpSpPr>
        <p:grpSp>
          <p:nvGrpSpPr>
            <p:cNvPr id="7" name="Group 6"/>
            <p:cNvGrpSpPr/>
            <p:nvPr/>
          </p:nvGrpSpPr>
          <p:grpSpPr>
            <a:xfrm>
              <a:off x="2207841" y="592174"/>
              <a:ext cx="1968288" cy="972449"/>
              <a:chOff x="1936788" y="1184418"/>
              <a:chExt cx="1968288" cy="972449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2878039" y="1184418"/>
                <a:ext cx="4732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Mif </a:t>
                </a:r>
                <a:r>
                  <a:rPr lang="de-DE" sz="10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-/-</a:t>
                </a:r>
                <a:endParaRPr lang="en-US" sz="1000" i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170934" y="1502028"/>
                <a:ext cx="3561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Mif</a:t>
                </a:r>
                <a:endParaRPr lang="de-DE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>
                <a:off x="2232593" y="1376584"/>
                <a:ext cx="640080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2342068" y="1184418"/>
                <a:ext cx="51488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Mif </a:t>
                </a:r>
                <a:r>
                  <a:rPr lang="de-DE" sz="10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+/+</a:t>
                </a:r>
                <a:endParaRPr lang="en-US" sz="1000" i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 rot="21600000">
                <a:off x="2263697" y="1331640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3170934" y="1713831"/>
                <a:ext cx="50366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Actin </a:t>
                </a:r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>
                <a:off x="2950694" y="1376584"/>
                <a:ext cx="274320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0" name="Picture 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0230" y="1523363"/>
                <a:ext cx="1046287" cy="20685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61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617"/>
              <a:stretch/>
            </p:blipFill>
            <p:spPr bwMode="auto">
              <a:xfrm>
                <a:off x="2190230" y="1735902"/>
                <a:ext cx="1046287" cy="20871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62" name="Rectangle 61"/>
              <p:cNvSpPr/>
              <p:nvPr/>
            </p:nvSpPr>
            <p:spPr>
              <a:xfrm>
                <a:off x="2165406" y="1909606"/>
                <a:ext cx="122286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  1        3.1        0</a:t>
                </a:r>
              </a:p>
            </p:txBody>
          </p:sp>
          <p:sp>
            <p:nvSpPr>
              <p:cNvPr id="58" name="Rectangle 58">
                <a:extLst>
                  <a:ext uri="{FF2B5EF4-FFF2-40B4-BE49-F238E27FC236}">
                    <a16:creationId xmlns:a16="http://schemas.microsoft.com/office/drawing/2014/main" xmlns="" id="{6679406C-335B-B44D-894E-6E49C148B45C}"/>
                  </a:ext>
                </a:extLst>
              </p:cNvPr>
              <p:cNvSpPr/>
              <p:nvPr/>
            </p:nvSpPr>
            <p:spPr>
              <a:xfrm>
                <a:off x="3170934" y="1910646"/>
                <a:ext cx="734142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e-DE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Mif/A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ctin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1936788" y="1518332"/>
                <a:ext cx="284052" cy="403485"/>
                <a:chOff x="1936788" y="1518332"/>
                <a:chExt cx="284052" cy="403485"/>
              </a:xfrm>
            </p:grpSpPr>
            <p:sp>
              <p:nvSpPr>
                <p:cNvPr id="53" name="Textfeld 10">
                  <a:extLst>
                    <a:ext uri="{FF2B5EF4-FFF2-40B4-BE49-F238E27FC236}">
                      <a16:creationId xmlns:a16="http://schemas.microsoft.com/office/drawing/2014/main" xmlns="" id="{0C5A3F08-0DF0-B24D-9D28-400CD791E9D7}"/>
                    </a:ext>
                  </a:extLst>
                </p:cNvPr>
                <p:cNvSpPr txBox="1"/>
                <p:nvPr/>
              </p:nvSpPr>
              <p:spPr>
                <a:xfrm>
                  <a:off x="1936788" y="1518332"/>
                  <a:ext cx="284052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</a:p>
              </p:txBody>
            </p:sp>
            <p:sp>
              <p:nvSpPr>
                <p:cNvPr id="54" name="Textfeld 66">
                  <a:extLst>
                    <a:ext uri="{FF2B5EF4-FFF2-40B4-BE49-F238E27FC236}">
                      <a16:creationId xmlns:a16="http://schemas.microsoft.com/office/drawing/2014/main" xmlns="" id="{504C5398-93F3-BD49-B764-77D24960D71E}"/>
                    </a:ext>
                  </a:extLst>
                </p:cNvPr>
                <p:cNvSpPr txBox="1"/>
                <p:nvPr/>
              </p:nvSpPr>
              <p:spPr>
                <a:xfrm>
                  <a:off x="1936788" y="1721762"/>
                  <a:ext cx="284052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42</a:t>
                  </a:r>
                </a:p>
              </p:txBody>
            </p:sp>
            <p:cxnSp>
              <p:nvCxnSpPr>
                <p:cNvPr id="4" name="Straight Connector 3"/>
                <p:cNvCxnSpPr/>
                <p:nvPr/>
              </p:nvCxnSpPr>
              <p:spPr>
                <a:xfrm flipH="1" flipV="1">
                  <a:off x="2140092" y="1626790"/>
                  <a:ext cx="457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H="1" flipV="1">
                  <a:off x="2140092" y="1826820"/>
                  <a:ext cx="457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7" name="TextBox 86"/>
              <p:cNvSpPr txBox="1"/>
              <p:nvPr/>
            </p:nvSpPr>
            <p:spPr>
              <a:xfrm rot="21600000">
                <a:off x="2581946" y="1331640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 rot="21600000">
                <a:off x="2906895" y="1331640"/>
                <a:ext cx="2632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9" name="Textfeld 68">
              <a:extLst>
                <a:ext uri="{FF2B5EF4-FFF2-40B4-BE49-F238E27FC236}">
                  <a16:creationId xmlns:a16="http://schemas.microsoft.com/office/drawing/2014/main" xmlns="" id="{6B55AB86-62BD-CD4C-B0CE-7E633C323280}"/>
                </a:ext>
              </a:extLst>
            </p:cNvPr>
            <p:cNvSpPr txBox="1"/>
            <p:nvPr/>
          </p:nvSpPr>
          <p:spPr>
            <a:xfrm>
              <a:off x="2164036" y="779494"/>
              <a:ext cx="3132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" name="Group 36">
            <a:extLst>
              <a:ext uri="{FF2B5EF4-FFF2-40B4-BE49-F238E27FC236}">
                <a16:creationId xmlns:a16="http://schemas.microsoft.com/office/drawing/2014/main" xmlns="" id="{0431760F-D69D-3C40-BAFA-197E66026A61}"/>
              </a:ext>
            </a:extLst>
          </p:cNvPr>
          <p:cNvGrpSpPr/>
          <p:nvPr/>
        </p:nvGrpSpPr>
        <p:grpSpPr>
          <a:xfrm>
            <a:off x="1103032" y="441110"/>
            <a:ext cx="1169005" cy="1098314"/>
            <a:chOff x="0" y="32145"/>
            <a:chExt cx="1169601" cy="1085992"/>
          </a:xfrm>
        </p:grpSpPr>
        <p:graphicFrame>
          <p:nvGraphicFramePr>
            <p:cNvPr id="90" name="Diagramm 89">
              <a:extLst>
                <a:ext uri="{FF2B5EF4-FFF2-40B4-BE49-F238E27FC236}">
                  <a16:creationId xmlns:a16="http://schemas.microsoft.com/office/drawing/2014/main" xmlns="" id="{B41919F1-D624-824F-B5F8-D7FF43DFE430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0" y="44948"/>
            <a:ext cx="1169601" cy="107318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01" name="TextBox 112">
              <a:extLst>
                <a:ext uri="{FF2B5EF4-FFF2-40B4-BE49-F238E27FC236}">
                  <a16:creationId xmlns:a16="http://schemas.microsoft.com/office/drawing/2014/main" xmlns="" id="{13DFFE75-4C1C-7D4A-A0A5-E287050E3C58}"/>
                </a:ext>
              </a:extLst>
            </p:cNvPr>
            <p:cNvSpPr txBox="1"/>
            <p:nvPr/>
          </p:nvSpPr>
          <p:spPr>
            <a:xfrm>
              <a:off x="547689" y="32145"/>
              <a:ext cx="517946" cy="272769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95" name="TextBox 147">
              <a:extLst>
                <a:ext uri="{FF2B5EF4-FFF2-40B4-BE49-F238E27FC236}">
                  <a16:creationId xmlns:a16="http://schemas.microsoft.com/office/drawing/2014/main" xmlns="" id="{6E17DC82-EB53-AF49-B021-099C06888205}"/>
                </a:ext>
              </a:extLst>
            </p:cNvPr>
            <p:cNvSpPr txBox="1"/>
            <p:nvPr/>
          </p:nvSpPr>
          <p:spPr>
            <a:xfrm>
              <a:off x="390148" y="791558"/>
              <a:ext cx="268022" cy="23083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148">
              <a:extLst>
                <a:ext uri="{FF2B5EF4-FFF2-40B4-BE49-F238E27FC236}">
                  <a16:creationId xmlns:a16="http://schemas.microsoft.com/office/drawing/2014/main" xmlns="" id="{991D6030-0FFD-6841-964F-DA7825D237AC}"/>
                </a:ext>
              </a:extLst>
            </p:cNvPr>
            <p:cNvSpPr txBox="1"/>
            <p:nvPr/>
          </p:nvSpPr>
          <p:spPr>
            <a:xfrm>
              <a:off x="603178" y="791558"/>
              <a:ext cx="255198" cy="23083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2" name="Group 3">
            <a:extLst>
              <a:ext uri="{FF2B5EF4-FFF2-40B4-BE49-F238E27FC236}">
                <a16:creationId xmlns:a16="http://schemas.microsoft.com/office/drawing/2014/main" xmlns="" id="{B0B3D248-F742-FA4D-A547-7146E8A0F670}"/>
              </a:ext>
            </a:extLst>
          </p:cNvPr>
          <p:cNvGrpSpPr/>
          <p:nvPr/>
        </p:nvGrpSpPr>
        <p:grpSpPr>
          <a:xfrm>
            <a:off x="4378243" y="444500"/>
            <a:ext cx="1110554" cy="1343768"/>
            <a:chOff x="0" y="0"/>
            <a:chExt cx="1206181" cy="1346521"/>
          </a:xfrm>
        </p:grpSpPr>
        <p:graphicFrame>
          <p:nvGraphicFramePr>
            <p:cNvPr id="153" name="Chart 67">
              <a:extLst>
                <a:ext uri="{FF2B5EF4-FFF2-40B4-BE49-F238E27FC236}">
                  <a16:creationId xmlns:a16="http://schemas.microsoft.com/office/drawing/2014/main" xmlns="" id="{07CCBDCB-3F26-2042-B977-262E11BD5B79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0" y="0"/>
            <a:ext cx="1206181" cy="12000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pSp>
          <p:nvGrpSpPr>
            <p:cNvPr id="154" name="Group 31">
              <a:extLst>
                <a:ext uri="{FF2B5EF4-FFF2-40B4-BE49-F238E27FC236}">
                  <a16:creationId xmlns:a16="http://schemas.microsoft.com/office/drawing/2014/main" xmlns="" id="{B7CA1222-BA99-EB46-9ED6-F9FBE040BB0C}"/>
                </a:ext>
              </a:extLst>
            </p:cNvPr>
            <p:cNvGrpSpPr/>
            <p:nvPr/>
          </p:nvGrpSpPr>
          <p:grpSpPr>
            <a:xfrm>
              <a:off x="467057" y="57391"/>
              <a:ext cx="420288" cy="262028"/>
              <a:chOff x="467057" y="63143"/>
              <a:chExt cx="420288" cy="303578"/>
            </a:xfrm>
          </p:grpSpPr>
          <p:sp>
            <p:nvSpPr>
              <p:cNvPr id="164" name="TextBox 112">
                <a:extLst>
                  <a:ext uri="{FF2B5EF4-FFF2-40B4-BE49-F238E27FC236}">
                    <a16:creationId xmlns:a16="http://schemas.microsoft.com/office/drawing/2014/main" xmlns="" id="{C1C8F6F4-6C15-D74B-8950-D3703EE5E7BE}"/>
                  </a:ext>
                </a:extLst>
              </p:cNvPr>
              <p:cNvSpPr txBox="1"/>
              <p:nvPr/>
            </p:nvSpPr>
            <p:spPr>
              <a:xfrm>
                <a:off x="467057" y="63143"/>
                <a:ext cx="420288" cy="303578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</a:p>
            </p:txBody>
          </p:sp>
          <p:cxnSp>
            <p:nvCxnSpPr>
              <p:cNvPr id="165" name="Straight Connector 76">
                <a:extLst>
                  <a:ext uri="{FF2B5EF4-FFF2-40B4-BE49-F238E27FC236}">
                    <a16:creationId xmlns:a16="http://schemas.microsoft.com/office/drawing/2014/main" xmlns="" id="{CD97C3DC-F62A-514D-87EB-1F8E69C07094}"/>
                  </a:ext>
                </a:extLst>
              </p:cNvPr>
              <p:cNvCxnSpPr>
                <a:stCxn id="164" idx="1"/>
              </p:cNvCxnSpPr>
              <p:nvPr/>
            </p:nvCxnSpPr>
            <p:spPr>
              <a:xfrm>
                <a:off x="467057" y="214932"/>
                <a:ext cx="351275" cy="0"/>
              </a:xfrm>
              <a:prstGeom prst="line">
                <a:avLst/>
              </a:prstGeom>
              <a:ln w="6350">
                <a:solidFill>
                  <a:sysClr val="windowText" lastClr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Group 2">
              <a:extLst>
                <a:ext uri="{FF2B5EF4-FFF2-40B4-BE49-F238E27FC236}">
                  <a16:creationId xmlns:a16="http://schemas.microsoft.com/office/drawing/2014/main" xmlns="" id="{3C299D71-CE65-2249-AB0D-268381DC03E6}"/>
                </a:ext>
              </a:extLst>
            </p:cNvPr>
            <p:cNvGrpSpPr/>
            <p:nvPr/>
          </p:nvGrpSpPr>
          <p:grpSpPr>
            <a:xfrm>
              <a:off x="365461" y="721558"/>
              <a:ext cx="757085" cy="624963"/>
              <a:chOff x="365461" y="721558"/>
              <a:chExt cx="757085" cy="624963"/>
            </a:xfrm>
          </p:grpSpPr>
          <p:cxnSp>
            <p:nvCxnSpPr>
              <p:cNvPr id="156" name="Straight Connector 70">
                <a:extLst>
                  <a:ext uri="{FF2B5EF4-FFF2-40B4-BE49-F238E27FC236}">
                    <a16:creationId xmlns:a16="http://schemas.microsoft.com/office/drawing/2014/main" xmlns="" id="{7F5D4357-5547-BA4E-8C80-7F4E3B408F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6596" y="1160218"/>
                <a:ext cx="274320" cy="1"/>
              </a:xfrm>
              <a:prstGeom prst="line">
                <a:avLst/>
              </a:prstGeom>
              <a:ln w="6350">
                <a:solidFill>
                  <a:sysClr val="windowText" lastClr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70">
                <a:extLst>
                  <a:ext uri="{FF2B5EF4-FFF2-40B4-BE49-F238E27FC236}">
                    <a16:creationId xmlns:a16="http://schemas.microsoft.com/office/drawing/2014/main" xmlns="" id="{67F4FD2C-4BF7-014A-BEB4-E4FAAD708D3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0907" y="1160218"/>
                <a:ext cx="274320" cy="1"/>
              </a:xfrm>
              <a:prstGeom prst="line">
                <a:avLst/>
              </a:prstGeom>
              <a:ln w="6350">
                <a:solidFill>
                  <a:sysClr val="windowText" lastClr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TextBox 1">
                <a:extLst>
                  <a:ext uri="{FF2B5EF4-FFF2-40B4-BE49-F238E27FC236}">
                    <a16:creationId xmlns:a16="http://schemas.microsoft.com/office/drawing/2014/main" xmlns="" id="{8D44BA99-E692-5E4D-827F-87CC7AE2102C}"/>
                  </a:ext>
                </a:extLst>
              </p:cNvPr>
              <p:cNvSpPr txBox="1"/>
              <p:nvPr/>
            </p:nvSpPr>
            <p:spPr>
              <a:xfrm rot="16200000">
                <a:off x="225066" y="861956"/>
                <a:ext cx="510410" cy="229620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E" sz="900" b="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Mif </a:t>
                </a:r>
                <a:r>
                  <a:rPr lang="en-IE" sz="1000" b="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+/+</a:t>
                </a:r>
              </a:p>
            </p:txBody>
          </p:sp>
          <p:sp>
            <p:nvSpPr>
              <p:cNvPr id="159" name="TextBox 147">
                <a:extLst>
                  <a:ext uri="{FF2B5EF4-FFF2-40B4-BE49-F238E27FC236}">
                    <a16:creationId xmlns:a16="http://schemas.microsoft.com/office/drawing/2014/main" xmlns="" id="{3174A3EB-1EDE-9B41-B095-83977459C79A}"/>
                  </a:ext>
                </a:extLst>
              </p:cNvPr>
              <p:cNvSpPr txBox="1"/>
              <p:nvPr/>
            </p:nvSpPr>
            <p:spPr>
              <a:xfrm>
                <a:off x="459072" y="1115689"/>
                <a:ext cx="268022" cy="23083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90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endParaRPr lang="en-US" sz="9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TextBox 148">
                <a:extLst>
                  <a:ext uri="{FF2B5EF4-FFF2-40B4-BE49-F238E27FC236}">
                    <a16:creationId xmlns:a16="http://schemas.microsoft.com/office/drawing/2014/main" xmlns="" id="{1FE1AAA3-27B0-124C-AB1C-CFD092ED35B1}"/>
                  </a:ext>
                </a:extLst>
              </p:cNvPr>
              <p:cNvSpPr txBox="1"/>
              <p:nvPr/>
            </p:nvSpPr>
            <p:spPr>
              <a:xfrm>
                <a:off x="778768" y="1115689"/>
                <a:ext cx="255198" cy="23083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90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endParaRPr lang="en-US" sz="9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TextBox 1">
                <a:extLst>
                  <a:ext uri="{FF2B5EF4-FFF2-40B4-BE49-F238E27FC236}">
                    <a16:creationId xmlns:a16="http://schemas.microsoft.com/office/drawing/2014/main" xmlns="" id="{A9D9615F-EE94-7042-B15F-62933E8893C4}"/>
                  </a:ext>
                </a:extLst>
              </p:cNvPr>
              <p:cNvSpPr txBox="1"/>
              <p:nvPr/>
            </p:nvSpPr>
            <p:spPr>
              <a:xfrm rot="16200000">
                <a:off x="375702" y="885024"/>
                <a:ext cx="504931" cy="178000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E" sz="900" b="0" i="1">
                    <a:latin typeface="Arial" panose="020B0604020202020204" pitchFamily="34" charset="0"/>
                    <a:cs typeface="Arial" panose="020B0604020202020204" pitchFamily="34" charset="0"/>
                  </a:rPr>
                  <a:t>Mif </a:t>
                </a:r>
                <a:r>
                  <a:rPr lang="en-IE" sz="1000" i="1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n-IE" sz="1000" b="0" i="1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/-</a:t>
                </a:r>
              </a:p>
            </p:txBody>
          </p:sp>
          <p:sp>
            <p:nvSpPr>
              <p:cNvPr id="162" name="TextBox 1">
                <a:extLst>
                  <a:ext uri="{FF2B5EF4-FFF2-40B4-BE49-F238E27FC236}">
                    <a16:creationId xmlns:a16="http://schemas.microsoft.com/office/drawing/2014/main" xmlns="" id="{7DDC3A8B-53A4-CE48-A579-C016CC751E18}"/>
                  </a:ext>
                </a:extLst>
              </p:cNvPr>
              <p:cNvSpPr txBox="1"/>
              <p:nvPr/>
            </p:nvSpPr>
            <p:spPr>
              <a:xfrm rot="16200000">
                <a:off x="574486" y="864949"/>
                <a:ext cx="493462" cy="229620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E" sz="900" b="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Mif </a:t>
                </a:r>
                <a:r>
                  <a:rPr lang="en-IE" sz="1000" b="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+/+</a:t>
                </a:r>
              </a:p>
            </p:txBody>
          </p:sp>
          <p:sp>
            <p:nvSpPr>
              <p:cNvPr id="163" name="TextBox 1">
                <a:extLst>
                  <a:ext uri="{FF2B5EF4-FFF2-40B4-BE49-F238E27FC236}">
                    <a16:creationId xmlns:a16="http://schemas.microsoft.com/office/drawing/2014/main" xmlns="" id="{FE6EE3FE-3D47-B044-93C3-7C61AF9B8A9E}"/>
                  </a:ext>
                </a:extLst>
              </p:cNvPr>
              <p:cNvSpPr txBox="1"/>
              <p:nvPr/>
            </p:nvSpPr>
            <p:spPr>
              <a:xfrm rot="16200000">
                <a:off x="755270" y="859214"/>
                <a:ext cx="504931" cy="229620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E" sz="900" b="0" i="1">
                    <a:latin typeface="Arial" panose="020B0604020202020204" pitchFamily="34" charset="0"/>
                    <a:cs typeface="Arial" panose="020B0604020202020204" pitchFamily="34" charset="0"/>
                  </a:rPr>
                  <a:t>Mif</a:t>
                </a:r>
                <a:r>
                  <a:rPr lang="en-IE" sz="900" i="1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IE" sz="1000" i="1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n-IE" sz="1000" b="0" i="1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/-</a:t>
                </a:r>
              </a:p>
            </p:txBody>
          </p:sp>
        </p:grpSp>
      </p:grpSp>
      <p:sp>
        <p:nvSpPr>
          <p:cNvPr id="46" name="Textfeld 45">
            <a:extLst>
              <a:ext uri="{FF2B5EF4-FFF2-40B4-BE49-F238E27FC236}">
                <a16:creationId xmlns:a16="http://schemas.microsoft.com/office/drawing/2014/main" xmlns="" id="{CBF693FB-EC85-5A44-839D-CD346897D5F2}"/>
              </a:ext>
            </a:extLst>
          </p:cNvPr>
          <p:cNvSpPr txBox="1"/>
          <p:nvPr/>
        </p:nvSpPr>
        <p:spPr>
          <a:xfrm>
            <a:off x="1545956" y="302456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>
                <a:latin typeface="Arial" charset="0"/>
                <a:ea typeface="Arial" charset="0"/>
                <a:cs typeface="Arial" charset="0"/>
              </a:rPr>
              <a:t>MIF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xmlns="" id="{C87DAA39-33B9-854D-AD7B-CF99472EC886}"/>
              </a:ext>
            </a:extLst>
          </p:cNvPr>
          <p:cNvSpPr txBox="1"/>
          <p:nvPr/>
        </p:nvSpPr>
        <p:spPr>
          <a:xfrm>
            <a:off x="4800278" y="302456"/>
            <a:ext cx="3385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>
                <a:latin typeface="Arial" charset="0"/>
                <a:ea typeface="Arial" charset="0"/>
                <a:cs typeface="Arial" charset="0"/>
              </a:rPr>
              <a:t>Mif</a:t>
            </a:r>
          </a:p>
        </p:txBody>
      </p:sp>
    </p:spTree>
    <p:extLst>
      <p:ext uri="{BB962C8B-B14F-4D97-AF65-F5344CB8AC3E}">
        <p14:creationId xmlns:p14="http://schemas.microsoft.com/office/powerpoint/2010/main" val="4019548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</Words>
  <Application>Microsoft Office PowerPoint</Application>
  <PresentationFormat>On-screen Show (4:3)</PresentationFormat>
  <Paragraphs>38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Schulz, Ramona</dc:creator>
  <cp:lastModifiedBy>Schulz, Ramona</cp:lastModifiedBy>
  <cp:revision>1</cp:revision>
  <dcterms:created xsi:type="dcterms:W3CDTF">2020-12-15T10:03:01Z</dcterms:created>
  <dcterms:modified xsi:type="dcterms:W3CDTF">2020-12-15T10:03:17Z</dcterms:modified>
</cp:coreProperties>
</file>