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67" r:id="rId2"/>
    <p:sldId id="269" r:id="rId3"/>
    <p:sldId id="256" r:id="rId4"/>
    <p:sldId id="273" r:id="rId5"/>
    <p:sldId id="258" r:id="rId6"/>
    <p:sldId id="270" r:id="rId7"/>
    <p:sldId id="260" r:id="rId8"/>
    <p:sldId id="271" r:id="rId9"/>
    <p:sldId id="268" r:id="rId10"/>
    <p:sldId id="272" r:id="rId11"/>
    <p:sldId id="266" r:id="rId12"/>
    <p:sldId id="264" r:id="rId13"/>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94660"/>
  </p:normalViewPr>
  <p:slideViewPr>
    <p:cSldViewPr snapToGrid="0">
      <p:cViewPr varScale="1">
        <p:scale>
          <a:sx n="49" d="100"/>
          <a:sy n="49" d="100"/>
        </p:scale>
        <p:origin x="215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2.wmf"/><Relationship Id="rId7" Type="http://schemas.openxmlformats.org/officeDocument/2006/relationships/image" Target="../media/image16.wmf"/><Relationship Id="rId2" Type="http://schemas.openxmlformats.org/officeDocument/2006/relationships/image" Target="../media/image11.emf"/><Relationship Id="rId1" Type="http://schemas.openxmlformats.org/officeDocument/2006/relationships/image" Target="../media/image10.emf"/><Relationship Id="rId6" Type="http://schemas.openxmlformats.org/officeDocument/2006/relationships/image" Target="../media/image15.wmf"/><Relationship Id="rId5" Type="http://schemas.openxmlformats.org/officeDocument/2006/relationships/image" Target="../media/image14.wmf"/><Relationship Id="rId10" Type="http://schemas.openxmlformats.org/officeDocument/2006/relationships/image" Target="../media/image19.wmf"/><Relationship Id="rId4" Type="http://schemas.openxmlformats.org/officeDocument/2006/relationships/image" Target="../media/image13.wmf"/><Relationship Id="rId9"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image" Target="../media/image22.emf"/><Relationship Id="rId7" Type="http://schemas.openxmlformats.org/officeDocument/2006/relationships/image" Target="../media/image26.wmf"/><Relationship Id="rId2" Type="http://schemas.openxmlformats.org/officeDocument/2006/relationships/image" Target="../media/image21.wmf"/><Relationship Id="rId1" Type="http://schemas.openxmlformats.org/officeDocument/2006/relationships/image" Target="../media/image20.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image" Target="../media/image28.emf"/><Relationship Id="rId4" Type="http://schemas.openxmlformats.org/officeDocument/2006/relationships/image" Target="../media/image31.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emf"/><Relationship Id="rId5" Type="http://schemas.openxmlformats.org/officeDocument/2006/relationships/image" Target="../media/image37.emf"/><Relationship Id="rId4"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2EEA8F-73FE-44E2-A4C4-F02D17EB27B6}" type="datetimeFigureOut">
              <a:rPr lang="en-US" smtClean="0"/>
              <a:t>9/21/2020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0902C7-7916-430A-BF19-9518EA399BEA}" type="slidenum">
              <a:rPr lang="en-US" smtClean="0"/>
              <a:t>‹#›</a:t>
            </a:fld>
            <a:endParaRPr lang="en-US"/>
          </a:p>
        </p:txBody>
      </p:sp>
    </p:spTree>
    <p:extLst>
      <p:ext uri="{BB962C8B-B14F-4D97-AF65-F5344CB8AC3E}">
        <p14:creationId xmlns:p14="http://schemas.microsoft.com/office/powerpoint/2010/main" val="949277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originally set up in landscape format A – B – C </a:t>
            </a:r>
          </a:p>
          <a:p>
            <a:r>
              <a:rPr lang="en-US" dirty="0"/>
              <a:t>Panel B: 96h dox (cells plated directly in to dox and drugged 24 </a:t>
            </a:r>
            <a:r>
              <a:rPr lang="en-US" dirty="0" err="1"/>
              <a:t>hrs</a:t>
            </a:r>
            <a:r>
              <a:rPr lang="en-US" dirty="0"/>
              <a:t> later); 72 </a:t>
            </a:r>
            <a:r>
              <a:rPr lang="en-US" dirty="0" err="1"/>
              <a:t>hr</a:t>
            </a:r>
            <a:r>
              <a:rPr lang="en-US" dirty="0"/>
              <a:t> drug treatment; n=4</a:t>
            </a:r>
          </a:p>
          <a:p>
            <a:r>
              <a:rPr lang="en-US" dirty="0"/>
              <a:t>Panel C: 24 </a:t>
            </a:r>
            <a:r>
              <a:rPr lang="en-US" dirty="0" err="1"/>
              <a:t>hr</a:t>
            </a:r>
            <a:r>
              <a:rPr lang="en-US" dirty="0"/>
              <a:t> post-RT; data from same experiments plotted in Figure 1A&amp;B</a:t>
            </a:r>
          </a:p>
        </p:txBody>
      </p:sp>
      <p:sp>
        <p:nvSpPr>
          <p:cNvPr id="4" name="Slide Number Placeholder 3"/>
          <p:cNvSpPr>
            <a:spLocks noGrp="1"/>
          </p:cNvSpPr>
          <p:nvPr>
            <p:ph type="sldNum" sz="quarter" idx="5"/>
          </p:nvPr>
        </p:nvSpPr>
        <p:spPr/>
        <p:txBody>
          <a:bodyPr/>
          <a:lstStyle/>
          <a:p>
            <a:fld id="{040902C7-7916-430A-BF19-9518EA399BEA}" type="slidenum">
              <a:rPr lang="en-US" smtClean="0"/>
              <a:t>1</a:t>
            </a:fld>
            <a:endParaRPr lang="en-US"/>
          </a:p>
        </p:txBody>
      </p:sp>
    </p:spTree>
    <p:extLst>
      <p:ext uri="{BB962C8B-B14F-4D97-AF65-F5344CB8AC3E}">
        <p14:creationId xmlns:p14="http://schemas.microsoft.com/office/powerpoint/2010/main" val="300603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Panel A: MPC. HRP data from Josh’s 5May17 experiment</a:t>
            </a:r>
          </a:p>
          <a:p>
            <a:r>
              <a:rPr lang="en-US" dirty="0"/>
              <a:t>Panel B: Panc1 data from Sheryl’s 26Oct17 experiment</a:t>
            </a:r>
          </a:p>
          <a:p>
            <a:r>
              <a:rPr lang="en-US" dirty="0"/>
              <a:t>NOTE: give AZD6738 concentration in figure legend (100nM)</a:t>
            </a:r>
          </a:p>
        </p:txBody>
      </p:sp>
      <p:sp>
        <p:nvSpPr>
          <p:cNvPr id="4" name="Slide Number Placeholder 3"/>
          <p:cNvSpPr>
            <a:spLocks noGrp="1"/>
          </p:cNvSpPr>
          <p:nvPr>
            <p:ph type="sldNum" sz="quarter" idx="5"/>
          </p:nvPr>
        </p:nvSpPr>
        <p:spPr/>
        <p:txBody>
          <a:bodyPr/>
          <a:lstStyle/>
          <a:p>
            <a:fld id="{040902C7-7916-430A-BF19-9518EA399BEA}" type="slidenum">
              <a:rPr lang="en-US" smtClean="0"/>
              <a:t>3</a:t>
            </a:fld>
            <a:endParaRPr lang="en-US"/>
          </a:p>
        </p:txBody>
      </p:sp>
    </p:spTree>
    <p:extLst>
      <p:ext uri="{BB962C8B-B14F-4D97-AF65-F5344CB8AC3E}">
        <p14:creationId xmlns:p14="http://schemas.microsoft.com/office/powerpoint/2010/main" val="4259245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Supplementary Data Figure: characterization of PARP1 null clones</a:t>
            </a:r>
          </a:p>
          <a:p>
            <a:r>
              <a:rPr lang="en-US" dirty="0"/>
              <a:t>72hr continuous treatment; </a:t>
            </a:r>
            <a:r>
              <a:rPr lang="en-US" dirty="0" err="1"/>
              <a:t>talazoparib</a:t>
            </a:r>
            <a:r>
              <a:rPr lang="en-US" dirty="0"/>
              <a:t> data are mean +/- SEM, n=3-5 except for Clone #110 (n=2)</a:t>
            </a:r>
          </a:p>
          <a:p>
            <a:r>
              <a:rPr lang="en-US" dirty="0"/>
              <a:t>                                             AZ+/- </a:t>
            </a:r>
            <a:r>
              <a:rPr lang="en-US" dirty="0" err="1"/>
              <a:t>olaparib</a:t>
            </a:r>
            <a:r>
              <a:rPr lang="en-US" dirty="0"/>
              <a:t> data are n=2 for clone #120; n=3 or other cell lines</a:t>
            </a:r>
          </a:p>
        </p:txBody>
      </p:sp>
      <p:sp>
        <p:nvSpPr>
          <p:cNvPr id="4" name="Slide Number Placeholder 3"/>
          <p:cNvSpPr>
            <a:spLocks noGrp="1"/>
          </p:cNvSpPr>
          <p:nvPr>
            <p:ph type="sldNum" sz="quarter" idx="5"/>
          </p:nvPr>
        </p:nvSpPr>
        <p:spPr/>
        <p:txBody>
          <a:bodyPr/>
          <a:lstStyle/>
          <a:p>
            <a:fld id="{040902C7-7916-430A-BF19-9518EA399BEA}" type="slidenum">
              <a:rPr lang="en-US" smtClean="0"/>
              <a:t>5</a:t>
            </a:fld>
            <a:endParaRPr lang="en-US"/>
          </a:p>
        </p:txBody>
      </p:sp>
    </p:spTree>
    <p:extLst>
      <p:ext uri="{BB962C8B-B14F-4D97-AF65-F5344CB8AC3E}">
        <p14:creationId xmlns:p14="http://schemas.microsoft.com/office/powerpoint/2010/main" val="48372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0902C7-7916-430A-BF19-9518EA399BEA}" type="slidenum">
              <a:rPr lang="en-US" smtClean="0"/>
              <a:t>7</a:t>
            </a:fld>
            <a:endParaRPr lang="en-US"/>
          </a:p>
        </p:txBody>
      </p:sp>
    </p:spTree>
    <p:extLst>
      <p:ext uri="{BB962C8B-B14F-4D97-AF65-F5344CB8AC3E}">
        <p14:creationId xmlns:p14="http://schemas.microsoft.com/office/powerpoint/2010/main" val="981036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438236-FACE-4F3E-A8C0-99BA1317D990}" type="datetimeFigureOut">
              <a:rPr lang="en-US" smtClean="0"/>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40549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438236-FACE-4F3E-A8C0-99BA1317D990}" type="datetimeFigureOut">
              <a:rPr lang="en-US" smtClean="0"/>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109072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438236-FACE-4F3E-A8C0-99BA1317D990}" type="datetimeFigureOut">
              <a:rPr lang="en-US" smtClean="0"/>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29510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438236-FACE-4F3E-A8C0-99BA1317D990}" type="datetimeFigureOut">
              <a:rPr lang="en-US" smtClean="0"/>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3675294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438236-FACE-4F3E-A8C0-99BA1317D990}" type="datetimeFigureOut">
              <a:rPr lang="en-US" smtClean="0"/>
              <a:t>9/21/2020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972196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438236-FACE-4F3E-A8C0-99BA1317D990}" type="datetimeFigureOut">
              <a:rPr lang="en-US" smtClean="0"/>
              <a:t>9/21/2020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1880081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438236-FACE-4F3E-A8C0-99BA1317D990}" type="datetimeFigureOut">
              <a:rPr lang="en-US" smtClean="0"/>
              <a:t>9/21/2020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952138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438236-FACE-4F3E-A8C0-99BA1317D990}" type="datetimeFigureOut">
              <a:rPr lang="en-US" smtClean="0"/>
              <a:t>9/21/2020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2738828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38236-FACE-4F3E-A8C0-99BA1317D990}" type="datetimeFigureOut">
              <a:rPr lang="en-US" smtClean="0"/>
              <a:t>9/21/2020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246565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438236-FACE-4F3E-A8C0-99BA1317D990}" type="datetimeFigureOut">
              <a:rPr lang="en-US" smtClean="0"/>
              <a:t>9/21/2020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2703820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438236-FACE-4F3E-A8C0-99BA1317D990}" type="datetimeFigureOut">
              <a:rPr lang="en-US" smtClean="0"/>
              <a:t>9/21/2020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16D5BD-02A1-4C93-AAEA-54287296022F}" type="slidenum">
              <a:rPr lang="en-US" smtClean="0"/>
              <a:t>‹#›</a:t>
            </a:fld>
            <a:endParaRPr lang="en-US"/>
          </a:p>
        </p:txBody>
      </p:sp>
    </p:spTree>
    <p:extLst>
      <p:ext uri="{BB962C8B-B14F-4D97-AF65-F5344CB8AC3E}">
        <p14:creationId xmlns:p14="http://schemas.microsoft.com/office/powerpoint/2010/main" val="3872383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A438236-FACE-4F3E-A8C0-99BA1317D990}" type="datetimeFigureOut">
              <a:rPr lang="en-US" smtClean="0"/>
              <a:t>9/21/2020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CB16D5BD-02A1-4C93-AAEA-54287296022F}" type="slidenum">
              <a:rPr lang="en-US" smtClean="0"/>
              <a:t>‹#›</a:t>
            </a:fld>
            <a:endParaRPr lang="en-US"/>
          </a:p>
        </p:txBody>
      </p:sp>
    </p:spTree>
    <p:extLst>
      <p:ext uri="{BB962C8B-B14F-4D97-AF65-F5344CB8AC3E}">
        <p14:creationId xmlns:p14="http://schemas.microsoft.com/office/powerpoint/2010/main" val="19495459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7.jpeg"/><Relationship Id="rId3" Type="http://schemas.openxmlformats.org/officeDocument/2006/relationships/notesSlide" Target="../notesSlides/notesSlide1.xml"/><Relationship Id="rId7" Type="http://schemas.openxmlformats.org/officeDocument/2006/relationships/image" Target="../media/image5.png"/><Relationship Id="rId12"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png"/><Relationship Id="rId11" Type="http://schemas.openxmlformats.org/officeDocument/2006/relationships/image" Target="../media/image3.emf"/><Relationship Id="rId5" Type="http://schemas.openxmlformats.org/officeDocument/2006/relationships/image" Target="../media/image1.emf"/><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38.emf"/><Relationship Id="rId4" Type="http://schemas.openxmlformats.org/officeDocument/2006/relationships/oleObject" Target="../embeddings/oleObject33.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4.bin"/><Relationship Id="rId7" Type="http://schemas.openxmlformats.org/officeDocument/2006/relationships/image" Target="../media/image42.e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41.wmf"/><Relationship Id="rId5" Type="http://schemas.openxmlformats.org/officeDocument/2006/relationships/oleObject" Target="../embeddings/oleObject35.bin"/><Relationship Id="rId4" Type="http://schemas.openxmlformats.org/officeDocument/2006/relationships/image" Target="../media/image40.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9.e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8.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11.bin"/><Relationship Id="rId18" Type="http://schemas.openxmlformats.org/officeDocument/2006/relationships/image" Target="../media/image17.wmf"/><Relationship Id="rId3" Type="http://schemas.openxmlformats.org/officeDocument/2006/relationships/oleObject" Target="../embeddings/oleObject6.bin"/><Relationship Id="rId21" Type="http://schemas.openxmlformats.org/officeDocument/2006/relationships/oleObject" Target="../embeddings/oleObject15.bin"/><Relationship Id="rId7" Type="http://schemas.openxmlformats.org/officeDocument/2006/relationships/oleObject" Target="../embeddings/oleObject8.bin"/><Relationship Id="rId12" Type="http://schemas.openxmlformats.org/officeDocument/2006/relationships/image" Target="../media/image14.wmf"/><Relationship Id="rId17" Type="http://schemas.openxmlformats.org/officeDocument/2006/relationships/oleObject" Target="../embeddings/oleObject13.bin"/><Relationship Id="rId2" Type="http://schemas.openxmlformats.org/officeDocument/2006/relationships/slideLayout" Target="../slideLayouts/slideLayout1.xml"/><Relationship Id="rId16" Type="http://schemas.openxmlformats.org/officeDocument/2006/relationships/image" Target="../media/image16.wmf"/><Relationship Id="rId20" Type="http://schemas.openxmlformats.org/officeDocument/2006/relationships/image" Target="../media/image18.wmf"/><Relationship Id="rId1" Type="http://schemas.openxmlformats.org/officeDocument/2006/relationships/vmlDrawing" Target="../drawings/vmlDrawing3.vml"/><Relationship Id="rId6" Type="http://schemas.openxmlformats.org/officeDocument/2006/relationships/image" Target="../media/image11.emf"/><Relationship Id="rId11" Type="http://schemas.openxmlformats.org/officeDocument/2006/relationships/oleObject" Target="../embeddings/oleObject10.bin"/><Relationship Id="rId5" Type="http://schemas.openxmlformats.org/officeDocument/2006/relationships/oleObject" Target="../embeddings/oleObject7.bin"/><Relationship Id="rId15" Type="http://schemas.openxmlformats.org/officeDocument/2006/relationships/oleObject" Target="../embeddings/oleObject12.bin"/><Relationship Id="rId10" Type="http://schemas.openxmlformats.org/officeDocument/2006/relationships/image" Target="../media/image13.wmf"/><Relationship Id="rId19" Type="http://schemas.openxmlformats.org/officeDocument/2006/relationships/oleObject" Target="../embeddings/oleObject14.bin"/><Relationship Id="rId4" Type="http://schemas.openxmlformats.org/officeDocument/2006/relationships/image" Target="../media/image10.emf"/><Relationship Id="rId9" Type="http://schemas.openxmlformats.org/officeDocument/2006/relationships/oleObject" Target="../embeddings/oleObject9.bin"/><Relationship Id="rId14" Type="http://schemas.openxmlformats.org/officeDocument/2006/relationships/image" Target="../media/image15.wmf"/><Relationship Id="rId22" Type="http://schemas.openxmlformats.org/officeDocument/2006/relationships/image" Target="../media/image19.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24.wmf"/><Relationship Id="rId18" Type="http://schemas.openxmlformats.org/officeDocument/2006/relationships/oleObject" Target="../embeddings/oleObject23.bin"/><Relationship Id="rId3" Type="http://schemas.openxmlformats.org/officeDocument/2006/relationships/notesSlide" Target="../notesSlides/notesSlide3.xml"/><Relationship Id="rId7" Type="http://schemas.openxmlformats.org/officeDocument/2006/relationships/image" Target="../media/image21.wmf"/><Relationship Id="rId12" Type="http://schemas.openxmlformats.org/officeDocument/2006/relationships/oleObject" Target="../embeddings/oleObject20.bin"/><Relationship Id="rId17" Type="http://schemas.openxmlformats.org/officeDocument/2006/relationships/image" Target="../media/image26.wmf"/><Relationship Id="rId2" Type="http://schemas.openxmlformats.org/officeDocument/2006/relationships/slideLayout" Target="../slideLayouts/slideLayout7.xml"/><Relationship Id="rId16" Type="http://schemas.openxmlformats.org/officeDocument/2006/relationships/oleObject" Target="../embeddings/oleObject22.bin"/><Relationship Id="rId1" Type="http://schemas.openxmlformats.org/officeDocument/2006/relationships/vmlDrawing" Target="../drawings/vmlDrawing4.vml"/><Relationship Id="rId6" Type="http://schemas.openxmlformats.org/officeDocument/2006/relationships/oleObject" Target="../embeddings/oleObject17.bin"/><Relationship Id="rId11" Type="http://schemas.openxmlformats.org/officeDocument/2006/relationships/image" Target="../media/image23.emf"/><Relationship Id="rId5" Type="http://schemas.openxmlformats.org/officeDocument/2006/relationships/image" Target="../media/image20.wmf"/><Relationship Id="rId15" Type="http://schemas.openxmlformats.org/officeDocument/2006/relationships/image" Target="../media/image25.wmf"/><Relationship Id="rId10" Type="http://schemas.openxmlformats.org/officeDocument/2006/relationships/oleObject" Target="../embeddings/oleObject19.bin"/><Relationship Id="rId19" Type="http://schemas.openxmlformats.org/officeDocument/2006/relationships/image" Target="../media/image27.wmf"/><Relationship Id="rId4" Type="http://schemas.openxmlformats.org/officeDocument/2006/relationships/oleObject" Target="../embeddings/oleObject16.bin"/><Relationship Id="rId9" Type="http://schemas.openxmlformats.org/officeDocument/2006/relationships/image" Target="../media/image22.emf"/><Relationship Id="rId14" Type="http://schemas.openxmlformats.org/officeDocument/2006/relationships/oleObject" Target="../embeddings/oleObject2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notesSlide" Target="../notesSlides/notesSlide4.xml"/><Relationship Id="rId7" Type="http://schemas.openxmlformats.org/officeDocument/2006/relationships/image" Target="../media/image29.emf"/><Relationship Id="rId12" Type="http://schemas.openxmlformats.org/officeDocument/2006/relationships/image" Target="../media/image31.e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5.bin"/><Relationship Id="rId11" Type="http://schemas.openxmlformats.org/officeDocument/2006/relationships/oleObject" Target="../embeddings/oleObject27.bin"/><Relationship Id="rId5" Type="http://schemas.openxmlformats.org/officeDocument/2006/relationships/image" Target="../media/image28.emf"/><Relationship Id="rId10" Type="http://schemas.openxmlformats.org/officeDocument/2006/relationships/image" Target="../media/image30.emf"/><Relationship Id="rId4" Type="http://schemas.openxmlformats.org/officeDocument/2006/relationships/oleObject" Target="../embeddings/oleObject24.bin"/><Relationship Id="rId9" Type="http://schemas.openxmlformats.org/officeDocument/2006/relationships/oleObject" Target="../embeddings/oleObject26.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28.bin"/><Relationship Id="rId7" Type="http://schemas.openxmlformats.org/officeDocument/2006/relationships/oleObject" Target="../embeddings/oleObject30.bin"/><Relationship Id="rId12" Type="http://schemas.openxmlformats.org/officeDocument/2006/relationships/image" Target="../media/image37.e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34.wmf"/><Relationship Id="rId11" Type="http://schemas.openxmlformats.org/officeDocument/2006/relationships/oleObject" Target="../embeddings/oleObject32.bin"/><Relationship Id="rId5" Type="http://schemas.openxmlformats.org/officeDocument/2006/relationships/oleObject" Target="../embeddings/oleObject29.bin"/><Relationship Id="rId10" Type="http://schemas.openxmlformats.org/officeDocument/2006/relationships/image" Target="../media/image36.wmf"/><Relationship Id="rId4" Type="http://schemas.openxmlformats.org/officeDocument/2006/relationships/image" Target="../media/image33.emf"/><Relationship Id="rId9" Type="http://schemas.openxmlformats.org/officeDocument/2006/relationships/oleObject" Target="../embeddings/oleObject3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C30BEE9F-1A81-478F-99B3-97D2C75B4779}"/>
              </a:ext>
            </a:extLst>
          </p:cNvPr>
          <p:cNvGrpSpPr/>
          <p:nvPr/>
        </p:nvGrpSpPr>
        <p:grpSpPr>
          <a:xfrm>
            <a:off x="1652545" y="3680236"/>
            <a:ext cx="4307347" cy="2545365"/>
            <a:chOff x="1935220" y="3832479"/>
            <a:chExt cx="4307347" cy="2545365"/>
          </a:xfrm>
        </p:grpSpPr>
        <p:graphicFrame>
          <p:nvGraphicFramePr>
            <p:cNvPr id="2" name="Object 1">
              <a:extLst>
                <a:ext uri="{FF2B5EF4-FFF2-40B4-BE49-F238E27FC236}">
                  <a16:creationId xmlns:a16="http://schemas.microsoft.com/office/drawing/2014/main" id="{48835034-C938-4136-A1A8-4CB77FB586AC}"/>
                </a:ext>
              </a:extLst>
            </p:cNvPr>
            <p:cNvGraphicFramePr>
              <a:graphicFrameLocks noChangeAspect="1"/>
            </p:cNvGraphicFramePr>
            <p:nvPr>
              <p:extLst/>
            </p:nvPr>
          </p:nvGraphicFramePr>
          <p:xfrm>
            <a:off x="1935304" y="3832479"/>
            <a:ext cx="3552825" cy="2338388"/>
          </p:xfrm>
          <a:graphic>
            <a:graphicData uri="http://schemas.openxmlformats.org/presentationml/2006/ole">
              <mc:AlternateContent xmlns:mc="http://schemas.openxmlformats.org/markup-compatibility/2006">
                <mc:Choice xmlns:v="urn:schemas-microsoft-com:vml" Requires="v">
                  <p:oleObj spid="_x0000_s12311" name="Prism 8" r:id="rId4" imgW="4738306" imgH="3117854" progId="Prism8.Document">
                    <p:embed/>
                  </p:oleObj>
                </mc:Choice>
                <mc:Fallback>
                  <p:oleObj name="Prism 8" r:id="rId4" imgW="4738306" imgH="3117854" progId="Prism8.Document">
                    <p:embed/>
                    <p:pic>
                      <p:nvPicPr>
                        <p:cNvPr id="2" name="Object 1">
                          <a:extLst>
                            <a:ext uri="{FF2B5EF4-FFF2-40B4-BE49-F238E27FC236}">
                              <a16:creationId xmlns:a16="http://schemas.microsoft.com/office/drawing/2014/main" id="{48835034-C938-4136-A1A8-4CB77FB586AC}"/>
                            </a:ext>
                          </a:extLst>
                        </p:cNvPr>
                        <p:cNvPicPr/>
                        <p:nvPr/>
                      </p:nvPicPr>
                      <p:blipFill>
                        <a:blip r:embed="rId5"/>
                        <a:stretch>
                          <a:fillRect/>
                        </a:stretch>
                      </p:blipFill>
                      <p:spPr>
                        <a:xfrm>
                          <a:off x="1935304" y="3832479"/>
                          <a:ext cx="3552825" cy="2338388"/>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3774B94-257A-4048-B2FB-760736326EC4}"/>
                </a:ext>
              </a:extLst>
            </p:cNvPr>
            <p:cNvSpPr txBox="1"/>
            <p:nvPr/>
          </p:nvSpPr>
          <p:spPr>
            <a:xfrm>
              <a:off x="3015764" y="6100845"/>
              <a:ext cx="1372492" cy="276999"/>
            </a:xfrm>
            <a:prstGeom prst="rect">
              <a:avLst/>
            </a:prstGeom>
            <a:noFill/>
          </p:spPr>
          <p:txBody>
            <a:bodyPr wrap="none" rtlCol="0">
              <a:spAutoFit/>
            </a:bodyPr>
            <a:lstStyle/>
            <a:p>
              <a:r>
                <a:rPr lang="en-US" sz="1200" dirty="0" err="1">
                  <a:latin typeface="Arial" panose="020B0604020202020204" pitchFamily="34" charset="0"/>
                  <a:cs typeface="Arial" panose="020B0604020202020204" pitchFamily="34" charset="0"/>
                </a:rPr>
                <a:t>Olaparib</a:t>
              </a:r>
              <a:r>
                <a:rPr lang="en-US" sz="1200" dirty="0">
                  <a:latin typeface="Arial" panose="020B0604020202020204" pitchFamily="34" charset="0"/>
                  <a:cs typeface="Arial" panose="020B0604020202020204" pitchFamily="34" charset="0"/>
                </a:rPr>
                <a:t> (</a:t>
              </a:r>
              <a:r>
                <a:rPr lang="en-US" sz="1200" dirty="0">
                  <a:latin typeface="Symbol" panose="05050102010706020507" pitchFamily="18" charset="2"/>
                  <a:cs typeface="Arial" panose="020B0604020202020204" pitchFamily="34" charset="0"/>
                </a:rPr>
                <a:t>m</a:t>
              </a:r>
              <a:r>
                <a:rPr lang="en-US" sz="1200" dirty="0">
                  <a:latin typeface="Arial" panose="020B0604020202020204" pitchFamily="34" charset="0"/>
                  <a:cs typeface="Arial" panose="020B0604020202020204" pitchFamily="34" charset="0"/>
                </a:rPr>
                <a:t>mol/L)</a:t>
              </a:r>
            </a:p>
          </p:txBody>
        </p:sp>
        <p:sp>
          <p:nvSpPr>
            <p:cNvPr id="4" name="TextBox 3">
              <a:extLst>
                <a:ext uri="{FF2B5EF4-FFF2-40B4-BE49-F238E27FC236}">
                  <a16:creationId xmlns:a16="http://schemas.microsoft.com/office/drawing/2014/main" id="{91948FB2-DBB1-40EF-9FC7-B3C16EC9E020}"/>
                </a:ext>
              </a:extLst>
            </p:cNvPr>
            <p:cNvSpPr txBox="1"/>
            <p:nvPr/>
          </p:nvSpPr>
          <p:spPr>
            <a:xfrm rot="16200000">
              <a:off x="1367437" y="4754261"/>
              <a:ext cx="14125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Surviving Fraction</a:t>
              </a:r>
            </a:p>
          </p:txBody>
        </p:sp>
        <p:sp>
          <p:nvSpPr>
            <p:cNvPr id="6" name="TextBox 5">
              <a:extLst>
                <a:ext uri="{FF2B5EF4-FFF2-40B4-BE49-F238E27FC236}">
                  <a16:creationId xmlns:a16="http://schemas.microsoft.com/office/drawing/2014/main" id="{0FBE41E1-D44C-467D-8893-0EA753590F62}"/>
                </a:ext>
              </a:extLst>
            </p:cNvPr>
            <p:cNvSpPr txBox="1"/>
            <p:nvPr/>
          </p:nvSpPr>
          <p:spPr>
            <a:xfrm>
              <a:off x="5155410" y="4268037"/>
              <a:ext cx="1087157" cy="3847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MiaPaCa2.HRP</a:t>
              </a:r>
            </a:p>
            <a:p>
              <a:r>
                <a:rPr lang="en-US" sz="900" dirty="0">
                  <a:latin typeface="Arial" panose="020B0604020202020204" pitchFamily="34" charset="0"/>
                  <a:cs typeface="Arial" panose="020B0604020202020204" pitchFamily="34" charset="0"/>
                </a:rPr>
                <a:t>(IC</a:t>
              </a:r>
              <a:r>
                <a:rPr lang="en-US" sz="900" baseline="-25000" dirty="0">
                  <a:latin typeface="Arial" panose="020B0604020202020204" pitchFamily="34" charset="0"/>
                  <a:cs typeface="Arial" panose="020B0604020202020204" pitchFamily="34" charset="0"/>
                </a:rPr>
                <a:t>50</a:t>
              </a:r>
              <a:r>
                <a:rPr lang="en-US" sz="900" dirty="0">
                  <a:latin typeface="Arial" panose="020B0604020202020204" pitchFamily="34" charset="0"/>
                  <a:cs typeface="Arial" panose="020B0604020202020204" pitchFamily="34" charset="0"/>
                </a:rPr>
                <a:t> &gt; 10 </a:t>
              </a:r>
              <a:r>
                <a:rPr lang="en-US" sz="900" dirty="0">
                  <a:latin typeface="Symbol" panose="05050102010706020507" pitchFamily="18" charset="2"/>
                  <a:cs typeface="Arial" panose="020B0604020202020204" pitchFamily="34" charset="0"/>
                </a:rPr>
                <a:t>m</a:t>
              </a:r>
              <a:r>
                <a:rPr lang="en-US" sz="900" dirty="0">
                  <a:latin typeface="Arial" panose="020B0604020202020204" pitchFamily="34" charset="0"/>
                  <a:cs typeface="Arial" panose="020B0604020202020204" pitchFamily="34" charset="0"/>
                </a:rPr>
                <a:t>M)</a:t>
              </a:r>
            </a:p>
          </p:txBody>
        </p:sp>
        <p:sp>
          <p:nvSpPr>
            <p:cNvPr id="7" name="TextBox 6">
              <a:extLst>
                <a:ext uri="{FF2B5EF4-FFF2-40B4-BE49-F238E27FC236}">
                  <a16:creationId xmlns:a16="http://schemas.microsoft.com/office/drawing/2014/main" id="{4CB624CF-92D1-4C2C-A9F6-A77F553F12AF}"/>
                </a:ext>
              </a:extLst>
            </p:cNvPr>
            <p:cNvSpPr txBox="1"/>
            <p:nvPr/>
          </p:nvSpPr>
          <p:spPr>
            <a:xfrm>
              <a:off x="2390338" y="5467123"/>
              <a:ext cx="1534394"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MiaPaCa2.HRD</a:t>
              </a:r>
            </a:p>
            <a:p>
              <a:r>
                <a:rPr lang="en-US" sz="1000" dirty="0">
                  <a:latin typeface="Arial" panose="020B0604020202020204" pitchFamily="34" charset="0"/>
                  <a:cs typeface="Arial" panose="020B0604020202020204" pitchFamily="34" charset="0"/>
                </a:rPr>
                <a:t>(IC</a:t>
              </a:r>
              <a:r>
                <a:rPr lang="en-US" sz="1000" baseline="-25000" dirty="0">
                  <a:latin typeface="Arial" panose="020B0604020202020204" pitchFamily="34" charset="0"/>
                  <a:cs typeface="Arial" panose="020B0604020202020204" pitchFamily="34" charset="0"/>
                </a:rPr>
                <a:t>50</a:t>
              </a:r>
              <a:r>
                <a:rPr lang="en-US" sz="1000" dirty="0">
                  <a:latin typeface="Arial" panose="020B0604020202020204" pitchFamily="34" charset="0"/>
                  <a:cs typeface="Arial" panose="020B0604020202020204" pitchFamily="34" charset="0"/>
                </a:rPr>
                <a:t> = 13.2 ± 0.04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a:t>
              </a:r>
            </a:p>
          </p:txBody>
        </p:sp>
      </p:grpSp>
      <p:sp>
        <p:nvSpPr>
          <p:cNvPr id="5" name="TextBox 4">
            <a:extLst>
              <a:ext uri="{FF2B5EF4-FFF2-40B4-BE49-F238E27FC236}">
                <a16:creationId xmlns:a16="http://schemas.microsoft.com/office/drawing/2014/main" id="{158CB3CB-9636-402C-AB57-F97618417D65}"/>
              </a:ext>
            </a:extLst>
          </p:cNvPr>
          <p:cNvSpPr txBox="1"/>
          <p:nvPr/>
        </p:nvSpPr>
        <p:spPr>
          <a:xfrm>
            <a:off x="422911" y="3569073"/>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B</a:t>
            </a:r>
          </a:p>
        </p:txBody>
      </p:sp>
      <p:pic>
        <p:nvPicPr>
          <p:cNvPr id="9" name="Picture 8">
            <a:extLst>
              <a:ext uri="{FF2B5EF4-FFF2-40B4-BE49-F238E27FC236}">
                <a16:creationId xmlns:a16="http://schemas.microsoft.com/office/drawing/2014/main" id="{593368A3-A81C-4029-BBBC-1661A8ECE7A9}"/>
              </a:ext>
            </a:extLst>
          </p:cNvPr>
          <p:cNvPicPr>
            <a:picLocks noChangeArrowheads="1"/>
          </p:cNvPicPr>
          <p:nvPr/>
        </p:nvPicPr>
        <p:blipFill rotWithShape="1">
          <a:blip r:embed="rId6">
            <a:extLst>
              <a:ext uri="{28A0092B-C50C-407E-A947-70E740481C1C}">
                <a14:useLocalDpi xmlns:a14="http://schemas.microsoft.com/office/drawing/2010/main" val="0"/>
              </a:ext>
            </a:extLst>
          </a:blip>
          <a:srcRect l="4487" t="62359" r="32962" b="6022"/>
          <a:stretch/>
        </p:blipFill>
        <p:spPr bwMode="auto">
          <a:xfrm>
            <a:off x="4295518" y="4978889"/>
            <a:ext cx="6858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1">
            <a:extLst>
              <a:ext uri="{FF2B5EF4-FFF2-40B4-BE49-F238E27FC236}">
                <a16:creationId xmlns:a16="http://schemas.microsoft.com/office/drawing/2014/main" id="{E0434BB4-0B48-4286-B361-2A1CC83A481C}"/>
              </a:ext>
            </a:extLst>
          </p:cNvPr>
          <p:cNvSpPr txBox="1"/>
          <p:nvPr/>
        </p:nvSpPr>
        <p:spPr>
          <a:xfrm>
            <a:off x="3642090" y="829672"/>
            <a:ext cx="678392" cy="276999"/>
          </a:xfrm>
          <a:prstGeom prst="rect">
            <a:avLst/>
          </a:prstGeom>
          <a:noFill/>
        </p:spPr>
        <p:txBody>
          <a:bodyPr wrap="none" rtlCol="0">
            <a:spAutoFit/>
          </a:bodyPr>
          <a:lstStyle/>
          <a:p>
            <a:pPr algn="r"/>
            <a:r>
              <a:rPr lang="en-US" sz="1200" dirty="0">
                <a:latin typeface="Arial" panose="020B0604020202020204" pitchFamily="34" charset="0"/>
                <a:ea typeface="Calibri" panose="020F0502020204030204" pitchFamily="34" charset="0"/>
              </a:rPr>
              <a:t>RAD51</a:t>
            </a:r>
          </a:p>
        </p:txBody>
      </p:sp>
      <p:sp>
        <p:nvSpPr>
          <p:cNvPr id="11" name="TextBox 4">
            <a:extLst>
              <a:ext uri="{FF2B5EF4-FFF2-40B4-BE49-F238E27FC236}">
                <a16:creationId xmlns:a16="http://schemas.microsoft.com/office/drawing/2014/main" id="{0DA264CE-44FD-49C6-822F-6342BC45B89A}"/>
              </a:ext>
            </a:extLst>
          </p:cNvPr>
          <p:cNvSpPr txBox="1"/>
          <p:nvPr/>
        </p:nvSpPr>
        <p:spPr>
          <a:xfrm>
            <a:off x="3592398" y="1076075"/>
            <a:ext cx="728084" cy="400109"/>
          </a:xfrm>
          <a:prstGeom prst="rect">
            <a:avLst/>
          </a:prstGeom>
          <a:noFill/>
        </p:spPr>
        <p:txBody>
          <a:bodyPr wrap="none" rtlCol="0">
            <a:spAutoFit/>
          </a:bodyPr>
          <a:lstStyle/>
          <a:p>
            <a:pPr algn="r">
              <a:lnSpc>
                <a:spcPts val="1200"/>
              </a:lnSpc>
            </a:pPr>
            <a:r>
              <a:rPr lang="en-US" sz="1200" dirty="0">
                <a:latin typeface="Arial" panose="020B0604020202020204" pitchFamily="34" charset="0"/>
                <a:ea typeface="Calibri" panose="020F0502020204030204" pitchFamily="34" charset="0"/>
              </a:rPr>
              <a:t>Loading</a:t>
            </a:r>
          </a:p>
          <a:p>
            <a:pPr algn="r">
              <a:lnSpc>
                <a:spcPts val="1200"/>
              </a:lnSpc>
            </a:pPr>
            <a:r>
              <a:rPr lang="en-US" sz="1200" dirty="0">
                <a:latin typeface="Arial" panose="020B0604020202020204" pitchFamily="34" charset="0"/>
                <a:ea typeface="Calibri" panose="020F0502020204030204" pitchFamily="34" charset="0"/>
              </a:rPr>
              <a:t>control</a:t>
            </a:r>
          </a:p>
        </p:txBody>
      </p:sp>
      <p:pic>
        <p:nvPicPr>
          <p:cNvPr id="12" name="Picture 11">
            <a:extLst>
              <a:ext uri="{FF2B5EF4-FFF2-40B4-BE49-F238E27FC236}">
                <a16:creationId xmlns:a16="http://schemas.microsoft.com/office/drawing/2014/main" id="{B9467251-92A1-4BC3-9489-8AEA3C7CDFC7}"/>
              </a:ext>
            </a:extLst>
          </p:cNvPr>
          <p:cNvPicPr>
            <a:picLocks noChangeArrowheads="1"/>
          </p:cNvPicPr>
          <p:nvPr/>
        </p:nvPicPr>
        <p:blipFill rotWithShape="1">
          <a:blip r:embed="rId7">
            <a:extLst>
              <a:ext uri="{28A0092B-C50C-407E-A947-70E740481C1C}">
                <a14:useLocalDpi xmlns:a14="http://schemas.microsoft.com/office/drawing/2010/main" val="0"/>
              </a:ext>
            </a:extLst>
          </a:blip>
          <a:srcRect r="31921" b="33826"/>
          <a:stretch/>
        </p:blipFill>
        <p:spPr bwMode="auto">
          <a:xfrm>
            <a:off x="4295445" y="5286847"/>
            <a:ext cx="6858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6">
            <a:extLst>
              <a:ext uri="{FF2B5EF4-FFF2-40B4-BE49-F238E27FC236}">
                <a16:creationId xmlns:a16="http://schemas.microsoft.com/office/drawing/2014/main" id="{8924FF60-8211-45A0-8E1D-4CBB21121823}"/>
              </a:ext>
            </a:extLst>
          </p:cNvPr>
          <p:cNvSpPr txBox="1"/>
          <p:nvPr/>
        </p:nvSpPr>
        <p:spPr>
          <a:xfrm>
            <a:off x="4249945" y="4755055"/>
            <a:ext cx="418704" cy="246221"/>
          </a:xfrm>
          <a:prstGeom prst="rect">
            <a:avLst/>
          </a:prstGeom>
          <a:noFill/>
        </p:spPr>
        <p:txBody>
          <a:bodyPr wrap="none" rtlCol="0">
            <a:spAutoFit/>
          </a:bodyPr>
          <a:lstStyle/>
          <a:p>
            <a:r>
              <a:rPr lang="en-US" sz="1000" dirty="0">
                <a:latin typeface="Arial" panose="020B0604020202020204" pitchFamily="34" charset="0"/>
                <a:ea typeface="Calibri" panose="020F0502020204030204" pitchFamily="34" charset="0"/>
              </a:rPr>
              <a:t>Con</a:t>
            </a:r>
          </a:p>
        </p:txBody>
      </p:sp>
      <p:sp>
        <p:nvSpPr>
          <p:cNvPr id="14" name="TextBox 7">
            <a:extLst>
              <a:ext uri="{FF2B5EF4-FFF2-40B4-BE49-F238E27FC236}">
                <a16:creationId xmlns:a16="http://schemas.microsoft.com/office/drawing/2014/main" id="{F7C5D6B8-C088-4B41-B16C-DE5257043CD6}"/>
              </a:ext>
            </a:extLst>
          </p:cNvPr>
          <p:cNvSpPr txBox="1"/>
          <p:nvPr/>
        </p:nvSpPr>
        <p:spPr>
          <a:xfrm>
            <a:off x="4578059" y="4755635"/>
            <a:ext cx="689612" cy="246221"/>
          </a:xfrm>
          <a:prstGeom prst="rect">
            <a:avLst/>
          </a:prstGeom>
          <a:noFill/>
        </p:spPr>
        <p:txBody>
          <a:bodyPr wrap="none" rtlCol="0">
            <a:spAutoFit/>
          </a:bodyPr>
          <a:lstStyle/>
          <a:p>
            <a:r>
              <a:rPr lang="en-US" sz="1000" dirty="0">
                <a:latin typeface="Arial" panose="020B0604020202020204" pitchFamily="34" charset="0"/>
                <a:ea typeface="Calibri" panose="020F0502020204030204" pitchFamily="34" charset="0"/>
              </a:rPr>
              <a:t>+Dox</a:t>
            </a:r>
            <a:r>
              <a:rPr lang="en-US" sz="1000" baseline="30000" dirty="0">
                <a:latin typeface="Arial" panose="020B0604020202020204" pitchFamily="34" charset="0"/>
                <a:ea typeface="Calibri" panose="020F0502020204030204" pitchFamily="34" charset="0"/>
              </a:rPr>
              <a:t>(72h)</a:t>
            </a:r>
            <a:endParaRPr lang="en-US" sz="1000" dirty="0">
              <a:latin typeface="Arial" panose="020B0604020202020204" pitchFamily="34" charset="0"/>
              <a:ea typeface="Calibri" panose="020F0502020204030204" pitchFamily="34" charset="0"/>
            </a:endParaRPr>
          </a:p>
        </p:txBody>
      </p:sp>
      <p:grpSp>
        <p:nvGrpSpPr>
          <p:cNvPr id="22" name="Group 21">
            <a:extLst>
              <a:ext uri="{FF2B5EF4-FFF2-40B4-BE49-F238E27FC236}">
                <a16:creationId xmlns:a16="http://schemas.microsoft.com/office/drawing/2014/main" id="{B11746DF-884C-4B55-8F0D-E02036AF89E0}"/>
              </a:ext>
            </a:extLst>
          </p:cNvPr>
          <p:cNvGrpSpPr/>
          <p:nvPr/>
        </p:nvGrpSpPr>
        <p:grpSpPr>
          <a:xfrm>
            <a:off x="1476854" y="6255700"/>
            <a:ext cx="3758278" cy="2541297"/>
            <a:chOff x="2450328" y="4782443"/>
            <a:chExt cx="3758278" cy="2541297"/>
          </a:xfrm>
        </p:grpSpPr>
        <p:graphicFrame>
          <p:nvGraphicFramePr>
            <p:cNvPr id="17" name="Object 16">
              <a:extLst>
                <a:ext uri="{FF2B5EF4-FFF2-40B4-BE49-F238E27FC236}">
                  <a16:creationId xmlns:a16="http://schemas.microsoft.com/office/drawing/2014/main" id="{0C2C1ED3-6B45-4A98-9840-F4ACBE9F2DCF}"/>
                </a:ext>
              </a:extLst>
            </p:cNvPr>
            <p:cNvGraphicFramePr>
              <a:graphicFrameLocks noChangeAspect="1"/>
            </p:cNvGraphicFramePr>
            <p:nvPr>
              <p:extLst/>
            </p:nvPr>
          </p:nvGraphicFramePr>
          <p:xfrm>
            <a:off x="2596535" y="4782443"/>
            <a:ext cx="3612071" cy="2328126"/>
          </p:xfrm>
          <a:graphic>
            <a:graphicData uri="http://schemas.openxmlformats.org/presentationml/2006/ole">
              <mc:AlternateContent xmlns:mc="http://schemas.openxmlformats.org/markup-compatibility/2006">
                <mc:Choice xmlns:v="urn:schemas-microsoft-com:vml" Requires="v">
                  <p:oleObj spid="_x0000_s12312" name="Prism 7" r:id="rId8" imgW="4816095" imgH="3104168" progId="Prism7.Document">
                    <p:embed/>
                  </p:oleObj>
                </mc:Choice>
                <mc:Fallback>
                  <p:oleObj name="Prism 7" r:id="rId8" imgW="4816095" imgH="3104168" progId="Prism7.Document">
                    <p:embed/>
                    <p:pic>
                      <p:nvPicPr>
                        <p:cNvPr id="17" name="Object 16">
                          <a:extLst>
                            <a:ext uri="{FF2B5EF4-FFF2-40B4-BE49-F238E27FC236}">
                              <a16:creationId xmlns:a16="http://schemas.microsoft.com/office/drawing/2014/main" id="{0C2C1ED3-6B45-4A98-9840-F4ACBE9F2DCF}"/>
                            </a:ext>
                          </a:extLst>
                        </p:cNvPr>
                        <p:cNvPicPr/>
                        <p:nvPr/>
                      </p:nvPicPr>
                      <p:blipFill>
                        <a:blip r:embed="rId9"/>
                        <a:stretch>
                          <a:fillRect/>
                        </a:stretch>
                      </p:blipFill>
                      <p:spPr>
                        <a:xfrm>
                          <a:off x="2596535" y="4782443"/>
                          <a:ext cx="3612071" cy="2328126"/>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CA724F60-6E2B-477F-99B4-C7BFF8E3A3A0}"/>
                </a:ext>
              </a:extLst>
            </p:cNvPr>
            <p:cNvSpPr txBox="1"/>
            <p:nvPr/>
          </p:nvSpPr>
          <p:spPr>
            <a:xfrm>
              <a:off x="3871982" y="7046741"/>
              <a:ext cx="1102481"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RT dose (</a:t>
              </a:r>
              <a:r>
                <a:rPr lang="en-US" sz="1200" dirty="0" err="1">
                  <a:latin typeface="Arial" panose="020B0604020202020204" pitchFamily="34" charset="0"/>
                  <a:cs typeface="Arial" panose="020B0604020202020204" pitchFamily="34" charset="0"/>
                </a:rPr>
                <a:t>Gy</a:t>
              </a:r>
              <a:r>
                <a:rPr lang="en-US" sz="1200" dirty="0">
                  <a:latin typeface="Arial" panose="020B0604020202020204" pitchFamily="34" charset="0"/>
                  <a:cs typeface="Arial" panose="020B0604020202020204" pitchFamily="34" charset="0"/>
                </a:rPr>
                <a:t>)</a:t>
              </a:r>
            </a:p>
          </p:txBody>
        </p:sp>
        <p:sp>
          <p:nvSpPr>
            <p:cNvPr id="19" name="TextBox 18">
              <a:extLst>
                <a:ext uri="{FF2B5EF4-FFF2-40B4-BE49-F238E27FC236}">
                  <a16:creationId xmlns:a16="http://schemas.microsoft.com/office/drawing/2014/main" id="{B2CDCA76-F08D-4622-A41C-BD664F53DA12}"/>
                </a:ext>
              </a:extLst>
            </p:cNvPr>
            <p:cNvSpPr txBox="1"/>
            <p:nvPr/>
          </p:nvSpPr>
          <p:spPr>
            <a:xfrm rot="16200000">
              <a:off x="1882545" y="5700157"/>
              <a:ext cx="14125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Surviving Fraction</a:t>
              </a:r>
            </a:p>
          </p:txBody>
        </p:sp>
        <p:sp>
          <p:nvSpPr>
            <p:cNvPr id="20" name="TextBox 19">
              <a:extLst>
                <a:ext uri="{FF2B5EF4-FFF2-40B4-BE49-F238E27FC236}">
                  <a16:creationId xmlns:a16="http://schemas.microsoft.com/office/drawing/2014/main" id="{4B23A552-0F8A-48CF-A21A-F4F325277188}"/>
                </a:ext>
              </a:extLst>
            </p:cNvPr>
            <p:cNvSpPr txBox="1"/>
            <p:nvPr/>
          </p:nvSpPr>
          <p:spPr>
            <a:xfrm>
              <a:off x="3448736" y="6554388"/>
              <a:ext cx="109517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MiaPaCa2.HRD</a:t>
              </a:r>
            </a:p>
          </p:txBody>
        </p:sp>
        <p:sp>
          <p:nvSpPr>
            <p:cNvPr id="21" name="TextBox 20">
              <a:extLst>
                <a:ext uri="{FF2B5EF4-FFF2-40B4-BE49-F238E27FC236}">
                  <a16:creationId xmlns:a16="http://schemas.microsoft.com/office/drawing/2014/main" id="{ADB37CE3-F6D0-45CB-91E4-AC888D53EFA1}"/>
                </a:ext>
              </a:extLst>
            </p:cNvPr>
            <p:cNvSpPr txBox="1"/>
            <p:nvPr/>
          </p:nvSpPr>
          <p:spPr>
            <a:xfrm>
              <a:off x="3448736" y="6375794"/>
              <a:ext cx="108715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MiaPaCa2.HRP</a:t>
              </a:r>
            </a:p>
          </p:txBody>
        </p:sp>
      </p:grpSp>
      <p:grpSp>
        <p:nvGrpSpPr>
          <p:cNvPr id="45" name="Group 44">
            <a:extLst>
              <a:ext uri="{FF2B5EF4-FFF2-40B4-BE49-F238E27FC236}">
                <a16:creationId xmlns:a16="http://schemas.microsoft.com/office/drawing/2014/main" id="{B6C70C48-9109-4F1A-9A72-34333D3BD6D6}"/>
              </a:ext>
            </a:extLst>
          </p:cNvPr>
          <p:cNvGrpSpPr/>
          <p:nvPr/>
        </p:nvGrpSpPr>
        <p:grpSpPr>
          <a:xfrm>
            <a:off x="1739973" y="446665"/>
            <a:ext cx="2465302" cy="3021833"/>
            <a:chOff x="1739973" y="446665"/>
            <a:chExt cx="2465302" cy="3021833"/>
          </a:xfrm>
        </p:grpSpPr>
        <p:graphicFrame>
          <p:nvGraphicFramePr>
            <p:cNvPr id="25" name="Object 24">
              <a:extLst>
                <a:ext uri="{FF2B5EF4-FFF2-40B4-BE49-F238E27FC236}">
                  <a16:creationId xmlns:a16="http://schemas.microsoft.com/office/drawing/2014/main" id="{7C06FFEA-97E0-488F-9C6D-5CE0FB414625}"/>
                </a:ext>
              </a:extLst>
            </p:cNvPr>
            <p:cNvGraphicFramePr>
              <a:graphicFrameLocks noChangeAspect="1"/>
            </p:cNvGraphicFramePr>
            <p:nvPr>
              <p:extLst/>
            </p:nvPr>
          </p:nvGraphicFramePr>
          <p:xfrm>
            <a:off x="2497125" y="446665"/>
            <a:ext cx="1708150" cy="2473325"/>
          </p:xfrm>
          <a:graphic>
            <a:graphicData uri="http://schemas.openxmlformats.org/presentationml/2006/ole">
              <mc:AlternateContent xmlns:mc="http://schemas.openxmlformats.org/markup-compatibility/2006">
                <mc:Choice xmlns:v="urn:schemas-microsoft-com:vml" Requires="v">
                  <p:oleObj spid="_x0000_s12313" name="Prism 8" r:id="rId10" imgW="1707403" imgH="2472818" progId="Prism8.Document">
                    <p:embed/>
                  </p:oleObj>
                </mc:Choice>
                <mc:Fallback>
                  <p:oleObj name="Prism 8" r:id="rId10" imgW="1707403" imgH="2472818" progId="Prism8.Document">
                    <p:embed/>
                    <p:pic>
                      <p:nvPicPr>
                        <p:cNvPr id="25" name="Object 24">
                          <a:extLst>
                            <a:ext uri="{FF2B5EF4-FFF2-40B4-BE49-F238E27FC236}">
                              <a16:creationId xmlns:a16="http://schemas.microsoft.com/office/drawing/2014/main" id="{7C06FFEA-97E0-488F-9C6D-5CE0FB414625}"/>
                            </a:ext>
                          </a:extLst>
                        </p:cNvPr>
                        <p:cNvPicPr/>
                        <p:nvPr/>
                      </p:nvPicPr>
                      <p:blipFill>
                        <a:blip r:embed="rId11"/>
                        <a:stretch>
                          <a:fillRect/>
                        </a:stretch>
                      </p:blipFill>
                      <p:spPr>
                        <a:xfrm>
                          <a:off x="2497125" y="446665"/>
                          <a:ext cx="1708150" cy="2473325"/>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9D53BA00-D70D-44D9-A68E-BC7426520624}"/>
                </a:ext>
              </a:extLst>
            </p:cNvPr>
            <p:cNvSpPr txBox="1"/>
            <p:nvPr/>
          </p:nvSpPr>
          <p:spPr>
            <a:xfrm rot="16200000">
              <a:off x="1470052" y="1547575"/>
              <a:ext cx="1838965"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 GFP-positive cells</a:t>
              </a:r>
            </a:p>
          </p:txBody>
        </p:sp>
        <p:sp>
          <p:nvSpPr>
            <p:cNvPr id="27" name="TextBox 26">
              <a:extLst>
                <a:ext uri="{FF2B5EF4-FFF2-40B4-BE49-F238E27FC236}">
                  <a16:creationId xmlns:a16="http://schemas.microsoft.com/office/drawing/2014/main" id="{87D5C8CF-A236-4991-A0B5-F57352992804}"/>
                </a:ext>
              </a:extLst>
            </p:cNvPr>
            <p:cNvSpPr txBox="1"/>
            <p:nvPr/>
          </p:nvSpPr>
          <p:spPr>
            <a:xfrm>
              <a:off x="1739973" y="2822167"/>
              <a:ext cx="1156087" cy="646331"/>
            </a:xfrm>
            <a:prstGeom prst="rect">
              <a:avLst/>
            </a:prstGeom>
            <a:noFill/>
          </p:spPr>
          <p:txBody>
            <a:bodyPr wrap="none" rtlCol="0">
              <a:spAutoFit/>
            </a:bodyPr>
            <a:lstStyle/>
            <a:p>
              <a:pPr algn="r"/>
              <a:r>
                <a:rPr lang="en-US" sz="1200" dirty="0">
                  <a:latin typeface="Arial" panose="020B0604020202020204" pitchFamily="34" charset="0"/>
                  <a:cs typeface="Arial" panose="020B0604020202020204" pitchFamily="34" charset="0"/>
                </a:rPr>
                <a:t>N.S. siRNA:</a:t>
              </a:r>
            </a:p>
            <a:p>
              <a:pPr algn="r"/>
              <a:r>
                <a:rPr lang="en-US" sz="1200" dirty="0">
                  <a:latin typeface="Arial" panose="020B0604020202020204" pitchFamily="34" charset="0"/>
                  <a:cs typeface="Arial" panose="020B0604020202020204" pitchFamily="34" charset="0"/>
                </a:rPr>
                <a:t>Rad51 siRNA:</a:t>
              </a:r>
            </a:p>
            <a:p>
              <a:pPr algn="r"/>
              <a:r>
                <a:rPr lang="en-US" sz="1200" dirty="0" err="1">
                  <a:latin typeface="Arial" panose="020B0604020202020204" pitchFamily="34" charset="0"/>
                  <a:cs typeface="Arial" panose="020B0604020202020204" pitchFamily="34" charset="0"/>
                </a:rPr>
                <a:t>SceI</a:t>
              </a:r>
              <a:r>
                <a:rPr lang="en-US" sz="1200" dirty="0">
                  <a:latin typeface="Arial" panose="020B0604020202020204" pitchFamily="34" charset="0"/>
                  <a:cs typeface="Arial" panose="020B0604020202020204" pitchFamily="34" charset="0"/>
                </a:rPr>
                <a:t>:</a:t>
              </a:r>
            </a:p>
          </p:txBody>
        </p:sp>
        <p:sp>
          <p:nvSpPr>
            <p:cNvPr id="30" name="TextBox 29">
              <a:extLst>
                <a:ext uri="{FF2B5EF4-FFF2-40B4-BE49-F238E27FC236}">
                  <a16:creationId xmlns:a16="http://schemas.microsoft.com/office/drawing/2014/main" id="{DFBFD6BD-38B1-4E03-93E7-19370CB21974}"/>
                </a:ext>
              </a:extLst>
            </p:cNvPr>
            <p:cNvSpPr txBox="1"/>
            <p:nvPr/>
          </p:nvSpPr>
          <p:spPr>
            <a:xfrm>
              <a:off x="3026261" y="2822167"/>
              <a:ext cx="274434" cy="646331"/>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t>
              </a:r>
            </a:p>
            <a:p>
              <a:pPr algn="ctr"/>
              <a:r>
                <a:rPr lang="en-US" sz="1200" dirty="0">
                  <a:latin typeface="Arial" panose="020B0604020202020204" pitchFamily="34" charset="0"/>
                  <a:cs typeface="Arial" panose="020B0604020202020204" pitchFamily="34" charset="0"/>
                </a:rPr>
                <a:t>-</a:t>
              </a:r>
            </a:p>
            <a:p>
              <a:pPr algn="ctr"/>
              <a:r>
                <a:rPr lang="en-US" sz="1200" dirty="0">
                  <a:latin typeface="Arial" panose="020B0604020202020204" pitchFamily="34" charset="0"/>
                  <a:cs typeface="Arial" panose="020B0604020202020204" pitchFamily="34" charset="0"/>
                </a:rPr>
                <a:t>+</a:t>
              </a:r>
            </a:p>
          </p:txBody>
        </p:sp>
        <p:sp>
          <p:nvSpPr>
            <p:cNvPr id="31" name="TextBox 30">
              <a:extLst>
                <a:ext uri="{FF2B5EF4-FFF2-40B4-BE49-F238E27FC236}">
                  <a16:creationId xmlns:a16="http://schemas.microsoft.com/office/drawing/2014/main" id="{55C185E2-EBB4-4197-AC2E-E805843FDE2C}"/>
                </a:ext>
              </a:extLst>
            </p:cNvPr>
            <p:cNvSpPr txBox="1"/>
            <p:nvPr/>
          </p:nvSpPr>
          <p:spPr>
            <a:xfrm>
              <a:off x="3599828" y="2822167"/>
              <a:ext cx="274434" cy="646331"/>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t>
              </a:r>
            </a:p>
            <a:p>
              <a:pPr algn="ctr"/>
              <a:r>
                <a:rPr lang="en-US" sz="1200" dirty="0">
                  <a:latin typeface="Arial" panose="020B0604020202020204" pitchFamily="34" charset="0"/>
                  <a:cs typeface="Arial" panose="020B0604020202020204" pitchFamily="34" charset="0"/>
                </a:rPr>
                <a:t>+</a:t>
              </a:r>
            </a:p>
            <a:p>
              <a:pPr algn="ctr"/>
              <a:r>
                <a:rPr lang="en-US" sz="1200" dirty="0">
                  <a:latin typeface="Arial" panose="020B0604020202020204" pitchFamily="34" charset="0"/>
                  <a:cs typeface="Arial" panose="020B0604020202020204" pitchFamily="34" charset="0"/>
                </a:rPr>
                <a:t>+</a:t>
              </a:r>
            </a:p>
          </p:txBody>
        </p:sp>
      </p:grpSp>
      <p:sp>
        <p:nvSpPr>
          <p:cNvPr id="32" name="TextBox 31">
            <a:extLst>
              <a:ext uri="{FF2B5EF4-FFF2-40B4-BE49-F238E27FC236}">
                <a16:creationId xmlns:a16="http://schemas.microsoft.com/office/drawing/2014/main" id="{277D3BC1-5775-4AB4-B3E8-F94C028D09BF}"/>
              </a:ext>
            </a:extLst>
          </p:cNvPr>
          <p:cNvSpPr txBox="1"/>
          <p:nvPr/>
        </p:nvSpPr>
        <p:spPr>
          <a:xfrm>
            <a:off x="422911" y="220378"/>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a:t>
            </a:r>
          </a:p>
        </p:txBody>
      </p:sp>
      <p:pic>
        <p:nvPicPr>
          <p:cNvPr id="37" name="Picture 36" descr="A picture containing water, white, snow&#10;&#10;Description automatically generated">
            <a:extLst>
              <a:ext uri="{FF2B5EF4-FFF2-40B4-BE49-F238E27FC236}">
                <a16:creationId xmlns:a16="http://schemas.microsoft.com/office/drawing/2014/main" id="{3C1C78F5-7279-44E1-93DF-2066AA0A157A}"/>
              </a:ext>
            </a:extLst>
          </p:cNvPr>
          <p:cNvPicPr>
            <a:picLocks/>
          </p:cNvPicPr>
          <p:nvPr/>
        </p:nvPicPr>
        <p:blipFill>
          <a:blip r:embed="rId12" cstate="hqprint">
            <a:extLst>
              <a:ext uri="{28A0092B-C50C-407E-A947-70E740481C1C}">
                <a14:useLocalDpi xmlns:a14="http://schemas.microsoft.com/office/drawing/2010/main" val="0"/>
              </a:ext>
            </a:extLst>
          </a:blip>
          <a:stretch>
            <a:fillRect/>
          </a:stretch>
        </p:blipFill>
        <p:spPr>
          <a:xfrm>
            <a:off x="4371609" y="853871"/>
            <a:ext cx="685800" cy="228600"/>
          </a:xfrm>
          <a:prstGeom prst="rect">
            <a:avLst/>
          </a:prstGeom>
        </p:spPr>
      </p:pic>
      <p:pic>
        <p:nvPicPr>
          <p:cNvPr id="39" name="Picture 38" descr="A picture containing animal, worm&#10;&#10;Description automatically generated">
            <a:extLst>
              <a:ext uri="{FF2B5EF4-FFF2-40B4-BE49-F238E27FC236}">
                <a16:creationId xmlns:a16="http://schemas.microsoft.com/office/drawing/2014/main" id="{865E9467-0894-41EF-9458-646D91FDB0C3}"/>
              </a:ext>
            </a:extLst>
          </p:cNvPr>
          <p:cNvPicPr>
            <a:picLocks/>
          </p:cNvPicPr>
          <p:nvPr/>
        </p:nvPicPr>
        <p:blipFill>
          <a:blip r:embed="rId13" cstate="hqprint">
            <a:extLst>
              <a:ext uri="{28A0092B-C50C-407E-A947-70E740481C1C}">
                <a14:useLocalDpi xmlns:a14="http://schemas.microsoft.com/office/drawing/2010/main" val="0"/>
              </a:ext>
            </a:extLst>
          </a:blip>
          <a:stretch>
            <a:fillRect/>
          </a:stretch>
        </p:blipFill>
        <p:spPr>
          <a:xfrm>
            <a:off x="4376533" y="1161829"/>
            <a:ext cx="685800" cy="228600"/>
          </a:xfrm>
          <a:prstGeom prst="rect">
            <a:avLst/>
          </a:prstGeom>
        </p:spPr>
      </p:pic>
      <p:sp>
        <p:nvSpPr>
          <p:cNvPr id="40" name="TextBox 6">
            <a:extLst>
              <a:ext uri="{FF2B5EF4-FFF2-40B4-BE49-F238E27FC236}">
                <a16:creationId xmlns:a16="http://schemas.microsoft.com/office/drawing/2014/main" id="{28E58EAB-745E-41C3-925C-74BF7324AE86}"/>
              </a:ext>
            </a:extLst>
          </p:cNvPr>
          <p:cNvSpPr txBox="1"/>
          <p:nvPr/>
        </p:nvSpPr>
        <p:spPr>
          <a:xfrm rot="18549592">
            <a:off x="4352750" y="523932"/>
            <a:ext cx="511679" cy="246221"/>
          </a:xfrm>
          <a:prstGeom prst="rect">
            <a:avLst/>
          </a:prstGeom>
          <a:noFill/>
        </p:spPr>
        <p:txBody>
          <a:bodyPr wrap="none" rtlCol="0">
            <a:spAutoFit/>
          </a:bodyPr>
          <a:lstStyle/>
          <a:p>
            <a:r>
              <a:rPr lang="en-US" sz="1000" dirty="0" err="1">
                <a:latin typeface="Arial" panose="020B0604020202020204" pitchFamily="34" charset="0"/>
                <a:ea typeface="Calibri" panose="020F0502020204030204" pitchFamily="34" charset="0"/>
              </a:rPr>
              <a:t>siCon</a:t>
            </a:r>
            <a:endParaRPr lang="en-US" sz="1000" dirty="0">
              <a:latin typeface="Arial" panose="020B0604020202020204" pitchFamily="34" charset="0"/>
              <a:ea typeface="Calibri" panose="020F0502020204030204" pitchFamily="34" charset="0"/>
            </a:endParaRPr>
          </a:p>
        </p:txBody>
      </p:sp>
      <p:sp>
        <p:nvSpPr>
          <p:cNvPr id="41" name="TextBox 7">
            <a:extLst>
              <a:ext uri="{FF2B5EF4-FFF2-40B4-BE49-F238E27FC236}">
                <a16:creationId xmlns:a16="http://schemas.microsoft.com/office/drawing/2014/main" id="{4C06E78F-7109-4DD3-9175-978B98E4582C}"/>
              </a:ext>
            </a:extLst>
          </p:cNvPr>
          <p:cNvSpPr txBox="1"/>
          <p:nvPr/>
        </p:nvSpPr>
        <p:spPr>
          <a:xfrm rot="18375638">
            <a:off x="4631652" y="391432"/>
            <a:ext cx="891591" cy="246221"/>
          </a:xfrm>
          <a:prstGeom prst="rect">
            <a:avLst/>
          </a:prstGeom>
          <a:noFill/>
        </p:spPr>
        <p:txBody>
          <a:bodyPr wrap="none" rtlCol="0">
            <a:spAutoFit/>
          </a:bodyPr>
          <a:lstStyle/>
          <a:p>
            <a:r>
              <a:rPr lang="en-US" sz="1000" dirty="0">
                <a:latin typeface="Arial" panose="020B0604020202020204" pitchFamily="34" charset="0"/>
                <a:ea typeface="Calibri" panose="020F0502020204030204" pitchFamily="34" charset="0"/>
              </a:rPr>
              <a:t>siRAD51</a:t>
            </a:r>
            <a:r>
              <a:rPr lang="en-US" sz="1000" baseline="30000" dirty="0">
                <a:latin typeface="Arial" panose="020B0604020202020204" pitchFamily="34" charset="0"/>
                <a:ea typeface="Calibri" panose="020F0502020204030204" pitchFamily="34" charset="0"/>
              </a:rPr>
              <a:t>(72h)</a:t>
            </a:r>
            <a:endParaRPr lang="en-US" sz="1000" dirty="0">
              <a:latin typeface="Arial" panose="020B0604020202020204" pitchFamily="34" charset="0"/>
              <a:ea typeface="Calibri" panose="020F0502020204030204" pitchFamily="34" charset="0"/>
            </a:endParaRPr>
          </a:p>
        </p:txBody>
      </p:sp>
      <p:sp>
        <p:nvSpPr>
          <p:cNvPr id="42" name="TextBox 1">
            <a:extLst>
              <a:ext uri="{FF2B5EF4-FFF2-40B4-BE49-F238E27FC236}">
                <a16:creationId xmlns:a16="http://schemas.microsoft.com/office/drawing/2014/main" id="{19A4D833-C1AB-4932-A236-B41EBB4A47BC}"/>
              </a:ext>
            </a:extLst>
          </p:cNvPr>
          <p:cNvSpPr txBox="1"/>
          <p:nvPr/>
        </p:nvSpPr>
        <p:spPr>
          <a:xfrm>
            <a:off x="3753891" y="4953526"/>
            <a:ext cx="596637" cy="246221"/>
          </a:xfrm>
          <a:prstGeom prst="rect">
            <a:avLst/>
          </a:prstGeom>
          <a:noFill/>
        </p:spPr>
        <p:txBody>
          <a:bodyPr wrap="none" rtlCol="0">
            <a:spAutoFit/>
          </a:bodyPr>
          <a:lstStyle/>
          <a:p>
            <a:pPr algn="r"/>
            <a:r>
              <a:rPr lang="en-US" sz="1000" dirty="0">
                <a:latin typeface="Arial" panose="020B0604020202020204" pitchFamily="34" charset="0"/>
                <a:ea typeface="Calibri" panose="020F0502020204030204" pitchFamily="34" charset="0"/>
              </a:rPr>
              <a:t>RAD51</a:t>
            </a:r>
          </a:p>
        </p:txBody>
      </p:sp>
      <p:sp>
        <p:nvSpPr>
          <p:cNvPr id="43" name="TextBox 4">
            <a:extLst>
              <a:ext uri="{FF2B5EF4-FFF2-40B4-BE49-F238E27FC236}">
                <a16:creationId xmlns:a16="http://schemas.microsoft.com/office/drawing/2014/main" id="{95E20092-522A-464D-A9C3-4AEA8B816EBB}"/>
              </a:ext>
            </a:extLst>
          </p:cNvPr>
          <p:cNvSpPr txBox="1"/>
          <p:nvPr/>
        </p:nvSpPr>
        <p:spPr>
          <a:xfrm>
            <a:off x="3713815" y="5199929"/>
            <a:ext cx="636713" cy="400110"/>
          </a:xfrm>
          <a:prstGeom prst="rect">
            <a:avLst/>
          </a:prstGeom>
          <a:noFill/>
        </p:spPr>
        <p:txBody>
          <a:bodyPr wrap="none" rtlCol="0">
            <a:spAutoFit/>
          </a:bodyPr>
          <a:lstStyle/>
          <a:p>
            <a:pPr algn="r">
              <a:lnSpc>
                <a:spcPts val="1200"/>
              </a:lnSpc>
            </a:pPr>
            <a:r>
              <a:rPr lang="en-US" sz="1000" dirty="0">
                <a:latin typeface="Arial" panose="020B0604020202020204" pitchFamily="34" charset="0"/>
                <a:ea typeface="Calibri" panose="020F0502020204030204" pitchFamily="34" charset="0"/>
              </a:rPr>
              <a:t>Loading</a:t>
            </a:r>
          </a:p>
          <a:p>
            <a:pPr algn="r">
              <a:lnSpc>
                <a:spcPts val="1200"/>
              </a:lnSpc>
            </a:pPr>
            <a:r>
              <a:rPr lang="en-US" sz="1000" dirty="0">
                <a:latin typeface="Arial" panose="020B0604020202020204" pitchFamily="34" charset="0"/>
                <a:ea typeface="Calibri" panose="020F0502020204030204" pitchFamily="34" charset="0"/>
              </a:rPr>
              <a:t>control</a:t>
            </a:r>
          </a:p>
        </p:txBody>
      </p:sp>
      <p:sp>
        <p:nvSpPr>
          <p:cNvPr id="46" name="TextBox 45">
            <a:extLst>
              <a:ext uri="{FF2B5EF4-FFF2-40B4-BE49-F238E27FC236}">
                <a16:creationId xmlns:a16="http://schemas.microsoft.com/office/drawing/2014/main" id="{8A54BD11-1CE0-4C58-A221-3A1415CEA018}"/>
              </a:ext>
            </a:extLst>
          </p:cNvPr>
          <p:cNvSpPr txBox="1"/>
          <p:nvPr/>
        </p:nvSpPr>
        <p:spPr>
          <a:xfrm>
            <a:off x="422911" y="6070067"/>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C</a:t>
            </a:r>
          </a:p>
        </p:txBody>
      </p:sp>
    </p:spTree>
    <p:extLst>
      <p:ext uri="{BB962C8B-B14F-4D97-AF65-F5344CB8AC3E}">
        <p14:creationId xmlns:p14="http://schemas.microsoft.com/office/powerpoint/2010/main" val="2752960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1479" y="430686"/>
            <a:ext cx="6609806" cy="4771499"/>
          </a:xfrm>
          <a:prstGeom prst="rect">
            <a:avLst/>
          </a:prstGeom>
        </p:spPr>
        <p:txBody>
          <a:bodyPr wrap="square">
            <a:spAutoFit/>
          </a:bodyPr>
          <a:lstStyle/>
          <a:p>
            <a:pPr algn="just">
              <a:lnSpc>
                <a:spcPct val="150000"/>
              </a:lnSpc>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S6. The effects of olaparib, radiation and/or AZD6738 on replication fork progression. </a:t>
            </a:r>
            <a:r>
              <a:rPr lang="en-US" sz="1200" dirty="0">
                <a:latin typeface="Arial" panose="020B0604020202020204" pitchFamily="34" charset="0"/>
                <a:ea typeface="Calibri" panose="020F0502020204030204" pitchFamily="34" charset="0"/>
                <a:cs typeface="Times New Roman" panose="02020603050405020304" pitchFamily="18" charset="0"/>
              </a:rPr>
              <a:t>To assess replication fork symmetry, DNA from</a:t>
            </a:r>
            <a:r>
              <a:rPr lang="en-US" sz="1200" b="1" dirty="0">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MiaPaCa2 cells treated with either 10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or 3 </a:t>
            </a:r>
            <a:r>
              <a:rPr lang="en-US" sz="1200" dirty="0" err="1">
                <a:latin typeface="Symbol" panose="05050102010706020507" pitchFamily="18" charset="2"/>
                <a:ea typeface="Calibri" panose="020F0502020204030204" pitchFamily="34" charset="0"/>
                <a:cs typeface="Arial" panose="020B0604020202020204" pitchFamily="34" charset="0"/>
              </a:rPr>
              <a:t>m</a:t>
            </a:r>
            <a:r>
              <a:rPr lang="en-US" sz="1200" dirty="0" err="1">
                <a:latin typeface="Arial" panose="020B0604020202020204" pitchFamily="34" charset="0"/>
                <a:ea typeface="Calibri" panose="020F0502020204030204" pitchFamily="34" charset="0"/>
                <a:cs typeface="Times New Roman" panose="02020603050405020304" pitchFamily="18" charset="0"/>
              </a:rPr>
              <a:t>M</a:t>
            </a:r>
            <a:r>
              <a:rPr lang="en-US" sz="1200" dirty="0">
                <a:latin typeface="Arial" panose="020B0604020202020204" pitchFamily="34" charset="0"/>
                <a:ea typeface="Calibri" panose="020F0502020204030204" pitchFamily="34" charset="0"/>
                <a:cs typeface="Times New Roman" panose="02020603050405020304" pitchFamily="18" charset="0"/>
              </a:rPr>
              <a:t> olaparib and/or 300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AZD6738 beginning one hour pre- and continuing for 24 hours post-RT was sequentially labeled with 25 </a:t>
            </a:r>
            <a:r>
              <a:rPr lang="en-US" sz="1200" dirty="0" err="1">
                <a:latin typeface="Symbol" panose="05050102010706020507" pitchFamily="18" charset="2"/>
                <a:ea typeface="Calibri" panose="020F0502020204030204" pitchFamily="34" charset="0"/>
                <a:cs typeface="Arial" panose="020B0604020202020204" pitchFamily="34" charset="0"/>
              </a:rPr>
              <a:t>m</a:t>
            </a:r>
            <a:r>
              <a:rPr lang="en-US" sz="1200" dirty="0" err="1">
                <a:latin typeface="Arial" panose="020B0604020202020204" pitchFamily="34" charset="0"/>
                <a:ea typeface="Calibri" panose="020F0502020204030204" pitchFamily="34" charset="0"/>
                <a:cs typeface="Times New Roman" panose="02020603050405020304" pitchFamily="18" charset="0"/>
              </a:rPr>
              <a:t>M</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dirty="0" err="1">
                <a:latin typeface="Arial" panose="020B0604020202020204" pitchFamily="34" charset="0"/>
                <a:ea typeface="Calibri" panose="020F0502020204030204" pitchFamily="34" charset="0"/>
                <a:cs typeface="Times New Roman" panose="02020603050405020304" pitchFamily="18" charset="0"/>
              </a:rPr>
              <a:t>IdU</a:t>
            </a:r>
            <a:r>
              <a:rPr lang="en-US" sz="1200" dirty="0">
                <a:latin typeface="Arial" panose="020B0604020202020204" pitchFamily="34" charset="0"/>
                <a:ea typeface="Calibri" panose="020F0502020204030204" pitchFamily="34" charset="0"/>
                <a:cs typeface="Times New Roman" panose="02020603050405020304" pitchFamily="18" charset="0"/>
              </a:rPr>
              <a:t> (red) followed by 250 </a:t>
            </a:r>
            <a:r>
              <a:rPr lang="en-US" sz="1200" dirty="0" err="1">
                <a:latin typeface="Symbol" panose="05050102010706020507" pitchFamily="18" charset="2"/>
                <a:ea typeface="Calibri" panose="020F0502020204030204" pitchFamily="34" charset="0"/>
                <a:cs typeface="Arial" panose="020B0604020202020204" pitchFamily="34" charset="0"/>
              </a:rPr>
              <a:t>m</a:t>
            </a:r>
            <a:r>
              <a:rPr lang="en-US" sz="1200" dirty="0" err="1">
                <a:latin typeface="Arial" panose="020B0604020202020204" pitchFamily="34" charset="0"/>
                <a:ea typeface="Calibri" panose="020F0502020204030204" pitchFamily="34" charset="0"/>
                <a:cs typeface="Times New Roman" panose="02020603050405020304" pitchFamily="18" charset="0"/>
              </a:rPr>
              <a:t>M</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dirty="0" err="1">
                <a:latin typeface="Arial" panose="020B0604020202020204" pitchFamily="34" charset="0"/>
                <a:ea typeface="Calibri" panose="020F0502020204030204" pitchFamily="34" charset="0"/>
                <a:cs typeface="Times New Roman" panose="02020603050405020304" pitchFamily="18" charset="0"/>
              </a:rPr>
              <a:t>CldU</a:t>
            </a:r>
            <a:r>
              <a:rPr lang="en-US" sz="1200" dirty="0">
                <a:latin typeface="Arial" panose="020B0604020202020204" pitchFamily="34" charset="0"/>
                <a:ea typeface="Calibri" panose="020F0502020204030204" pitchFamily="34" charset="0"/>
                <a:cs typeface="Times New Roman" panose="02020603050405020304" pitchFamily="18" charset="0"/>
              </a:rPr>
              <a:t> (green). Cells were then lysed and the DNA spread on slides to visualize and measure the effects of treatment on fork progression at new origins (red track flanked by two green tracks). Fork symmetry was determined by dividing the length of the longer green track by the length of the shorter green track. An asymmetric fork was defined as any origin with a green </a:t>
            </a:r>
            <a:r>
              <a:rPr lang="en-US" sz="1200" baseline="-25000" dirty="0">
                <a:latin typeface="Arial" panose="020B0604020202020204" pitchFamily="34" charset="0"/>
                <a:ea typeface="Calibri" panose="020F0502020204030204" pitchFamily="34" charset="0"/>
                <a:cs typeface="Times New Roman" panose="02020603050405020304" pitchFamily="18" charset="0"/>
              </a:rPr>
              <a:t>long </a:t>
            </a:r>
            <a:r>
              <a:rPr lang="en-US" sz="1200" dirty="0">
                <a:latin typeface="Arial" panose="020B0604020202020204" pitchFamily="34" charset="0"/>
                <a:ea typeface="Calibri" panose="020F0502020204030204" pitchFamily="34" charset="0"/>
                <a:cs typeface="Times New Roman" panose="02020603050405020304" pitchFamily="18" charset="0"/>
              </a:rPr>
              <a:t>/green </a:t>
            </a:r>
            <a:r>
              <a:rPr lang="en-US" sz="1200" baseline="-25000" dirty="0">
                <a:latin typeface="Arial" panose="020B0604020202020204" pitchFamily="34" charset="0"/>
                <a:ea typeface="Calibri" panose="020F0502020204030204" pitchFamily="34" charset="0"/>
                <a:cs typeface="Times New Roman" panose="02020603050405020304" pitchFamily="18" charset="0"/>
              </a:rPr>
              <a:t>short</a:t>
            </a:r>
            <a:r>
              <a:rPr lang="en-US" sz="1200" dirty="0">
                <a:latin typeface="Arial" panose="020B0604020202020204" pitchFamily="34" charset="0"/>
                <a:ea typeface="Calibri" panose="020F0502020204030204" pitchFamily="34" charset="0"/>
                <a:cs typeface="Times New Roman" panose="02020603050405020304" pitchFamily="18" charset="0"/>
              </a:rPr>
              <a:t> ratio &gt; 2. Representative symmetric and asymmetric forks are shown (</a:t>
            </a:r>
            <a:r>
              <a:rPr lang="en-US" sz="1200" b="1" dirty="0">
                <a:latin typeface="Arial" panose="020B0604020202020204" pitchFamily="34" charset="0"/>
                <a:ea typeface="Calibri" panose="020F0502020204030204" pitchFamily="34" charset="0"/>
                <a:cs typeface="Times New Roman" panose="02020603050405020304" pitchFamily="18" charset="0"/>
              </a:rPr>
              <a:t>A</a:t>
            </a:r>
            <a:r>
              <a:rPr lang="en-US" sz="1200" dirty="0">
                <a:latin typeface="Arial" panose="020B0604020202020204" pitchFamily="34" charset="0"/>
                <a:ea typeface="Calibri" panose="020F0502020204030204" pitchFamily="34" charset="0"/>
                <a:cs typeface="Times New Roman" panose="02020603050405020304" pitchFamily="18" charset="0"/>
              </a:rPr>
              <a:t>). Data plotted are the individual symmetry ratios for each new origin found on 10 fields/slide, 2 biological replicates (</a:t>
            </a:r>
            <a:r>
              <a:rPr lang="en-US" sz="1200" b="1" dirty="0">
                <a:latin typeface="Arial" panose="020B0604020202020204" pitchFamily="34" charset="0"/>
                <a:ea typeface="Calibri" panose="020F0502020204030204" pitchFamily="34" charset="0"/>
                <a:cs typeface="Times New Roman" panose="02020603050405020304" pitchFamily="18" charset="0"/>
              </a:rPr>
              <a:t>B</a:t>
            </a:r>
            <a:r>
              <a:rPr lang="en-US" sz="1200" dirty="0">
                <a:latin typeface="Arial" panose="020B0604020202020204" pitchFamily="34" charset="0"/>
                <a:ea typeface="Calibri" panose="020F0502020204030204" pitchFamily="34" charset="0"/>
                <a:cs typeface="Times New Roman" panose="02020603050405020304" pitchFamily="18" charset="0"/>
              </a:rPr>
              <a:t>). The percent of asymmetric forks for each population is given at the top of each distribution. While 3 </a:t>
            </a:r>
            <a:r>
              <a:rPr lang="en-US" sz="1200" dirty="0" err="1">
                <a:latin typeface="Symbol" panose="05050102010706020507" pitchFamily="18" charset="2"/>
                <a:ea typeface="Calibri" panose="020F0502020204030204" pitchFamily="34" charset="0"/>
                <a:cs typeface="Arial" panose="020B0604020202020204" pitchFamily="34" charset="0"/>
              </a:rPr>
              <a:t>m</a:t>
            </a:r>
            <a:r>
              <a:rPr lang="en-US" sz="1200" dirty="0" err="1">
                <a:latin typeface="Arial" panose="020B0604020202020204" pitchFamily="34" charset="0"/>
                <a:ea typeface="Calibri" panose="020F0502020204030204" pitchFamily="34" charset="0"/>
                <a:cs typeface="Times New Roman" panose="02020603050405020304" pitchFamily="18" charset="0"/>
              </a:rPr>
              <a:t>M</a:t>
            </a:r>
            <a:r>
              <a:rPr lang="en-US" sz="1200" dirty="0">
                <a:latin typeface="Arial" panose="020B0604020202020204" pitchFamily="34" charset="0"/>
                <a:ea typeface="Calibri" panose="020F0502020204030204" pitchFamily="34" charset="0"/>
                <a:cs typeface="Times New Roman" panose="02020603050405020304" pitchFamily="18" charset="0"/>
              </a:rPr>
              <a:t> olaparib increased the fraction of asymmetric forks in irradiated samples, these differences did not reach statistical significance (</a:t>
            </a:r>
            <a:r>
              <a:rPr lang="en-US" sz="1200" i="1" dirty="0">
                <a:latin typeface="Arial" panose="020B0604020202020204" pitchFamily="34" charset="0"/>
                <a:ea typeface="Calibri" panose="020F0502020204030204" pitchFamily="34" charset="0"/>
                <a:cs typeface="Times New Roman" panose="02020603050405020304" pitchFamily="18" charset="0"/>
              </a:rPr>
              <a:t>P</a:t>
            </a:r>
            <a:r>
              <a:rPr lang="en-US" sz="1200" dirty="0">
                <a:latin typeface="Arial" panose="020B0604020202020204" pitchFamily="34" charset="0"/>
                <a:ea typeface="Calibri" panose="020F0502020204030204" pitchFamily="34" charset="0"/>
                <a:cs typeface="Times New Roman" panose="02020603050405020304" pitchFamily="18" charset="0"/>
              </a:rPr>
              <a:t> = 0.16; </a:t>
            </a:r>
            <a:r>
              <a:rPr lang="en-US" sz="1200" dirty="0" err="1">
                <a:latin typeface="Arial" panose="020B0604020202020204" pitchFamily="34" charset="0"/>
                <a:ea typeface="Calibri" panose="020F0502020204030204" pitchFamily="34" charset="0"/>
                <a:cs typeface="Times New Roman" panose="02020603050405020304" pitchFamily="18" charset="0"/>
              </a:rPr>
              <a:t>Kruskal</a:t>
            </a:r>
            <a:r>
              <a:rPr lang="en-US" sz="1200" dirty="0">
                <a:latin typeface="Arial" panose="020B0604020202020204" pitchFamily="34" charset="0"/>
                <a:ea typeface="Calibri" panose="020F0502020204030204" pitchFamily="34" charset="0"/>
                <a:cs typeface="Times New Roman" panose="02020603050405020304" pitchFamily="18" charset="0"/>
              </a:rPr>
              <a:t>-Wallis test). The effect of 10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olaparib on DNA replication fork speed was determined by measuring the length of individual forks labelled with an </a:t>
            </a:r>
            <a:r>
              <a:rPr lang="en-US" sz="1200" dirty="0" err="1">
                <a:latin typeface="Arial" panose="020B0604020202020204" pitchFamily="34" charset="0"/>
                <a:ea typeface="Calibri" panose="020F0502020204030204" pitchFamily="34" charset="0"/>
                <a:cs typeface="Times New Roman" panose="02020603050405020304" pitchFamily="18" charset="0"/>
              </a:rPr>
              <a:t>IdU</a:t>
            </a:r>
            <a:r>
              <a:rPr lang="en-US" sz="1200" dirty="0">
                <a:latin typeface="Arial" panose="020B0604020202020204" pitchFamily="34" charset="0"/>
                <a:ea typeface="Calibri" panose="020F0502020204030204" pitchFamily="34" charset="0"/>
                <a:cs typeface="Times New Roman" panose="02020603050405020304" pitchFamily="18" charset="0"/>
              </a:rPr>
              <a:t> track (red) flanked by a single </a:t>
            </a:r>
            <a:r>
              <a:rPr lang="en-US" sz="1200" dirty="0" err="1">
                <a:latin typeface="Arial" panose="020B0604020202020204" pitchFamily="34" charset="0"/>
                <a:ea typeface="Calibri" panose="020F0502020204030204" pitchFamily="34" charset="0"/>
                <a:cs typeface="Times New Roman" panose="02020603050405020304" pitchFamily="18" charset="0"/>
              </a:rPr>
              <a:t>CldU</a:t>
            </a:r>
            <a:r>
              <a:rPr lang="en-US" sz="1200" dirty="0">
                <a:latin typeface="Arial" panose="020B0604020202020204" pitchFamily="34" charset="0"/>
                <a:ea typeface="Calibri" panose="020F0502020204030204" pitchFamily="34" charset="0"/>
                <a:cs typeface="Times New Roman" panose="02020603050405020304" pitchFamily="18" charset="0"/>
              </a:rPr>
              <a:t> track (green) (</a:t>
            </a:r>
            <a:r>
              <a:rPr lang="en-US" sz="1200" b="1" dirty="0">
                <a:latin typeface="Arial" panose="020B0604020202020204" pitchFamily="34" charset="0"/>
                <a:ea typeface="Calibri" panose="020F0502020204030204" pitchFamily="34" charset="0"/>
                <a:cs typeface="Times New Roman" panose="02020603050405020304" pitchFamily="18" charset="0"/>
              </a:rPr>
              <a:t>C</a:t>
            </a:r>
            <a:r>
              <a:rPr lang="en-US" sz="1200" dirty="0">
                <a:latin typeface="Arial" panose="020B0604020202020204" pitchFamily="34" charset="0"/>
                <a:ea typeface="Calibri" panose="020F0502020204030204" pitchFamily="34" charset="0"/>
                <a:cs typeface="Times New Roman" panose="02020603050405020304" pitchFamily="18" charset="0"/>
              </a:rPr>
              <a:t>). Errors bars represent the median fork speed ± interquartile range of data pooled from 2 independent experiments. Scored forks: control = 118; 24 hour, 10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olaparib = 177.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4959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B30867-5487-4E8C-B7BC-8F7E8E70B0D9}"/>
              </a:ext>
            </a:extLst>
          </p:cNvPr>
          <p:cNvSpPr txBox="1"/>
          <p:nvPr/>
        </p:nvSpPr>
        <p:spPr>
          <a:xfrm>
            <a:off x="94892" y="1836661"/>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A</a:t>
            </a:r>
          </a:p>
        </p:txBody>
      </p:sp>
      <p:sp>
        <p:nvSpPr>
          <p:cNvPr id="4" name="TextBox 3">
            <a:extLst>
              <a:ext uri="{FF2B5EF4-FFF2-40B4-BE49-F238E27FC236}">
                <a16:creationId xmlns:a16="http://schemas.microsoft.com/office/drawing/2014/main" id="{832FDF7D-920A-4300-8F23-E1122B186ACC}"/>
              </a:ext>
            </a:extLst>
          </p:cNvPr>
          <p:cNvSpPr txBox="1"/>
          <p:nvPr/>
        </p:nvSpPr>
        <p:spPr>
          <a:xfrm>
            <a:off x="3760200" y="1843578"/>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B</a:t>
            </a:r>
          </a:p>
        </p:txBody>
      </p:sp>
      <p:grpSp>
        <p:nvGrpSpPr>
          <p:cNvPr id="5" name="Group 4">
            <a:extLst>
              <a:ext uri="{FF2B5EF4-FFF2-40B4-BE49-F238E27FC236}">
                <a16:creationId xmlns:a16="http://schemas.microsoft.com/office/drawing/2014/main" id="{599EE863-420D-4968-8A7E-ED8ADDB74469}"/>
              </a:ext>
            </a:extLst>
          </p:cNvPr>
          <p:cNvGrpSpPr/>
          <p:nvPr/>
        </p:nvGrpSpPr>
        <p:grpSpPr>
          <a:xfrm>
            <a:off x="38100" y="2021327"/>
            <a:ext cx="3157432" cy="1688071"/>
            <a:chOff x="38100" y="3236173"/>
            <a:chExt cx="3157432" cy="1688071"/>
          </a:xfrm>
        </p:grpSpPr>
        <p:sp>
          <p:nvSpPr>
            <p:cNvPr id="6" name="TextBox 5">
              <a:extLst>
                <a:ext uri="{FF2B5EF4-FFF2-40B4-BE49-F238E27FC236}">
                  <a16:creationId xmlns:a16="http://schemas.microsoft.com/office/drawing/2014/main" id="{E731E2ED-B9DD-4C34-A85A-403E9FCF60FA}"/>
                </a:ext>
              </a:extLst>
            </p:cNvPr>
            <p:cNvSpPr txBox="1"/>
            <p:nvPr/>
          </p:nvSpPr>
          <p:spPr>
            <a:xfrm>
              <a:off x="38100" y="3882833"/>
              <a:ext cx="862222" cy="276999"/>
            </a:xfrm>
            <a:prstGeom prst="rect">
              <a:avLst/>
            </a:prstGeom>
            <a:noFill/>
          </p:spPr>
          <p:txBody>
            <a:bodyPr wrap="square" rtlCol="0">
              <a:spAutoFit/>
            </a:bodyPr>
            <a:lstStyle/>
            <a:p>
              <a:pPr algn="r"/>
              <a:r>
                <a:rPr lang="en-US" sz="1200" dirty="0">
                  <a:latin typeface="Arial" panose="020B0604020202020204" pitchFamily="34" charset="0"/>
                  <a:cs typeface="Arial" panose="020B0604020202020204" pitchFamily="34" charset="0"/>
                </a:rPr>
                <a:t>PARP1</a:t>
              </a:r>
            </a:p>
          </p:txBody>
        </p:sp>
        <p:sp>
          <p:nvSpPr>
            <p:cNvPr id="7" name="TextBox 6">
              <a:extLst>
                <a:ext uri="{FF2B5EF4-FFF2-40B4-BE49-F238E27FC236}">
                  <a16:creationId xmlns:a16="http://schemas.microsoft.com/office/drawing/2014/main" id="{099B2A5E-A25E-44AA-A65C-09C648CA6DCA}"/>
                </a:ext>
              </a:extLst>
            </p:cNvPr>
            <p:cNvSpPr txBox="1"/>
            <p:nvPr/>
          </p:nvSpPr>
          <p:spPr>
            <a:xfrm>
              <a:off x="278673" y="4370963"/>
              <a:ext cx="621647" cy="276999"/>
            </a:xfrm>
            <a:prstGeom prst="rect">
              <a:avLst/>
            </a:prstGeom>
            <a:noFill/>
          </p:spPr>
          <p:txBody>
            <a:bodyPr wrap="square" rtlCol="0">
              <a:spAutoFit/>
            </a:bodyPr>
            <a:lstStyle/>
            <a:p>
              <a:pPr algn="r"/>
              <a:r>
                <a:rPr lang="en-US" sz="1200" dirty="0">
                  <a:latin typeface="Arial" panose="020B0604020202020204" pitchFamily="34" charset="0"/>
                  <a:cs typeface="Arial" panose="020B0604020202020204" pitchFamily="34" charset="0"/>
                </a:rPr>
                <a:t>tHH3</a:t>
              </a:r>
            </a:p>
          </p:txBody>
        </p:sp>
        <p:sp>
          <p:nvSpPr>
            <p:cNvPr id="8" name="TextBox 7">
              <a:extLst>
                <a:ext uri="{FF2B5EF4-FFF2-40B4-BE49-F238E27FC236}">
                  <a16:creationId xmlns:a16="http://schemas.microsoft.com/office/drawing/2014/main" id="{C17F4668-74F2-4A43-A6CC-B11EE807B797}"/>
                </a:ext>
              </a:extLst>
            </p:cNvPr>
            <p:cNvSpPr txBox="1"/>
            <p:nvPr/>
          </p:nvSpPr>
          <p:spPr>
            <a:xfrm>
              <a:off x="899644" y="3531333"/>
              <a:ext cx="27764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sp>
          <p:nvSpPr>
            <p:cNvPr id="9" name="TextBox 8">
              <a:extLst>
                <a:ext uri="{FF2B5EF4-FFF2-40B4-BE49-F238E27FC236}">
                  <a16:creationId xmlns:a16="http://schemas.microsoft.com/office/drawing/2014/main" id="{F4161DA5-1961-4079-A2C1-7E8D8A48E349}"/>
                </a:ext>
              </a:extLst>
            </p:cNvPr>
            <p:cNvSpPr txBox="1"/>
            <p:nvPr/>
          </p:nvSpPr>
          <p:spPr>
            <a:xfrm>
              <a:off x="1127684" y="3531333"/>
              <a:ext cx="35618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RT</a:t>
              </a:r>
            </a:p>
          </p:txBody>
        </p:sp>
        <p:sp>
          <p:nvSpPr>
            <p:cNvPr id="10" name="TextBox 9">
              <a:extLst>
                <a:ext uri="{FF2B5EF4-FFF2-40B4-BE49-F238E27FC236}">
                  <a16:creationId xmlns:a16="http://schemas.microsoft.com/office/drawing/2014/main" id="{8782DFAA-DDAF-48A0-AFE3-3E116AE4EFCB}"/>
                </a:ext>
              </a:extLst>
            </p:cNvPr>
            <p:cNvSpPr txBox="1"/>
            <p:nvPr/>
          </p:nvSpPr>
          <p:spPr>
            <a:xfrm>
              <a:off x="1341953" y="3238205"/>
              <a:ext cx="470001"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RT</a:t>
              </a:r>
            </a:p>
            <a:p>
              <a:pPr algn="ctr"/>
              <a:r>
                <a:rPr lang="en-US" sz="1000" dirty="0" err="1">
                  <a:latin typeface="Arial" panose="020B0604020202020204" pitchFamily="34" charset="0"/>
                  <a:cs typeface="Arial" panose="020B0604020202020204" pitchFamily="34" charset="0"/>
                </a:rPr>
                <a:t>ATRi</a:t>
              </a:r>
              <a:endParaRPr lang="en-US" sz="1000" dirty="0">
                <a:latin typeface="Arial" panose="020B0604020202020204" pitchFamily="34" charset="0"/>
                <a:cs typeface="Arial" panose="020B0604020202020204" pitchFamily="34" charset="0"/>
              </a:endParaRPr>
            </a:p>
            <a:p>
              <a:pPr algn="ct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7DADF08-ABF0-432F-98C0-618BAFBCBE46}"/>
                </a:ext>
              </a:extLst>
            </p:cNvPr>
            <p:cNvSpPr txBox="1"/>
            <p:nvPr/>
          </p:nvSpPr>
          <p:spPr>
            <a:xfrm>
              <a:off x="1700108" y="3531333"/>
              <a:ext cx="37702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T/T</a:t>
              </a:r>
            </a:p>
          </p:txBody>
        </p:sp>
        <p:sp>
          <p:nvSpPr>
            <p:cNvPr id="12" name="TextBox 11">
              <a:extLst>
                <a:ext uri="{FF2B5EF4-FFF2-40B4-BE49-F238E27FC236}">
                  <a16:creationId xmlns:a16="http://schemas.microsoft.com/office/drawing/2014/main" id="{68ECAF4F-1F51-4A1E-A4A6-43B86255CFF5}"/>
                </a:ext>
              </a:extLst>
            </p:cNvPr>
            <p:cNvSpPr txBox="1"/>
            <p:nvPr/>
          </p:nvSpPr>
          <p:spPr>
            <a:xfrm>
              <a:off x="1977483" y="3529301"/>
              <a:ext cx="27764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t>
              </a:r>
            </a:p>
          </p:txBody>
        </p:sp>
        <p:sp>
          <p:nvSpPr>
            <p:cNvPr id="13" name="TextBox 12">
              <a:extLst>
                <a:ext uri="{FF2B5EF4-FFF2-40B4-BE49-F238E27FC236}">
                  <a16:creationId xmlns:a16="http://schemas.microsoft.com/office/drawing/2014/main" id="{791D794C-D23E-4F88-A243-C5BF4808BBDD}"/>
                </a:ext>
              </a:extLst>
            </p:cNvPr>
            <p:cNvSpPr txBox="1"/>
            <p:nvPr/>
          </p:nvSpPr>
          <p:spPr>
            <a:xfrm>
              <a:off x="2205523" y="3529301"/>
              <a:ext cx="35618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RT</a:t>
              </a:r>
            </a:p>
          </p:txBody>
        </p:sp>
        <p:sp>
          <p:nvSpPr>
            <p:cNvPr id="14" name="TextBox 13">
              <a:extLst>
                <a:ext uri="{FF2B5EF4-FFF2-40B4-BE49-F238E27FC236}">
                  <a16:creationId xmlns:a16="http://schemas.microsoft.com/office/drawing/2014/main" id="{CB6E4058-065E-4DFF-BC37-2188E7793A11}"/>
                </a:ext>
              </a:extLst>
            </p:cNvPr>
            <p:cNvSpPr txBox="1"/>
            <p:nvPr/>
          </p:nvSpPr>
          <p:spPr>
            <a:xfrm>
              <a:off x="2429317" y="3236173"/>
              <a:ext cx="470001"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RT</a:t>
              </a:r>
            </a:p>
            <a:p>
              <a:pPr algn="ctr"/>
              <a:r>
                <a:rPr lang="en-US" sz="1000" dirty="0" err="1">
                  <a:latin typeface="Arial" panose="020B0604020202020204" pitchFamily="34" charset="0"/>
                  <a:cs typeface="Arial" panose="020B0604020202020204" pitchFamily="34" charset="0"/>
                </a:rPr>
                <a:t>ATRi</a:t>
              </a:r>
              <a:endParaRPr lang="en-US" sz="1000" dirty="0">
                <a:latin typeface="Arial" panose="020B0604020202020204" pitchFamily="34" charset="0"/>
                <a:cs typeface="Arial" panose="020B0604020202020204" pitchFamily="34" charset="0"/>
              </a:endParaRPr>
            </a:p>
            <a:p>
              <a:pPr algn="ct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340338FE-A097-4824-9B5E-2743769F4222}"/>
                </a:ext>
              </a:extLst>
            </p:cNvPr>
            <p:cNvSpPr txBox="1"/>
            <p:nvPr/>
          </p:nvSpPr>
          <p:spPr>
            <a:xfrm>
              <a:off x="2777947" y="3529301"/>
              <a:ext cx="37702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T/T</a:t>
              </a:r>
            </a:p>
          </p:txBody>
        </p:sp>
        <p:sp>
          <p:nvSpPr>
            <p:cNvPr id="16" name="TextBox 15">
              <a:extLst>
                <a:ext uri="{FF2B5EF4-FFF2-40B4-BE49-F238E27FC236}">
                  <a16:creationId xmlns:a16="http://schemas.microsoft.com/office/drawing/2014/main" id="{9E68FD19-0716-495F-AD48-94564E0DBA63}"/>
                </a:ext>
              </a:extLst>
            </p:cNvPr>
            <p:cNvSpPr txBox="1"/>
            <p:nvPr/>
          </p:nvSpPr>
          <p:spPr>
            <a:xfrm>
              <a:off x="871997" y="4678023"/>
              <a:ext cx="1114408" cy="246221"/>
            </a:xfrm>
            <a:prstGeom prst="rect">
              <a:avLst/>
            </a:prstGeom>
            <a:noFill/>
          </p:spPr>
          <p:txBody>
            <a:bodyPr wrap="none" rtlCol="0">
              <a:spAutoFit/>
            </a:bodyPr>
            <a:lstStyle/>
            <a:p>
              <a:pPr algn="ctr"/>
              <a:r>
                <a:rPr lang="en-US" sz="1000" i="1" dirty="0">
                  <a:latin typeface="Arial" panose="020B0604020202020204" pitchFamily="34" charset="0"/>
                  <a:cs typeface="Arial" panose="020B0604020202020204" pitchFamily="34" charset="0"/>
                </a:rPr>
                <a:t>whole cell lysate</a:t>
              </a:r>
            </a:p>
          </p:txBody>
        </p:sp>
        <p:sp>
          <p:nvSpPr>
            <p:cNvPr id="17" name="TextBox 16">
              <a:extLst>
                <a:ext uri="{FF2B5EF4-FFF2-40B4-BE49-F238E27FC236}">
                  <a16:creationId xmlns:a16="http://schemas.microsoft.com/office/drawing/2014/main" id="{C1D9E2D6-F9E2-4E2C-86F6-886B3DB675C9}"/>
                </a:ext>
              </a:extLst>
            </p:cNvPr>
            <p:cNvSpPr txBox="1"/>
            <p:nvPr/>
          </p:nvSpPr>
          <p:spPr>
            <a:xfrm>
              <a:off x="1996165" y="4678023"/>
              <a:ext cx="1199367" cy="246221"/>
            </a:xfrm>
            <a:prstGeom prst="rect">
              <a:avLst/>
            </a:prstGeom>
            <a:noFill/>
          </p:spPr>
          <p:txBody>
            <a:bodyPr wrap="none" rtlCol="0">
              <a:spAutoFit/>
            </a:bodyPr>
            <a:lstStyle/>
            <a:p>
              <a:pPr algn="ctr"/>
              <a:r>
                <a:rPr lang="en-US" sz="1000" i="1" dirty="0">
                  <a:latin typeface="Arial" panose="020B0604020202020204" pitchFamily="34" charset="0"/>
                  <a:cs typeface="Arial" panose="020B0604020202020204" pitchFamily="34" charset="0"/>
                </a:rPr>
                <a:t>chromatin fraction</a:t>
              </a:r>
            </a:p>
          </p:txBody>
        </p:sp>
        <p:pic>
          <p:nvPicPr>
            <p:cNvPr id="18" name="Picture 17" descr="A close up of a device&#10;&#10;Description automatically generated">
              <a:extLst>
                <a:ext uri="{FF2B5EF4-FFF2-40B4-BE49-F238E27FC236}">
                  <a16:creationId xmlns:a16="http://schemas.microsoft.com/office/drawing/2014/main" id="{2C1FB6D1-7178-4B7F-917F-1A196ACE1284}"/>
                </a:ext>
              </a:extLst>
            </p:cNvPr>
            <p:cNvPicPr>
              <a:picLocks noChangeAspect="1"/>
            </p:cNvPicPr>
            <p:nvPr/>
          </p:nvPicPr>
          <p:blipFill rotWithShape="1">
            <a:blip r:embed="rId3">
              <a:extLst>
                <a:ext uri="{28A0092B-C50C-407E-A947-70E740481C1C}">
                  <a14:useLocalDpi xmlns:a14="http://schemas.microsoft.com/office/drawing/2010/main" val="0"/>
                </a:ext>
              </a:extLst>
            </a:blip>
            <a:srcRect t="81145"/>
            <a:stretch/>
          </p:blipFill>
          <p:spPr>
            <a:xfrm>
              <a:off x="849923" y="4358382"/>
              <a:ext cx="2322576" cy="332820"/>
            </a:xfrm>
            <a:prstGeom prst="rect">
              <a:avLst/>
            </a:prstGeom>
          </p:spPr>
        </p:pic>
        <p:pic>
          <p:nvPicPr>
            <p:cNvPr id="19" name="Picture 18" descr="A close up of a device&#10;&#10;Description automatically generated">
              <a:extLst>
                <a:ext uri="{FF2B5EF4-FFF2-40B4-BE49-F238E27FC236}">
                  <a16:creationId xmlns:a16="http://schemas.microsoft.com/office/drawing/2014/main" id="{33F4C579-95F6-4AE8-8D8F-E9B62DDE38C7}"/>
                </a:ext>
              </a:extLst>
            </p:cNvPr>
            <p:cNvPicPr>
              <a:picLocks noChangeAspect="1"/>
            </p:cNvPicPr>
            <p:nvPr/>
          </p:nvPicPr>
          <p:blipFill rotWithShape="1">
            <a:blip r:embed="rId3">
              <a:extLst>
                <a:ext uri="{28A0092B-C50C-407E-A947-70E740481C1C}">
                  <a14:useLocalDpi xmlns:a14="http://schemas.microsoft.com/office/drawing/2010/main" val="0"/>
                </a:ext>
              </a:extLst>
            </a:blip>
            <a:srcRect b="74059"/>
            <a:stretch/>
          </p:blipFill>
          <p:spPr>
            <a:xfrm>
              <a:off x="851904" y="3798372"/>
              <a:ext cx="2319054" cy="457200"/>
            </a:xfrm>
            <a:prstGeom prst="rect">
              <a:avLst/>
            </a:prstGeom>
          </p:spPr>
        </p:pic>
        <p:sp>
          <p:nvSpPr>
            <p:cNvPr id="20" name="Rectangle 19">
              <a:extLst>
                <a:ext uri="{FF2B5EF4-FFF2-40B4-BE49-F238E27FC236}">
                  <a16:creationId xmlns:a16="http://schemas.microsoft.com/office/drawing/2014/main" id="{FBF60939-7DA7-4D78-9387-5C1E7A21A79C}"/>
                </a:ext>
              </a:extLst>
            </p:cNvPr>
            <p:cNvSpPr/>
            <p:nvPr/>
          </p:nvSpPr>
          <p:spPr>
            <a:xfrm>
              <a:off x="843170" y="3804413"/>
              <a:ext cx="2322576"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AB38B47-B827-4194-B288-4842241598D8}"/>
                </a:ext>
              </a:extLst>
            </p:cNvPr>
            <p:cNvSpPr/>
            <p:nvPr/>
          </p:nvSpPr>
          <p:spPr>
            <a:xfrm>
              <a:off x="843170" y="4356863"/>
              <a:ext cx="2322576" cy="329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FD564A05-C9EF-4672-980F-5F12CA82FCA4}"/>
                </a:ext>
              </a:extLst>
            </p:cNvPr>
            <p:cNvCxnSpPr>
              <a:cxnSpLocks/>
            </p:cNvCxnSpPr>
            <p:nvPr/>
          </p:nvCxnSpPr>
          <p:spPr>
            <a:xfrm flipV="1">
              <a:off x="2004639" y="3844733"/>
              <a:ext cx="0" cy="36576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B052A2D-B6F9-4E50-B643-CCFE74058C29}"/>
                </a:ext>
              </a:extLst>
            </p:cNvPr>
            <p:cNvCxnSpPr>
              <a:cxnSpLocks/>
            </p:cNvCxnSpPr>
            <p:nvPr/>
          </p:nvCxnSpPr>
          <p:spPr>
            <a:xfrm flipV="1">
              <a:off x="2004639" y="4389120"/>
              <a:ext cx="0" cy="228600"/>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grpSp>
      <p:graphicFrame>
        <p:nvGraphicFramePr>
          <p:cNvPr id="24" name="Object 23">
            <a:extLst>
              <a:ext uri="{FF2B5EF4-FFF2-40B4-BE49-F238E27FC236}">
                <a16:creationId xmlns:a16="http://schemas.microsoft.com/office/drawing/2014/main" id="{C72DAE7C-3041-4DD8-97A3-50C1F42C646A}"/>
              </a:ext>
            </a:extLst>
          </p:cNvPr>
          <p:cNvGraphicFramePr>
            <a:graphicFrameLocks noChangeAspect="1"/>
          </p:cNvGraphicFramePr>
          <p:nvPr>
            <p:extLst>
              <p:ext uri="{D42A27DB-BD31-4B8C-83A1-F6EECF244321}">
                <p14:modId xmlns:p14="http://schemas.microsoft.com/office/powerpoint/2010/main" val="4056336231"/>
              </p:ext>
            </p:extLst>
          </p:nvPr>
        </p:nvGraphicFramePr>
        <p:xfrm>
          <a:off x="4168775" y="1825217"/>
          <a:ext cx="2459038" cy="2579687"/>
        </p:xfrm>
        <a:graphic>
          <a:graphicData uri="http://schemas.openxmlformats.org/presentationml/2006/ole">
            <mc:AlternateContent xmlns:mc="http://schemas.openxmlformats.org/markup-compatibility/2006">
              <mc:Choice xmlns:v="urn:schemas-microsoft-com:vml" Requires="v">
                <p:oleObj spid="_x0000_s11315" name="Prism 8" r:id="rId4" imgW="3434974" imgH="3605862" progId="Prism8.Document">
                  <p:embed/>
                </p:oleObj>
              </mc:Choice>
              <mc:Fallback>
                <p:oleObj name="Prism 8" r:id="rId4" imgW="3434974" imgH="3605862" progId="Prism8.Document">
                  <p:embed/>
                  <p:pic>
                    <p:nvPicPr>
                      <p:cNvPr id="24" name="Object 23">
                        <a:extLst>
                          <a:ext uri="{FF2B5EF4-FFF2-40B4-BE49-F238E27FC236}">
                            <a16:creationId xmlns:a16="http://schemas.microsoft.com/office/drawing/2014/main" id="{C72DAE7C-3041-4DD8-97A3-50C1F42C646A}"/>
                          </a:ext>
                        </a:extLst>
                      </p:cNvPr>
                      <p:cNvPicPr/>
                      <p:nvPr/>
                    </p:nvPicPr>
                    <p:blipFill>
                      <a:blip r:embed="rId5"/>
                      <a:stretch>
                        <a:fillRect/>
                      </a:stretch>
                    </p:blipFill>
                    <p:spPr>
                      <a:xfrm>
                        <a:off x="4168775" y="1825217"/>
                        <a:ext cx="2459038" cy="2579687"/>
                      </a:xfrm>
                      <a:prstGeom prst="rect">
                        <a:avLst/>
                      </a:prstGeom>
                    </p:spPr>
                  </p:pic>
                </p:oleObj>
              </mc:Fallback>
            </mc:AlternateContent>
          </a:graphicData>
        </a:graphic>
      </p:graphicFrame>
      <p:sp>
        <p:nvSpPr>
          <p:cNvPr id="26" name="Rectangle 25"/>
          <p:cNvSpPr/>
          <p:nvPr/>
        </p:nvSpPr>
        <p:spPr>
          <a:xfrm>
            <a:off x="133017" y="6153881"/>
            <a:ext cx="6609806" cy="2828147"/>
          </a:xfrm>
          <a:prstGeom prst="rect">
            <a:avLst/>
          </a:prstGeom>
        </p:spPr>
        <p:txBody>
          <a:bodyPr wrap="square">
            <a:spAutoFit/>
          </a:bodyPr>
          <a:lstStyle/>
          <a:p>
            <a:pPr algn="just">
              <a:lnSpc>
                <a:spcPct val="150000"/>
              </a:lnSpc>
              <a:spcAft>
                <a:spcPts val="800"/>
              </a:spcAft>
            </a:pPr>
            <a:r>
              <a:rPr lang="en-US" sz="1200" b="1" dirty="0">
                <a:latin typeface="Arial" panose="020B0604020202020204" pitchFamily="34" charset="0"/>
                <a:ea typeface="Calibri" panose="020F0502020204030204" pitchFamily="34" charset="0"/>
                <a:cs typeface="Arial" panose="020B0604020202020204" pitchFamily="34" charset="0"/>
              </a:rPr>
              <a:t>Supplementary Figure S7. Trapped PARP1 does not stall replication forks. </a:t>
            </a:r>
            <a:r>
              <a:rPr lang="en-US" sz="1200" dirty="0">
                <a:latin typeface="Arial" panose="020B0604020202020204" pitchFamily="34" charset="0"/>
                <a:ea typeface="Calibri" panose="020F0502020204030204" pitchFamily="34" charset="0"/>
                <a:cs typeface="Arial" panose="020B0604020202020204" pitchFamily="34" charset="0"/>
              </a:rPr>
              <a:t>MiaPaCa2 cells were treated with either 3 </a:t>
            </a:r>
            <a:r>
              <a:rPr lang="en-US" sz="1200" dirty="0" err="1">
                <a:latin typeface="Arial" panose="020B0604020202020204" pitchFamily="34" charset="0"/>
                <a:ea typeface="Calibri" panose="020F0502020204030204" pitchFamily="34" charset="0"/>
                <a:cs typeface="Arial" panose="020B0604020202020204" pitchFamily="34" charset="0"/>
              </a:rPr>
              <a:t>mM</a:t>
            </a:r>
            <a:r>
              <a:rPr lang="en-US" sz="1200" dirty="0">
                <a:latin typeface="Arial" panose="020B0604020202020204" pitchFamily="34" charset="0"/>
                <a:ea typeface="Calibri" panose="020F0502020204030204" pitchFamily="34" charset="0"/>
                <a:cs typeface="Arial" panose="020B0604020202020204" pitchFamily="34" charset="0"/>
              </a:rPr>
              <a:t> olaparib + 100 </a:t>
            </a:r>
            <a:r>
              <a:rPr lang="en-US" sz="1200" dirty="0" err="1">
                <a:latin typeface="Arial" panose="020B0604020202020204" pitchFamily="34" charset="0"/>
                <a:ea typeface="Calibri" panose="020F0502020204030204" pitchFamily="34" charset="0"/>
                <a:cs typeface="Arial" panose="020B0604020202020204" pitchFamily="34" charset="0"/>
              </a:rPr>
              <a:t>nM</a:t>
            </a:r>
            <a:r>
              <a:rPr lang="en-US" sz="1200" dirty="0">
                <a:latin typeface="Arial" panose="020B0604020202020204" pitchFamily="34" charset="0"/>
                <a:ea typeface="Calibri" panose="020F0502020204030204" pitchFamily="34" charset="0"/>
                <a:cs typeface="Arial" panose="020B0604020202020204" pitchFamily="34" charset="0"/>
              </a:rPr>
              <a:t> AZD6738 beginning one hour pre- and continuing 24 hours post-RT (6 </a:t>
            </a:r>
            <a:r>
              <a:rPr lang="en-US" sz="1200" dirty="0" err="1">
                <a:latin typeface="Arial" panose="020B0604020202020204" pitchFamily="34" charset="0"/>
                <a:ea typeface="Calibri" panose="020F0502020204030204" pitchFamily="34" charset="0"/>
                <a:cs typeface="Arial" panose="020B0604020202020204" pitchFamily="34" charset="0"/>
              </a:rPr>
              <a:t>Gy</a:t>
            </a:r>
            <a:r>
              <a:rPr lang="en-US" sz="1200" dirty="0">
                <a:latin typeface="Arial" panose="020B0604020202020204" pitchFamily="34" charset="0"/>
                <a:ea typeface="Calibri" panose="020F0502020204030204" pitchFamily="34" charset="0"/>
                <a:cs typeface="Arial" panose="020B0604020202020204" pitchFamily="34" charset="0"/>
              </a:rPr>
              <a:t>) or with 500 </a:t>
            </a:r>
            <a:r>
              <a:rPr lang="en-US" sz="1200" dirty="0" err="1">
                <a:latin typeface="Arial" panose="020B0604020202020204" pitchFamily="34" charset="0"/>
                <a:ea typeface="Calibri" panose="020F0502020204030204" pitchFamily="34" charset="0"/>
                <a:cs typeface="Arial" panose="020B0604020202020204" pitchFamily="34" charset="0"/>
              </a:rPr>
              <a:t>nM</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temozolamide</a:t>
            </a:r>
            <a:r>
              <a:rPr lang="en-US" sz="1200" dirty="0">
                <a:latin typeface="Arial" panose="020B0604020202020204" pitchFamily="34" charset="0"/>
                <a:ea typeface="Calibri" panose="020F0502020204030204" pitchFamily="34" charset="0"/>
                <a:cs typeface="Arial" panose="020B0604020202020204" pitchFamily="34" charset="0"/>
              </a:rPr>
              <a:t> + 300 </a:t>
            </a:r>
            <a:r>
              <a:rPr lang="en-US" sz="1200" dirty="0" err="1">
                <a:latin typeface="Arial" panose="020B0604020202020204" pitchFamily="34" charset="0"/>
                <a:ea typeface="Calibri" panose="020F0502020204030204" pitchFamily="34" charset="0"/>
                <a:cs typeface="Arial" panose="020B0604020202020204" pitchFamily="34" charset="0"/>
              </a:rPr>
              <a:t>nM</a:t>
            </a:r>
            <a:r>
              <a:rPr lang="en-US" sz="1200" dirty="0">
                <a:latin typeface="Arial" panose="020B0604020202020204" pitchFamily="34" charset="0"/>
                <a:ea typeface="Calibri" panose="020F0502020204030204" pitchFamily="34" charset="0"/>
                <a:cs typeface="Arial" panose="020B0604020202020204" pitchFamily="34" charset="0"/>
              </a:rPr>
              <a:t> </a:t>
            </a:r>
            <a:r>
              <a:rPr lang="en-US" sz="1200" dirty="0" err="1">
                <a:latin typeface="Arial" panose="020B0604020202020204" pitchFamily="34" charset="0"/>
                <a:ea typeface="Calibri" panose="020F0502020204030204" pitchFamily="34" charset="0"/>
                <a:cs typeface="Arial" panose="020B0604020202020204" pitchFamily="34" charset="0"/>
              </a:rPr>
              <a:t>talazoparib</a:t>
            </a:r>
            <a:r>
              <a:rPr lang="en-US" sz="1200" dirty="0">
                <a:latin typeface="Arial" panose="020B0604020202020204" pitchFamily="34" charset="0"/>
                <a:ea typeface="Calibri" panose="020F0502020204030204" pitchFamily="34" charset="0"/>
                <a:cs typeface="Arial" panose="020B0604020202020204" pitchFamily="34" charset="0"/>
              </a:rPr>
              <a:t> (T/T) for 4 hours. At the end of drug treatment, whole-cell lysates and chromatin-bound proteins were analyzed by immunoblotting for the indicated proteins.</a:t>
            </a:r>
            <a:r>
              <a:rPr lang="en-US" sz="1200" b="1" dirty="0">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ea typeface="Calibri" panose="020F0502020204030204" pitchFamily="34" charset="0"/>
                <a:cs typeface="Arial" panose="020B0604020202020204" pitchFamily="34" charset="0"/>
              </a:rPr>
              <a:t>Representative images are shown (</a:t>
            </a:r>
            <a:r>
              <a:rPr lang="en-US" sz="1200" b="1" dirty="0">
                <a:latin typeface="Arial" panose="020B0604020202020204" pitchFamily="34" charset="0"/>
                <a:ea typeface="Calibri" panose="020F0502020204030204" pitchFamily="34" charset="0"/>
                <a:cs typeface="Arial" panose="020B0604020202020204" pitchFamily="34" charset="0"/>
              </a:rPr>
              <a:t>A</a:t>
            </a:r>
            <a:r>
              <a:rPr lang="en-US" sz="1200" dirty="0">
                <a:latin typeface="Arial" panose="020B0604020202020204" pitchFamily="34" charset="0"/>
                <a:ea typeface="Calibri" panose="020F0502020204030204" pitchFamily="34" charset="0"/>
                <a:cs typeface="Arial" panose="020B0604020202020204" pitchFamily="34" charset="0"/>
              </a:rPr>
              <a:t>). The effects of </a:t>
            </a:r>
            <a:r>
              <a:rPr lang="en-US" sz="1200" dirty="0" err="1">
                <a:latin typeface="Arial" panose="020B0604020202020204" pitchFamily="34" charset="0"/>
                <a:ea typeface="Calibri" panose="020F0502020204030204" pitchFamily="34" charset="0"/>
                <a:cs typeface="Arial" panose="020B0604020202020204" pitchFamily="34" charset="0"/>
              </a:rPr>
              <a:t>temozolamide</a:t>
            </a:r>
            <a:r>
              <a:rPr lang="en-US" sz="1200" dirty="0">
                <a:latin typeface="Arial" panose="020B0604020202020204" pitchFamily="34" charset="0"/>
                <a:ea typeface="Calibri" panose="020F0502020204030204" pitchFamily="34" charset="0"/>
                <a:cs typeface="Arial" panose="020B0604020202020204" pitchFamily="34" charset="0"/>
              </a:rPr>
              <a:t> + </a:t>
            </a:r>
            <a:r>
              <a:rPr lang="en-US" sz="1200" dirty="0" err="1">
                <a:latin typeface="Arial" panose="020B0604020202020204" pitchFamily="34" charset="0"/>
                <a:ea typeface="Calibri" panose="020F0502020204030204" pitchFamily="34" charset="0"/>
                <a:cs typeface="Arial" panose="020B0604020202020204" pitchFamily="34" charset="0"/>
              </a:rPr>
              <a:t>talazoparib</a:t>
            </a:r>
            <a:r>
              <a:rPr lang="en-US" sz="1200" dirty="0">
                <a:latin typeface="Arial" panose="020B0604020202020204" pitchFamily="34" charset="0"/>
                <a:ea typeface="Calibri" panose="020F0502020204030204" pitchFamily="34" charset="0"/>
                <a:cs typeface="Arial" panose="020B0604020202020204" pitchFamily="34" charset="0"/>
              </a:rPr>
              <a:t> on DNA replication were assessed with DNA fiber spreading as described in </a:t>
            </a:r>
            <a:r>
              <a:rPr lang="en-US" sz="1200" i="1" dirty="0">
                <a:latin typeface="Arial" panose="020B0604020202020204" pitchFamily="34" charset="0"/>
                <a:ea typeface="Calibri" panose="020F0502020204030204" pitchFamily="34" charset="0"/>
                <a:cs typeface="Arial" panose="020B0604020202020204" pitchFamily="34" charset="0"/>
              </a:rPr>
              <a:t>Methods</a:t>
            </a:r>
            <a:r>
              <a:rPr lang="en-US" sz="1200" dirty="0">
                <a:latin typeface="Arial" panose="020B0604020202020204" pitchFamily="34" charset="0"/>
                <a:ea typeface="Calibri" panose="020F0502020204030204" pitchFamily="34" charset="0"/>
                <a:cs typeface="Arial" panose="020B0604020202020204" pitchFamily="34" charset="0"/>
              </a:rPr>
              <a:t>. Replication fork speed was calculated for individual forks labelled with an </a:t>
            </a:r>
            <a:r>
              <a:rPr lang="en-US" sz="1200" dirty="0" err="1">
                <a:latin typeface="Arial" panose="020B0604020202020204" pitchFamily="34" charset="0"/>
                <a:ea typeface="Calibri" panose="020F0502020204030204" pitchFamily="34" charset="0"/>
                <a:cs typeface="Arial" panose="020B0604020202020204" pitchFamily="34" charset="0"/>
              </a:rPr>
              <a:t>IdU</a:t>
            </a:r>
            <a:r>
              <a:rPr lang="en-US" sz="1200" dirty="0">
                <a:latin typeface="Arial" panose="020B0604020202020204" pitchFamily="34" charset="0"/>
                <a:ea typeface="Calibri" panose="020F0502020204030204" pitchFamily="34" charset="0"/>
                <a:cs typeface="Arial" panose="020B0604020202020204" pitchFamily="34" charset="0"/>
              </a:rPr>
              <a:t> track flanked by a single </a:t>
            </a:r>
            <a:r>
              <a:rPr lang="en-US" sz="1200" dirty="0" err="1">
                <a:latin typeface="Arial" panose="020B0604020202020204" pitchFamily="34" charset="0"/>
                <a:ea typeface="Calibri" panose="020F0502020204030204" pitchFamily="34" charset="0"/>
                <a:cs typeface="Arial" panose="020B0604020202020204" pitchFamily="34" charset="0"/>
              </a:rPr>
              <a:t>CldU</a:t>
            </a:r>
            <a:r>
              <a:rPr lang="en-US" sz="1200" dirty="0">
                <a:latin typeface="Arial" panose="020B0604020202020204" pitchFamily="34" charset="0"/>
                <a:ea typeface="Calibri" panose="020F0502020204030204" pitchFamily="34" charset="0"/>
                <a:cs typeface="Arial" panose="020B0604020202020204" pitchFamily="34" charset="0"/>
              </a:rPr>
              <a:t> track. Scored forks: control = 64; TMZ/Tal = 74 (</a:t>
            </a:r>
            <a:r>
              <a:rPr lang="en-US" sz="1200" b="1" dirty="0">
                <a:latin typeface="Arial" panose="020B0604020202020204" pitchFamily="34" charset="0"/>
                <a:ea typeface="Calibri" panose="020F0502020204030204" pitchFamily="34" charset="0"/>
                <a:cs typeface="Arial" panose="020B0604020202020204" pitchFamily="34" charset="0"/>
              </a:rPr>
              <a:t>B</a:t>
            </a:r>
            <a:r>
              <a:rPr lang="en-US" sz="1200" dirty="0">
                <a:latin typeface="Arial" panose="020B0604020202020204" pitchFamily="34" charset="0"/>
                <a:ea typeface="Calibri" panose="020F0502020204030204" pitchFamily="34" charset="0"/>
                <a:cs typeface="Arial" panose="020B0604020202020204" pitchFamily="34" charset="0"/>
              </a:rPr>
              <a:t>). Errors bars represent the median replication fork speed ± interquartile range from a single experiment.</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95466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4B20F5AB-C21F-4310-83BB-36F874C7EE51}"/>
              </a:ext>
            </a:extLst>
          </p:cNvPr>
          <p:cNvSpPr txBox="1"/>
          <p:nvPr/>
        </p:nvSpPr>
        <p:spPr>
          <a:xfrm>
            <a:off x="1688150" y="2964772"/>
            <a:ext cx="1063112" cy="253916"/>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pCHK1 (S345)</a:t>
            </a:r>
          </a:p>
        </p:txBody>
      </p:sp>
      <p:sp>
        <p:nvSpPr>
          <p:cNvPr id="18" name="TextBox 17">
            <a:extLst>
              <a:ext uri="{FF2B5EF4-FFF2-40B4-BE49-F238E27FC236}">
                <a16:creationId xmlns:a16="http://schemas.microsoft.com/office/drawing/2014/main" id="{94E55557-11AA-4705-9E7E-C6D09F4E0AF1}"/>
              </a:ext>
            </a:extLst>
          </p:cNvPr>
          <p:cNvSpPr txBox="1"/>
          <p:nvPr/>
        </p:nvSpPr>
        <p:spPr>
          <a:xfrm>
            <a:off x="2205920" y="3207796"/>
            <a:ext cx="545342" cy="253916"/>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CHK1</a:t>
            </a:r>
          </a:p>
        </p:txBody>
      </p:sp>
      <p:sp>
        <p:nvSpPr>
          <p:cNvPr id="19" name="TextBox 18">
            <a:extLst>
              <a:ext uri="{FF2B5EF4-FFF2-40B4-BE49-F238E27FC236}">
                <a16:creationId xmlns:a16="http://schemas.microsoft.com/office/drawing/2014/main" id="{C1CD3F11-A719-49DF-81EB-DCF7A7B6489F}"/>
              </a:ext>
            </a:extLst>
          </p:cNvPr>
          <p:cNvSpPr txBox="1"/>
          <p:nvPr/>
        </p:nvSpPr>
        <p:spPr>
          <a:xfrm>
            <a:off x="1708557" y="2723289"/>
            <a:ext cx="1039067" cy="253916"/>
          </a:xfrm>
          <a:prstGeom prst="rect">
            <a:avLst/>
          </a:prstGeom>
          <a:noFill/>
        </p:spPr>
        <p:txBody>
          <a:bodyPr wrap="none" rtlCol="0">
            <a:spAutoFit/>
          </a:bodyPr>
          <a:lstStyle/>
          <a:p>
            <a:pPr algn="r"/>
            <a:r>
              <a:rPr lang="en-US" sz="1050" dirty="0" err="1">
                <a:latin typeface="Arial" panose="020B0604020202020204" pitchFamily="34" charset="0"/>
                <a:cs typeface="Arial" panose="020B0604020202020204" pitchFamily="34" charset="0"/>
              </a:rPr>
              <a:t>pATR</a:t>
            </a:r>
            <a:r>
              <a:rPr lang="en-US" sz="1050" dirty="0">
                <a:latin typeface="Arial" panose="020B0604020202020204" pitchFamily="34" charset="0"/>
                <a:cs typeface="Arial" panose="020B0604020202020204" pitchFamily="34" charset="0"/>
              </a:rPr>
              <a:t> (T1989)</a:t>
            </a:r>
          </a:p>
        </p:txBody>
      </p:sp>
      <p:sp>
        <p:nvSpPr>
          <p:cNvPr id="20" name="TextBox 19">
            <a:extLst>
              <a:ext uri="{FF2B5EF4-FFF2-40B4-BE49-F238E27FC236}">
                <a16:creationId xmlns:a16="http://schemas.microsoft.com/office/drawing/2014/main" id="{FD966738-AFED-4D2D-BFE4-6CF62E69020D}"/>
              </a:ext>
            </a:extLst>
          </p:cNvPr>
          <p:cNvSpPr txBox="1"/>
          <p:nvPr/>
        </p:nvSpPr>
        <p:spPr>
          <a:xfrm>
            <a:off x="1516733" y="3402220"/>
            <a:ext cx="1242649" cy="738664"/>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6Gy:</a:t>
            </a:r>
          </a:p>
          <a:p>
            <a:pPr algn="r"/>
            <a:r>
              <a:rPr lang="en-US" sz="1050" dirty="0">
                <a:latin typeface="Arial" panose="020B0604020202020204" pitchFamily="34" charset="0"/>
                <a:cs typeface="Arial" panose="020B0604020202020204" pitchFamily="34" charset="0"/>
              </a:rPr>
              <a:t>100nM AZD6738:</a:t>
            </a:r>
          </a:p>
          <a:p>
            <a:pPr algn="r"/>
            <a:r>
              <a:rPr lang="en-US" sz="1050" dirty="0">
                <a:latin typeface="Arial" panose="020B0604020202020204" pitchFamily="34" charset="0"/>
                <a:cs typeface="Arial" panose="020B0604020202020204" pitchFamily="34" charset="0"/>
              </a:rPr>
              <a:t>10nM </a:t>
            </a:r>
            <a:r>
              <a:rPr lang="en-US" sz="1050" dirty="0" err="1">
                <a:latin typeface="Arial" panose="020B0604020202020204" pitchFamily="34" charset="0"/>
                <a:cs typeface="Arial" panose="020B0604020202020204" pitchFamily="34" charset="0"/>
              </a:rPr>
              <a:t>Olaparib</a:t>
            </a:r>
            <a:r>
              <a:rPr lang="en-US" sz="1050" dirty="0">
                <a:latin typeface="Arial" panose="020B0604020202020204" pitchFamily="34" charset="0"/>
                <a:cs typeface="Arial" panose="020B0604020202020204" pitchFamily="34" charset="0"/>
              </a:rPr>
              <a:t>:</a:t>
            </a:r>
          </a:p>
          <a:p>
            <a:pPr algn="r"/>
            <a:r>
              <a:rPr lang="en-US" sz="1050" dirty="0">
                <a:latin typeface="Arial" panose="020B0604020202020204" pitchFamily="34" charset="0"/>
                <a:cs typeface="Arial" panose="020B0604020202020204" pitchFamily="34" charset="0"/>
              </a:rPr>
              <a:t>3</a:t>
            </a:r>
            <a:r>
              <a:rPr lang="en-US" sz="1050" dirty="0">
                <a:latin typeface="Symbol" panose="05050102010706020507" pitchFamily="18" charset="2"/>
                <a:cs typeface="Arial" panose="020B0604020202020204" pitchFamily="34" charset="0"/>
              </a:rPr>
              <a:t>m</a:t>
            </a:r>
            <a:r>
              <a:rPr lang="en-US" sz="1050" dirty="0">
                <a:latin typeface="Arial" panose="020B0604020202020204" pitchFamily="34" charset="0"/>
                <a:cs typeface="Arial" panose="020B0604020202020204" pitchFamily="34" charset="0"/>
              </a:rPr>
              <a:t>M </a:t>
            </a:r>
            <a:r>
              <a:rPr lang="en-US" sz="1050" dirty="0" err="1">
                <a:latin typeface="Arial" panose="020B0604020202020204" pitchFamily="34" charset="0"/>
                <a:cs typeface="Arial" panose="020B0604020202020204" pitchFamily="34" charset="0"/>
              </a:rPr>
              <a:t>Olaparib</a:t>
            </a:r>
            <a:r>
              <a:rPr lang="en-US" sz="1050" dirty="0">
                <a:latin typeface="Arial" panose="020B0604020202020204" pitchFamily="34" charset="0"/>
                <a:cs typeface="Arial" panose="020B0604020202020204" pitchFamily="34" charset="0"/>
              </a:rPr>
              <a:t>:</a:t>
            </a:r>
          </a:p>
        </p:txBody>
      </p:sp>
      <p:graphicFrame>
        <p:nvGraphicFramePr>
          <p:cNvPr id="4" name="Object 3">
            <a:extLst>
              <a:ext uri="{FF2B5EF4-FFF2-40B4-BE49-F238E27FC236}">
                <a16:creationId xmlns:a16="http://schemas.microsoft.com/office/drawing/2014/main" id="{4159F55A-A2DB-443F-890F-C8A702689801}"/>
              </a:ext>
            </a:extLst>
          </p:cNvPr>
          <p:cNvGraphicFramePr>
            <a:graphicFrameLocks/>
          </p:cNvGraphicFramePr>
          <p:nvPr>
            <p:extLst>
              <p:ext uri="{D42A27DB-BD31-4B8C-83A1-F6EECF244321}">
                <p14:modId xmlns:p14="http://schemas.microsoft.com/office/powerpoint/2010/main" val="3410877430"/>
              </p:ext>
            </p:extLst>
          </p:nvPr>
        </p:nvGraphicFramePr>
        <p:xfrm>
          <a:off x="2664956" y="3221682"/>
          <a:ext cx="2057400" cy="240030"/>
        </p:xfrm>
        <a:graphic>
          <a:graphicData uri="http://schemas.openxmlformats.org/presentationml/2006/ole">
            <mc:AlternateContent xmlns:mc="http://schemas.openxmlformats.org/markup-compatibility/2006">
              <mc:Choice xmlns:v="urn:schemas-microsoft-com:vml" Requires="v">
                <p:oleObj spid="_x0000_s9326" r:id="rId3" imgW="2839320" imgH="411120" progId="">
                  <p:embed/>
                </p:oleObj>
              </mc:Choice>
              <mc:Fallback>
                <p:oleObj r:id="rId3" imgW="2839320" imgH="411120" progId="">
                  <p:embed/>
                  <p:pic>
                    <p:nvPicPr>
                      <p:cNvPr id="20" name="Object 19">
                        <a:extLst>
                          <a:ext uri="{FF2B5EF4-FFF2-40B4-BE49-F238E27FC236}">
                            <a16:creationId xmlns:a16="http://schemas.microsoft.com/office/drawing/2014/main" id="{4159F55A-A2DB-443F-890F-C8A702689801}"/>
                          </a:ext>
                        </a:extLst>
                      </p:cNvPr>
                      <p:cNvPicPr/>
                      <p:nvPr/>
                    </p:nvPicPr>
                    <p:blipFill>
                      <a:blip r:embed="rId4"/>
                      <a:stretch>
                        <a:fillRect/>
                      </a:stretch>
                    </p:blipFill>
                    <p:spPr>
                      <a:xfrm>
                        <a:off x="2664956" y="3221682"/>
                        <a:ext cx="2057400" cy="24003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B5A7F45-AE43-4EAA-80FD-A0F8E4E9164E}"/>
              </a:ext>
            </a:extLst>
          </p:cNvPr>
          <p:cNvGraphicFramePr>
            <a:graphicFrameLocks/>
          </p:cNvGraphicFramePr>
          <p:nvPr>
            <p:extLst>
              <p:ext uri="{D42A27DB-BD31-4B8C-83A1-F6EECF244321}">
                <p14:modId xmlns:p14="http://schemas.microsoft.com/office/powerpoint/2010/main" val="4110777556"/>
              </p:ext>
            </p:extLst>
          </p:nvPr>
        </p:nvGraphicFramePr>
        <p:xfrm>
          <a:off x="2664956" y="2968993"/>
          <a:ext cx="2053828" cy="240030"/>
        </p:xfrm>
        <a:graphic>
          <a:graphicData uri="http://schemas.openxmlformats.org/presentationml/2006/ole">
            <mc:AlternateContent xmlns:mc="http://schemas.openxmlformats.org/markup-compatibility/2006">
              <mc:Choice xmlns:v="urn:schemas-microsoft-com:vml" Requires="v">
                <p:oleObj spid="_x0000_s9327" r:id="rId5" imgW="2738880" imgH="353160" progId="">
                  <p:embed/>
                </p:oleObj>
              </mc:Choice>
              <mc:Fallback>
                <p:oleObj r:id="rId5" imgW="2738880" imgH="353160" progId="">
                  <p:embed/>
                  <p:pic>
                    <p:nvPicPr>
                      <p:cNvPr id="21" name="Object 20">
                        <a:extLst>
                          <a:ext uri="{FF2B5EF4-FFF2-40B4-BE49-F238E27FC236}">
                            <a16:creationId xmlns:a16="http://schemas.microsoft.com/office/drawing/2014/main" id="{4B5A7F45-AE43-4EAA-80FD-A0F8E4E9164E}"/>
                          </a:ext>
                        </a:extLst>
                      </p:cNvPr>
                      <p:cNvPicPr/>
                      <p:nvPr/>
                    </p:nvPicPr>
                    <p:blipFill>
                      <a:blip r:embed="rId6"/>
                      <a:stretch>
                        <a:fillRect/>
                      </a:stretch>
                    </p:blipFill>
                    <p:spPr>
                      <a:xfrm>
                        <a:off x="2664956" y="2968993"/>
                        <a:ext cx="2053828" cy="240030"/>
                      </a:xfrm>
                      <a:prstGeom prst="rect">
                        <a:avLst/>
                      </a:prstGeom>
                    </p:spPr>
                  </p:pic>
                </p:oleObj>
              </mc:Fallback>
            </mc:AlternateContent>
          </a:graphicData>
        </a:graphic>
      </p:graphicFrame>
      <p:grpSp>
        <p:nvGrpSpPr>
          <p:cNvPr id="6" name="Group 5"/>
          <p:cNvGrpSpPr/>
          <p:nvPr/>
        </p:nvGrpSpPr>
        <p:grpSpPr>
          <a:xfrm>
            <a:off x="2770312" y="3397706"/>
            <a:ext cx="1887935" cy="916263"/>
            <a:chOff x="4138304" y="4165408"/>
            <a:chExt cx="1887935" cy="916263"/>
          </a:xfrm>
        </p:grpSpPr>
        <p:sp>
          <p:nvSpPr>
            <p:cNvPr id="8" name="TextBox 7">
              <a:extLst>
                <a:ext uri="{FF2B5EF4-FFF2-40B4-BE49-F238E27FC236}">
                  <a16:creationId xmlns:a16="http://schemas.microsoft.com/office/drawing/2014/main" id="{8A606034-384E-4CF0-A965-8FE3052A7C35}"/>
                </a:ext>
              </a:extLst>
            </p:cNvPr>
            <p:cNvSpPr txBox="1"/>
            <p:nvPr/>
          </p:nvSpPr>
          <p:spPr>
            <a:xfrm>
              <a:off x="4138304"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D0CF74A-DF39-4459-AADD-B75FA4292D06}"/>
                </a:ext>
              </a:extLst>
            </p:cNvPr>
            <p:cNvSpPr txBox="1"/>
            <p:nvPr/>
          </p:nvSpPr>
          <p:spPr>
            <a:xfrm>
              <a:off x="5991950"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CCBBD79-9345-4308-B515-77030FE54AC8}"/>
                </a:ext>
              </a:extLst>
            </p:cNvPr>
            <p:cNvSpPr txBox="1"/>
            <p:nvPr/>
          </p:nvSpPr>
          <p:spPr>
            <a:xfrm>
              <a:off x="4356963"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A5CF3DA-E5D9-491F-9D70-4DFF1B296E50}"/>
                </a:ext>
              </a:extLst>
            </p:cNvPr>
            <p:cNvSpPr txBox="1"/>
            <p:nvPr/>
          </p:nvSpPr>
          <p:spPr>
            <a:xfrm>
              <a:off x="4590531"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DCA7C3BE-B014-43B3-9A7A-B3D5970A74C5}"/>
                </a:ext>
              </a:extLst>
            </p:cNvPr>
            <p:cNvSpPr txBox="1"/>
            <p:nvPr/>
          </p:nvSpPr>
          <p:spPr>
            <a:xfrm>
              <a:off x="4824099"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5A4A33A4-E679-4D98-A5E2-715C3676EF8E}"/>
                </a:ext>
              </a:extLst>
            </p:cNvPr>
            <p:cNvSpPr txBox="1"/>
            <p:nvPr/>
          </p:nvSpPr>
          <p:spPr>
            <a:xfrm>
              <a:off x="5057667"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BD1EA81-29A6-4E13-B7CC-CCDA086A90D8}"/>
                </a:ext>
              </a:extLst>
            </p:cNvPr>
            <p:cNvSpPr txBox="1"/>
            <p:nvPr/>
          </p:nvSpPr>
          <p:spPr>
            <a:xfrm>
              <a:off x="5291235"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3514108-F0FF-4ECB-A1F6-73048A2BF3A1}"/>
                </a:ext>
              </a:extLst>
            </p:cNvPr>
            <p:cNvSpPr txBox="1"/>
            <p:nvPr/>
          </p:nvSpPr>
          <p:spPr>
            <a:xfrm>
              <a:off x="5524803" y="4181425"/>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60C0FEA-7367-4640-BA9D-D364F56CE588}"/>
                </a:ext>
              </a:extLst>
            </p:cNvPr>
            <p:cNvSpPr txBox="1"/>
            <p:nvPr/>
          </p:nvSpPr>
          <p:spPr>
            <a:xfrm>
              <a:off x="5768320" y="4165408"/>
              <a:ext cx="34289" cy="900246"/>
            </a:xfrm>
            <a:prstGeom prst="rect">
              <a:avLst/>
            </a:prstGeom>
            <a:noFill/>
          </p:spPr>
          <p:txBody>
            <a:bodyPr wrap="squar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endParaRPr lang="en-US" sz="1050" dirty="0">
                <a:latin typeface="Arial" panose="020B0604020202020204" pitchFamily="34" charset="0"/>
                <a:cs typeface="Arial" panose="020B0604020202020204" pitchFamily="34" charset="0"/>
              </a:endParaRPr>
            </a:p>
          </p:txBody>
        </p:sp>
      </p:grpSp>
      <p:pic>
        <p:nvPicPr>
          <p:cNvPr id="7" name="Picture 6"/>
          <p:cNvPicPr>
            <a:picLocks noChangeAspect="1"/>
          </p:cNvPicPr>
          <p:nvPr/>
        </p:nvPicPr>
        <p:blipFill>
          <a:blip r:embed="rId7">
            <a:lum contrast="40000"/>
          </a:blip>
          <a:stretch>
            <a:fillRect/>
          </a:stretch>
        </p:blipFill>
        <p:spPr>
          <a:xfrm>
            <a:off x="2672018" y="2750352"/>
            <a:ext cx="2046766" cy="208732"/>
          </a:xfrm>
          <a:prstGeom prst="rect">
            <a:avLst/>
          </a:prstGeom>
        </p:spPr>
      </p:pic>
      <p:sp>
        <p:nvSpPr>
          <p:cNvPr id="21" name="Rectangle 20"/>
          <p:cNvSpPr/>
          <p:nvPr/>
        </p:nvSpPr>
        <p:spPr>
          <a:xfrm>
            <a:off x="133017" y="6702523"/>
            <a:ext cx="6609806" cy="2307042"/>
          </a:xfrm>
          <a:prstGeom prst="rect">
            <a:avLst/>
          </a:prstGeom>
        </p:spPr>
        <p:txBody>
          <a:bodyPr wrap="square">
            <a:spAutoFit/>
          </a:bodyPr>
          <a:lstStyle/>
          <a:p>
            <a:pPr algn="just">
              <a:lnSpc>
                <a:spcPct val="150000"/>
              </a:lnSpc>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S8. </a:t>
            </a:r>
            <a:r>
              <a:rPr lang="en-US" sz="1200" b="1" dirty="0" err="1">
                <a:latin typeface="Arial" panose="020B0604020202020204" pitchFamily="34" charset="0"/>
                <a:ea typeface="Calibri" panose="020F0502020204030204" pitchFamily="34" charset="0"/>
                <a:cs typeface="Times New Roman" panose="02020603050405020304" pitchFamily="18" charset="0"/>
              </a:rPr>
              <a:t>Radiosensitizing</a:t>
            </a:r>
            <a:r>
              <a:rPr lang="en-US" sz="1200" b="1" dirty="0">
                <a:latin typeface="Arial" panose="020B0604020202020204" pitchFamily="34" charset="0"/>
                <a:ea typeface="Calibri" panose="020F0502020204030204" pitchFamily="34" charset="0"/>
                <a:cs typeface="Times New Roman" panose="02020603050405020304" pitchFamily="18" charset="0"/>
              </a:rPr>
              <a:t> concentrations of olaparib activate ATR signaling in MiaPaCa2 cells. </a:t>
            </a:r>
            <a:r>
              <a:rPr lang="en-US" sz="1200" dirty="0">
                <a:latin typeface="Arial" panose="020B0604020202020204" pitchFamily="34" charset="0"/>
                <a:ea typeface="Calibri" panose="020F0502020204030204" pitchFamily="34" charset="0"/>
                <a:cs typeface="Times New Roman" panose="02020603050405020304" pitchFamily="18" charset="0"/>
              </a:rPr>
              <a:t>Cells were treated with either 10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or 3 </a:t>
            </a:r>
            <a:r>
              <a:rPr lang="en-US" sz="1200" dirty="0" err="1">
                <a:latin typeface="Symbol" panose="05050102010706020507" pitchFamily="18" charset="2"/>
                <a:ea typeface="Calibri" panose="020F0502020204030204" pitchFamily="34" charset="0"/>
                <a:cs typeface="Arial" panose="020B0604020202020204" pitchFamily="34" charset="0"/>
              </a:rPr>
              <a:t>m</a:t>
            </a:r>
            <a:r>
              <a:rPr lang="en-US" sz="1200" dirty="0" err="1">
                <a:latin typeface="Arial" panose="020B0604020202020204" pitchFamily="34" charset="0"/>
                <a:ea typeface="Calibri" panose="020F0502020204030204" pitchFamily="34" charset="0"/>
                <a:cs typeface="Times New Roman" panose="02020603050405020304" pitchFamily="18" charset="0"/>
              </a:rPr>
              <a:t>M</a:t>
            </a:r>
            <a:r>
              <a:rPr lang="en-US" sz="1200" dirty="0">
                <a:latin typeface="Arial" panose="020B0604020202020204" pitchFamily="34" charset="0"/>
                <a:ea typeface="Calibri" panose="020F0502020204030204" pitchFamily="34" charset="0"/>
                <a:cs typeface="Times New Roman" panose="02020603050405020304" pitchFamily="18" charset="0"/>
              </a:rPr>
              <a:t> olaparib and 100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AZD6738 beginning one hour pre- and continuing 24 hours post-RT (6 </a:t>
            </a:r>
            <a:r>
              <a:rPr lang="en-US" sz="1200" dirty="0" err="1">
                <a:latin typeface="Arial" panose="020B0604020202020204" pitchFamily="34" charset="0"/>
                <a:ea typeface="Calibri" panose="020F0502020204030204" pitchFamily="34" charset="0"/>
                <a:cs typeface="Times New Roman" panose="02020603050405020304" pitchFamily="18" charset="0"/>
              </a:rPr>
              <a:t>Gy</a:t>
            </a:r>
            <a:r>
              <a:rPr lang="en-US" sz="1200" dirty="0">
                <a:latin typeface="Arial" panose="020B0604020202020204" pitchFamily="34" charset="0"/>
                <a:ea typeface="Calibri" panose="020F0502020204030204" pitchFamily="34" charset="0"/>
                <a:cs typeface="Times New Roman" panose="02020603050405020304" pitchFamily="18" charset="0"/>
              </a:rPr>
              <a:t>). At the end of drug treatment, cells were analyzed by immunoblotting for the indicated proteins.</a:t>
            </a:r>
            <a:r>
              <a:rPr lang="en-US" sz="1200" b="1" dirty="0">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Images from a representative experiment are shown. The following antibodies were used: rabbit monoclonal anti-</a:t>
            </a:r>
            <a:r>
              <a:rPr lang="en-US" sz="1200" dirty="0" err="1">
                <a:latin typeface="Arial" panose="020B0604020202020204" pitchFamily="34" charset="0"/>
                <a:ea typeface="Calibri" panose="020F0502020204030204" pitchFamily="34" charset="0"/>
                <a:cs typeface="Times New Roman" panose="02020603050405020304" pitchFamily="18" charset="0"/>
              </a:rPr>
              <a:t>pATR</a:t>
            </a:r>
            <a:r>
              <a:rPr lang="en-US" sz="1200" dirty="0">
                <a:latin typeface="Arial" panose="020B0604020202020204" pitchFamily="34" charset="0"/>
                <a:ea typeface="Calibri" panose="020F0502020204030204" pitchFamily="34" charset="0"/>
                <a:cs typeface="Times New Roman" panose="02020603050405020304" pitchFamily="18" charset="0"/>
              </a:rPr>
              <a:t> (T1989) (D5K8W; #30632) and rabbit monoclonal anti-pCHK1(S345) (133D3; #2348) from Cell Signaling Technology; mouse anti-CHK1 (sc-8408) from Santa Cruz Biotechnology.</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100" dirty="0">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223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101479" y="430686"/>
            <a:ext cx="6609806" cy="4213141"/>
          </a:xfrm>
          <a:prstGeom prst="rect">
            <a:avLst/>
          </a:prstGeom>
        </p:spPr>
        <p:txBody>
          <a:bodyPr wrap="square">
            <a:spAutoFit/>
          </a:bodyPr>
          <a:lstStyle/>
          <a:p>
            <a:pPr lvl="0" algn="just" defTabSz="914400" eaLnBrk="0" fontAlgn="base" hangingPunct="0">
              <a:lnSpc>
                <a:spcPct val="150000"/>
              </a:lnSpc>
              <a:spcBef>
                <a:spcPct val="0"/>
              </a:spcBef>
              <a:spcAft>
                <a:spcPct val="0"/>
              </a:spcAft>
            </a:pPr>
            <a:r>
              <a:rPr lang="en-US" altLang="en-US" sz="1200" b="1" dirty="0">
                <a:latin typeface="Arial" panose="020B0604020202020204" pitchFamily="34" charset="0"/>
                <a:ea typeface="Calibri" panose="020F0502020204030204" pitchFamily="34" charset="0"/>
                <a:cs typeface="Arial" panose="020B0604020202020204" pitchFamily="34" charset="0"/>
              </a:rPr>
              <a:t>Supplementary Figure S1. Conditional depletion of RAD51 inhibits HR and sensitizes MiaPaCa2 cells to both olaparib and radiation. </a:t>
            </a:r>
            <a:r>
              <a:rPr lang="en-US" altLang="en-US" sz="1200" dirty="0">
                <a:latin typeface="Arial" panose="020B0604020202020204" pitchFamily="34" charset="0"/>
                <a:ea typeface="Calibri" panose="020F0502020204030204" pitchFamily="34" charset="0"/>
                <a:cs typeface="Arial" panose="020B0604020202020204" pitchFamily="34" charset="0"/>
              </a:rPr>
              <a:t>MiaPaCa2 cells stably expressing a DR-GFP recombination substrate (36) were transfected with siRAD51 (5</a:t>
            </a:r>
            <a:r>
              <a:rPr lang="en-US" altLang="en-US" sz="1200" dirty="0">
                <a:latin typeface="Calibri" panose="020F0502020204030204" pitchFamily="34" charset="0"/>
                <a:ea typeface="Calibri" panose="020F0502020204030204" pitchFamily="34" charset="0"/>
                <a:cs typeface="Arial" panose="020B0604020202020204" pitchFamily="34" charset="0"/>
              </a:rPr>
              <a:t>’</a:t>
            </a:r>
            <a:r>
              <a:rPr lang="en-US" altLang="en-US" sz="1200" dirty="0">
                <a:latin typeface="Arial" panose="020B0604020202020204" pitchFamily="34" charset="0"/>
                <a:ea typeface="Calibri" panose="020F0502020204030204" pitchFamily="34" charset="0"/>
                <a:cs typeface="Arial" panose="020B0604020202020204" pitchFamily="34" charset="0"/>
              </a:rPr>
              <a:t>-</a:t>
            </a:r>
            <a:r>
              <a:rPr lang="en-US" altLang="en-US" sz="1200" i="1" dirty="0">
                <a:solidFill>
                  <a:srgbClr val="000000"/>
                </a:solidFill>
                <a:latin typeface="Arial" panose="020B0604020202020204" pitchFamily="34" charset="0"/>
                <a:ea typeface="Calibri" panose="020F0502020204030204" pitchFamily="34" charset="0"/>
                <a:cs typeface="Arial" panose="020B0604020202020204" pitchFamily="34" charset="0"/>
              </a:rPr>
              <a:t>AAGCTGAAGCTATGTTCGCCA)</a:t>
            </a:r>
            <a:r>
              <a:rPr lang="en-US" altLang="en-US" sz="1200" i="1" dirty="0">
                <a:latin typeface="Arial" panose="020B0604020202020204" pitchFamily="34" charset="0"/>
                <a:ea typeface="Calibri" panose="020F0502020204030204" pitchFamily="34" charset="0"/>
                <a:cs typeface="Arial" panose="020B0604020202020204" pitchFamily="34" charset="0"/>
              </a:rPr>
              <a:t>.</a:t>
            </a:r>
            <a:r>
              <a:rPr lang="en-US" altLang="en-US" sz="1200" dirty="0">
                <a:latin typeface="Arial" panose="020B0604020202020204" pitchFamily="34" charset="0"/>
                <a:ea typeface="Calibri" panose="020F0502020204030204" pitchFamily="34" charset="0"/>
                <a:cs typeface="Arial" panose="020B0604020202020204" pitchFamily="34" charset="0"/>
              </a:rPr>
              <a:t> Twenty-four hours later, double strand breaks were induced by adenoviral-mediated expression of the restriction enzyme I-</a:t>
            </a:r>
            <a:r>
              <a:rPr lang="en-US" altLang="en-US" sz="1200" dirty="0" err="1">
                <a:latin typeface="Arial" panose="020B0604020202020204" pitchFamily="34" charset="0"/>
                <a:ea typeface="Calibri" panose="020F0502020204030204" pitchFamily="34" charset="0"/>
                <a:cs typeface="Arial" panose="020B0604020202020204" pitchFamily="34" charset="0"/>
              </a:rPr>
              <a:t>SceI</a:t>
            </a:r>
            <a:r>
              <a:rPr lang="en-US" altLang="en-US" sz="1200" dirty="0">
                <a:latin typeface="Arial" panose="020B0604020202020204" pitchFamily="34" charset="0"/>
                <a:ea typeface="Calibri" panose="020F0502020204030204" pitchFamily="34" charset="0"/>
                <a:cs typeface="Arial" panose="020B0604020202020204" pitchFamily="34" charset="0"/>
              </a:rPr>
              <a:t>, which cleaves the DR-GFP gene (62). Cells were collected 48 hours post-</a:t>
            </a:r>
            <a:r>
              <a:rPr lang="en-US" altLang="en-US" sz="1200" dirty="0" err="1">
                <a:latin typeface="Arial" panose="020B0604020202020204" pitchFamily="34" charset="0"/>
                <a:ea typeface="Calibri" panose="020F0502020204030204" pitchFamily="34" charset="0"/>
                <a:cs typeface="Arial" panose="020B0604020202020204" pitchFamily="34" charset="0"/>
              </a:rPr>
              <a:t>SceI</a:t>
            </a:r>
            <a:r>
              <a:rPr lang="en-US" altLang="en-US" sz="1200" dirty="0">
                <a:latin typeface="Arial" panose="020B0604020202020204" pitchFamily="34" charset="0"/>
                <a:ea typeface="Calibri" panose="020F0502020204030204" pitchFamily="34" charset="0"/>
                <a:cs typeface="Arial" panose="020B0604020202020204" pitchFamily="34" charset="0"/>
              </a:rPr>
              <a:t> adenoviral infection, and the extent of double strand break repair by HR was quantified by flow </a:t>
            </a:r>
            <a:r>
              <a:rPr lang="en-US" altLang="en-US" sz="1200" dirty="0" err="1">
                <a:latin typeface="Arial" panose="020B0604020202020204" pitchFamily="34" charset="0"/>
                <a:ea typeface="Calibri" panose="020F0502020204030204" pitchFamily="34" charset="0"/>
                <a:cs typeface="Arial" panose="020B0604020202020204" pitchFamily="34" charset="0"/>
              </a:rPr>
              <a:t>cytometric</a:t>
            </a:r>
            <a:r>
              <a:rPr lang="en-US" altLang="en-US" sz="1200" dirty="0">
                <a:latin typeface="Arial" panose="020B0604020202020204" pitchFamily="34" charset="0"/>
                <a:ea typeface="Calibri" panose="020F0502020204030204" pitchFamily="34" charset="0"/>
                <a:cs typeface="Arial" panose="020B0604020202020204" pitchFamily="34" charset="0"/>
              </a:rPr>
              <a:t> analysis of GFP expression (</a:t>
            </a:r>
            <a:r>
              <a:rPr lang="en-US" altLang="en-US" sz="1200" b="1" dirty="0">
                <a:latin typeface="Arial" panose="020B0604020202020204" pitchFamily="34" charset="0"/>
                <a:ea typeface="Calibri" panose="020F0502020204030204" pitchFamily="34" charset="0"/>
                <a:cs typeface="Arial" panose="020B0604020202020204" pitchFamily="34" charset="0"/>
              </a:rPr>
              <a:t>A</a:t>
            </a:r>
            <a:r>
              <a:rPr lang="en-US" altLang="en-US" sz="1200" dirty="0">
                <a:latin typeface="Arial" panose="020B0604020202020204" pitchFamily="34" charset="0"/>
                <a:ea typeface="Calibri" panose="020F0502020204030204" pitchFamily="34" charset="0"/>
                <a:cs typeface="Arial" panose="020B0604020202020204" pitchFamily="34" charset="0"/>
              </a:rPr>
              <a:t>). Depletion of RAD51 protein 72 hours post-transfection with siRAD51 was verified by immunoblotting (inset). MiaPaCa2 cells stably expressing a doxycycline (dox)-inducible shRAD51 construct were treated with olaparib for 72 hours in the absence (MiaPaCa2.HRP) or presence (MiaPaCa2.HRD) of 1 </a:t>
            </a:r>
            <a:r>
              <a:rPr lang="en-US" altLang="en-US" sz="1200" dirty="0">
                <a:latin typeface="Symbol" panose="05050102010706020507" pitchFamily="18" charset="2"/>
                <a:ea typeface="Calibri" panose="020F0502020204030204" pitchFamily="34" charset="0"/>
                <a:cs typeface="Arial" panose="020B0604020202020204" pitchFamily="34" charset="0"/>
              </a:rPr>
              <a:t>m</a:t>
            </a:r>
            <a:r>
              <a:rPr lang="en-US" altLang="en-US" sz="1200" dirty="0">
                <a:latin typeface="Arial" panose="020B0604020202020204" pitchFamily="34" charset="0"/>
                <a:ea typeface="Calibri" panose="020F0502020204030204" pitchFamily="34" charset="0"/>
                <a:cs typeface="Arial" panose="020B0604020202020204" pitchFamily="34" charset="0"/>
              </a:rPr>
              <a:t>g/mL dox and assayed for </a:t>
            </a:r>
            <a:r>
              <a:rPr lang="en-US" altLang="en-US" sz="1200" dirty="0" err="1">
                <a:latin typeface="Arial" panose="020B0604020202020204" pitchFamily="34" charset="0"/>
                <a:ea typeface="Calibri" panose="020F0502020204030204" pitchFamily="34" charset="0"/>
                <a:cs typeface="Arial" panose="020B0604020202020204" pitchFamily="34" charset="0"/>
              </a:rPr>
              <a:t>clonogenic</a:t>
            </a:r>
            <a:r>
              <a:rPr lang="en-US" altLang="en-US" sz="1200" dirty="0">
                <a:latin typeface="Arial" panose="020B0604020202020204" pitchFamily="34" charset="0"/>
                <a:ea typeface="Calibri" panose="020F0502020204030204" pitchFamily="34" charset="0"/>
                <a:cs typeface="Arial" panose="020B0604020202020204" pitchFamily="34" charset="0"/>
              </a:rPr>
              <a:t> survival (</a:t>
            </a:r>
            <a:r>
              <a:rPr lang="en-US" altLang="en-US" sz="1200" b="1" dirty="0">
                <a:latin typeface="Arial" panose="020B0604020202020204" pitchFamily="34" charset="0"/>
                <a:ea typeface="Calibri" panose="020F0502020204030204" pitchFamily="34" charset="0"/>
                <a:cs typeface="Arial" panose="020B0604020202020204" pitchFamily="34" charset="0"/>
              </a:rPr>
              <a:t>B</a:t>
            </a:r>
            <a:r>
              <a:rPr lang="en-US" altLang="en-US" sz="1200" dirty="0">
                <a:latin typeface="Arial" panose="020B0604020202020204" pitchFamily="34" charset="0"/>
                <a:ea typeface="Calibri" panose="020F0502020204030204" pitchFamily="34" charset="0"/>
                <a:cs typeface="Arial" panose="020B0604020202020204" pitchFamily="34" charset="0"/>
              </a:rPr>
              <a:t>). Depletion of RAD51 protein 72 hours post-transfection was verified by immunoblotting (inset). Data are the mean surviving fraction ± SE of </a:t>
            </a:r>
            <a:r>
              <a:rPr lang="en-US" altLang="en-US" sz="1200" i="1" dirty="0">
                <a:latin typeface="Arial" panose="020B0604020202020204" pitchFamily="34" charset="0"/>
                <a:ea typeface="Calibri" panose="020F0502020204030204" pitchFamily="34" charset="0"/>
                <a:cs typeface="Arial" panose="020B0604020202020204" pitchFamily="34" charset="0"/>
              </a:rPr>
              <a:t>n</a:t>
            </a:r>
            <a:r>
              <a:rPr lang="en-US" altLang="en-US" sz="1200" dirty="0">
                <a:latin typeface="Arial" panose="020B0604020202020204" pitchFamily="34" charset="0"/>
                <a:ea typeface="Calibri" panose="020F0502020204030204" pitchFamily="34" charset="0"/>
                <a:cs typeface="Arial" panose="020B0604020202020204" pitchFamily="34" charset="0"/>
              </a:rPr>
              <a:t>, 4 independent experiments. (</a:t>
            </a:r>
            <a:r>
              <a:rPr lang="en-US" altLang="en-US" sz="1200" b="1" dirty="0">
                <a:latin typeface="Arial" panose="020B0604020202020204" pitchFamily="34" charset="0"/>
                <a:ea typeface="Calibri" panose="020F0502020204030204" pitchFamily="34" charset="0"/>
                <a:cs typeface="Arial" panose="020B0604020202020204" pitchFamily="34" charset="0"/>
              </a:rPr>
              <a:t>D</a:t>
            </a:r>
            <a:r>
              <a:rPr lang="en-US" altLang="en-US" sz="1200" dirty="0">
                <a:latin typeface="Arial" panose="020B0604020202020204" pitchFamily="34" charset="0"/>
                <a:ea typeface="Calibri" panose="020F0502020204030204" pitchFamily="34" charset="0"/>
                <a:cs typeface="Arial" panose="020B0604020202020204" pitchFamily="34" charset="0"/>
              </a:rPr>
              <a:t>) Representative radiation survival curves for MiaPaCa2.HRP and MiaPaCa2.HRD cells. Antibodies used: rabbit anti-Rad51 (sc-8349) from Santa Cruz Biotechnology.</a:t>
            </a:r>
            <a:endParaRPr lang="en-US" altLang="en-US" dirty="0">
              <a:latin typeface="Arial" panose="020B0604020202020204" pitchFamily="34" charset="0"/>
            </a:endParaRPr>
          </a:p>
        </p:txBody>
      </p:sp>
    </p:spTree>
    <p:extLst>
      <p:ext uri="{BB962C8B-B14F-4D97-AF65-F5344CB8AC3E}">
        <p14:creationId xmlns:p14="http://schemas.microsoft.com/office/powerpoint/2010/main" val="3442229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B68BE9-FE32-4AD1-AF15-A223CD33863F}"/>
              </a:ext>
            </a:extLst>
          </p:cNvPr>
          <p:cNvGrpSpPr/>
          <p:nvPr/>
        </p:nvGrpSpPr>
        <p:grpSpPr>
          <a:xfrm>
            <a:off x="1270186" y="3916839"/>
            <a:ext cx="4609212" cy="2920695"/>
            <a:chOff x="1270186" y="3916839"/>
            <a:chExt cx="4609212" cy="2920695"/>
          </a:xfrm>
        </p:grpSpPr>
        <p:graphicFrame>
          <p:nvGraphicFramePr>
            <p:cNvPr id="5" name="Object 4">
              <a:extLst>
                <a:ext uri="{FF2B5EF4-FFF2-40B4-BE49-F238E27FC236}">
                  <a16:creationId xmlns:a16="http://schemas.microsoft.com/office/drawing/2014/main" id="{207596F7-0CBF-4775-9972-E0D1E9817DC9}"/>
                </a:ext>
              </a:extLst>
            </p:cNvPr>
            <p:cNvGraphicFramePr>
              <a:graphicFrameLocks noChangeAspect="1"/>
            </p:cNvGraphicFramePr>
            <p:nvPr>
              <p:extLst>
                <p:ext uri="{D42A27DB-BD31-4B8C-83A1-F6EECF244321}">
                  <p14:modId xmlns:p14="http://schemas.microsoft.com/office/powerpoint/2010/main" val="961063210"/>
                </p:ext>
              </p:extLst>
            </p:nvPr>
          </p:nvGraphicFramePr>
          <p:xfrm>
            <a:off x="1850323" y="4030411"/>
            <a:ext cx="4029075" cy="2638425"/>
          </p:xfrm>
          <a:graphic>
            <a:graphicData uri="http://schemas.openxmlformats.org/presentationml/2006/ole">
              <mc:AlternateContent xmlns:mc="http://schemas.openxmlformats.org/markup-compatibility/2006">
                <mc:Choice xmlns:v="urn:schemas-microsoft-com:vml" Requires="v">
                  <p:oleObj spid="_x0000_s2170" name="Prism 7" r:id="rId4" imgW="4738306" imgH="3104168" progId="Prism7.Document">
                    <p:embed/>
                  </p:oleObj>
                </mc:Choice>
                <mc:Fallback>
                  <p:oleObj name="Prism 7" r:id="rId4" imgW="4738306" imgH="3104168" progId="Prism7.Document">
                    <p:embed/>
                    <p:pic>
                      <p:nvPicPr>
                        <p:cNvPr id="5" name="Object 4">
                          <a:extLst>
                            <a:ext uri="{FF2B5EF4-FFF2-40B4-BE49-F238E27FC236}">
                              <a16:creationId xmlns:a16="http://schemas.microsoft.com/office/drawing/2014/main" id="{207596F7-0CBF-4775-9972-E0D1E9817DC9}"/>
                            </a:ext>
                          </a:extLst>
                        </p:cNvPr>
                        <p:cNvPicPr/>
                        <p:nvPr/>
                      </p:nvPicPr>
                      <p:blipFill>
                        <a:blip r:embed="rId5"/>
                        <a:stretch>
                          <a:fillRect/>
                        </a:stretch>
                      </p:blipFill>
                      <p:spPr>
                        <a:xfrm>
                          <a:off x="1850323" y="4030411"/>
                          <a:ext cx="4029075" cy="26384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CCE111B-A971-4C73-85E3-1FF6753FF744}"/>
                </a:ext>
              </a:extLst>
            </p:cNvPr>
            <p:cNvSpPr txBox="1"/>
            <p:nvPr/>
          </p:nvSpPr>
          <p:spPr>
            <a:xfrm rot="16200000">
              <a:off x="910993" y="5199748"/>
              <a:ext cx="1617751"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Surviving Fraction</a:t>
              </a:r>
            </a:p>
          </p:txBody>
        </p:sp>
        <p:sp>
          <p:nvSpPr>
            <p:cNvPr id="7" name="TextBox 6">
              <a:extLst>
                <a:ext uri="{FF2B5EF4-FFF2-40B4-BE49-F238E27FC236}">
                  <a16:creationId xmlns:a16="http://schemas.microsoft.com/office/drawing/2014/main" id="{162B8758-363B-4F31-ACBD-7071F8DE453E}"/>
                </a:ext>
              </a:extLst>
            </p:cNvPr>
            <p:cNvSpPr txBox="1"/>
            <p:nvPr/>
          </p:nvSpPr>
          <p:spPr>
            <a:xfrm>
              <a:off x="3217060" y="6529757"/>
              <a:ext cx="1282594"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RT Dose (</a:t>
              </a:r>
              <a:r>
                <a:rPr lang="en-US" sz="1400" dirty="0" err="1">
                  <a:latin typeface="Arial" panose="020B0604020202020204" pitchFamily="34" charset="0"/>
                  <a:cs typeface="Arial" panose="020B0604020202020204" pitchFamily="34" charset="0"/>
                </a:rPr>
                <a:t>Gy</a:t>
              </a:r>
              <a:r>
                <a:rPr lang="en-US" sz="14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7FC5F4F7-E5F1-41DC-B730-4482015B870F}"/>
                </a:ext>
              </a:extLst>
            </p:cNvPr>
            <p:cNvSpPr txBox="1"/>
            <p:nvPr/>
          </p:nvSpPr>
          <p:spPr>
            <a:xfrm>
              <a:off x="2948641" y="6345890"/>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2</a:t>
              </a:r>
            </a:p>
          </p:txBody>
        </p:sp>
        <p:sp>
          <p:nvSpPr>
            <p:cNvPr id="9" name="TextBox 8">
              <a:extLst>
                <a:ext uri="{FF2B5EF4-FFF2-40B4-BE49-F238E27FC236}">
                  <a16:creationId xmlns:a16="http://schemas.microsoft.com/office/drawing/2014/main" id="{3321748F-242D-49F9-9AFD-5D172C7AA604}"/>
                </a:ext>
              </a:extLst>
            </p:cNvPr>
            <p:cNvSpPr txBox="1"/>
            <p:nvPr/>
          </p:nvSpPr>
          <p:spPr>
            <a:xfrm>
              <a:off x="3732071" y="6345890"/>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4</a:t>
              </a:r>
            </a:p>
          </p:txBody>
        </p:sp>
        <p:sp>
          <p:nvSpPr>
            <p:cNvPr id="10" name="TextBox 9">
              <a:extLst>
                <a:ext uri="{FF2B5EF4-FFF2-40B4-BE49-F238E27FC236}">
                  <a16:creationId xmlns:a16="http://schemas.microsoft.com/office/drawing/2014/main" id="{0ADB7D0B-F171-476C-A27A-785C90510C26}"/>
                </a:ext>
              </a:extLst>
            </p:cNvPr>
            <p:cNvSpPr txBox="1"/>
            <p:nvPr/>
          </p:nvSpPr>
          <p:spPr>
            <a:xfrm>
              <a:off x="4500392" y="6345890"/>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6</a:t>
              </a:r>
            </a:p>
          </p:txBody>
        </p:sp>
        <p:sp>
          <p:nvSpPr>
            <p:cNvPr id="11" name="TextBox 10">
              <a:extLst>
                <a:ext uri="{FF2B5EF4-FFF2-40B4-BE49-F238E27FC236}">
                  <a16:creationId xmlns:a16="http://schemas.microsoft.com/office/drawing/2014/main" id="{AD970CD7-AEA0-4DA3-BEE6-2F4B55A73406}"/>
                </a:ext>
              </a:extLst>
            </p:cNvPr>
            <p:cNvSpPr txBox="1"/>
            <p:nvPr/>
          </p:nvSpPr>
          <p:spPr>
            <a:xfrm>
              <a:off x="2179547" y="6345890"/>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0</a:t>
              </a:r>
            </a:p>
          </p:txBody>
        </p:sp>
        <p:sp>
          <p:nvSpPr>
            <p:cNvPr id="16" name="TextBox 15">
              <a:extLst>
                <a:ext uri="{FF2B5EF4-FFF2-40B4-BE49-F238E27FC236}">
                  <a16:creationId xmlns:a16="http://schemas.microsoft.com/office/drawing/2014/main" id="{E9B415B6-5B8D-46B3-A6BC-B92D171A71E8}"/>
                </a:ext>
              </a:extLst>
            </p:cNvPr>
            <p:cNvSpPr txBox="1"/>
            <p:nvPr/>
          </p:nvSpPr>
          <p:spPr>
            <a:xfrm>
              <a:off x="1270186" y="3916839"/>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B</a:t>
              </a:r>
            </a:p>
          </p:txBody>
        </p:sp>
        <p:sp>
          <p:nvSpPr>
            <p:cNvPr id="17" name="TextBox 16">
              <a:extLst>
                <a:ext uri="{FF2B5EF4-FFF2-40B4-BE49-F238E27FC236}">
                  <a16:creationId xmlns:a16="http://schemas.microsoft.com/office/drawing/2014/main" id="{D7780D0F-5274-4988-A1F6-C248319DE473}"/>
                </a:ext>
              </a:extLst>
            </p:cNvPr>
            <p:cNvSpPr txBox="1"/>
            <p:nvPr/>
          </p:nvSpPr>
          <p:spPr>
            <a:xfrm>
              <a:off x="2715607" y="5384867"/>
              <a:ext cx="639919"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Control</a:t>
              </a:r>
            </a:p>
          </p:txBody>
        </p:sp>
        <p:sp>
          <p:nvSpPr>
            <p:cNvPr id="18" name="TextBox 17">
              <a:extLst>
                <a:ext uri="{FF2B5EF4-FFF2-40B4-BE49-F238E27FC236}">
                  <a16:creationId xmlns:a16="http://schemas.microsoft.com/office/drawing/2014/main" id="{BB7CA194-1ED0-4285-BB94-2DA0E6D4D088}"/>
                </a:ext>
              </a:extLst>
            </p:cNvPr>
            <p:cNvSpPr txBox="1"/>
            <p:nvPr/>
          </p:nvSpPr>
          <p:spPr>
            <a:xfrm>
              <a:off x="2715607" y="5603942"/>
              <a:ext cx="782587"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AZD6738</a:t>
              </a:r>
            </a:p>
          </p:txBody>
        </p:sp>
        <p:sp>
          <p:nvSpPr>
            <p:cNvPr id="19" name="TextBox 18">
              <a:extLst>
                <a:ext uri="{FF2B5EF4-FFF2-40B4-BE49-F238E27FC236}">
                  <a16:creationId xmlns:a16="http://schemas.microsoft.com/office/drawing/2014/main" id="{C1DDE6BC-2731-40AC-8F12-F48EE2CD22C0}"/>
                </a:ext>
              </a:extLst>
            </p:cNvPr>
            <p:cNvSpPr txBox="1"/>
            <p:nvPr/>
          </p:nvSpPr>
          <p:spPr>
            <a:xfrm>
              <a:off x="2715607" y="5813492"/>
              <a:ext cx="1148071"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Olaparib</a:t>
              </a:r>
              <a:endParaRPr lang="en-US" sz="11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F7CD140-8303-4D6F-867E-FCE80051B7D1}"/>
                </a:ext>
              </a:extLst>
            </p:cNvPr>
            <p:cNvSpPr txBox="1"/>
            <p:nvPr/>
          </p:nvSpPr>
          <p:spPr>
            <a:xfrm>
              <a:off x="2715607" y="6042092"/>
              <a:ext cx="1444626"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AZD6738 + </a:t>
              </a:r>
              <a:r>
                <a:rPr lang="en-US" sz="1100" dirty="0" err="1">
                  <a:latin typeface="Arial" panose="020B0604020202020204" pitchFamily="34" charset="0"/>
                  <a:cs typeface="Arial" panose="020B0604020202020204" pitchFamily="34" charset="0"/>
                </a:rPr>
                <a:t>olaparib</a:t>
              </a:r>
              <a:endParaRPr lang="en-US" sz="11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B268414B-3033-4206-994E-6BB348434BC5}"/>
                </a:ext>
              </a:extLst>
            </p:cNvPr>
            <p:cNvSpPr txBox="1"/>
            <p:nvPr/>
          </p:nvSpPr>
          <p:spPr>
            <a:xfrm>
              <a:off x="2321351" y="5142709"/>
              <a:ext cx="692818"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Panc1</a:t>
              </a:r>
            </a:p>
          </p:txBody>
        </p:sp>
        <p:sp>
          <p:nvSpPr>
            <p:cNvPr id="28" name="TextBox 27">
              <a:extLst>
                <a:ext uri="{FF2B5EF4-FFF2-40B4-BE49-F238E27FC236}">
                  <a16:creationId xmlns:a16="http://schemas.microsoft.com/office/drawing/2014/main" id="{1ACD1270-0CB7-4477-A97F-B43D9AF859D6}"/>
                </a:ext>
              </a:extLst>
            </p:cNvPr>
            <p:cNvSpPr txBox="1"/>
            <p:nvPr/>
          </p:nvSpPr>
          <p:spPr>
            <a:xfrm>
              <a:off x="5274297" y="6345890"/>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8</a:t>
              </a:r>
            </a:p>
          </p:txBody>
        </p:sp>
        <p:sp>
          <p:nvSpPr>
            <p:cNvPr id="35" name="TextBox 34">
              <a:extLst>
                <a:ext uri="{FF2B5EF4-FFF2-40B4-BE49-F238E27FC236}">
                  <a16:creationId xmlns:a16="http://schemas.microsoft.com/office/drawing/2014/main" id="{779CE313-6F72-4A1A-B3E0-AA2E93DE605D}"/>
                </a:ext>
              </a:extLst>
            </p:cNvPr>
            <p:cNvSpPr txBox="1"/>
            <p:nvPr/>
          </p:nvSpPr>
          <p:spPr>
            <a:xfrm>
              <a:off x="2054891" y="4155629"/>
              <a:ext cx="263214" cy="261610"/>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1</a:t>
              </a:r>
            </a:p>
          </p:txBody>
        </p:sp>
        <p:sp>
          <p:nvSpPr>
            <p:cNvPr id="36" name="TextBox 35">
              <a:extLst>
                <a:ext uri="{FF2B5EF4-FFF2-40B4-BE49-F238E27FC236}">
                  <a16:creationId xmlns:a16="http://schemas.microsoft.com/office/drawing/2014/main" id="{12724CD6-0B70-4852-8D8C-F6A31CD1B4A2}"/>
                </a:ext>
              </a:extLst>
            </p:cNvPr>
            <p:cNvSpPr txBox="1"/>
            <p:nvPr/>
          </p:nvSpPr>
          <p:spPr>
            <a:xfrm>
              <a:off x="1937873" y="5193445"/>
              <a:ext cx="380232" cy="261610"/>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0.1</a:t>
              </a:r>
            </a:p>
          </p:txBody>
        </p:sp>
      </p:grpSp>
      <p:grpSp>
        <p:nvGrpSpPr>
          <p:cNvPr id="2" name="Group 1">
            <a:extLst>
              <a:ext uri="{FF2B5EF4-FFF2-40B4-BE49-F238E27FC236}">
                <a16:creationId xmlns:a16="http://schemas.microsoft.com/office/drawing/2014/main" id="{346DC24A-BF37-47B4-BE04-0A29EE2F0A19}"/>
              </a:ext>
            </a:extLst>
          </p:cNvPr>
          <p:cNvGrpSpPr/>
          <p:nvPr/>
        </p:nvGrpSpPr>
        <p:grpSpPr>
          <a:xfrm>
            <a:off x="1270186" y="836194"/>
            <a:ext cx="4625698" cy="3050448"/>
            <a:chOff x="1270186" y="598069"/>
            <a:chExt cx="4625698" cy="3050448"/>
          </a:xfrm>
        </p:grpSpPr>
        <p:graphicFrame>
          <p:nvGraphicFramePr>
            <p:cNvPr id="4" name="Object 3">
              <a:extLst>
                <a:ext uri="{FF2B5EF4-FFF2-40B4-BE49-F238E27FC236}">
                  <a16:creationId xmlns:a16="http://schemas.microsoft.com/office/drawing/2014/main" id="{CDC4AF87-2218-48D1-8693-F7E1F8665A19}"/>
                </a:ext>
              </a:extLst>
            </p:cNvPr>
            <p:cNvGraphicFramePr>
              <a:graphicFrameLocks noChangeAspect="1"/>
            </p:cNvGraphicFramePr>
            <p:nvPr>
              <p:extLst>
                <p:ext uri="{D42A27DB-BD31-4B8C-83A1-F6EECF244321}">
                  <p14:modId xmlns:p14="http://schemas.microsoft.com/office/powerpoint/2010/main" val="3542227805"/>
                </p:ext>
              </p:extLst>
            </p:nvPr>
          </p:nvGraphicFramePr>
          <p:xfrm>
            <a:off x="1716491" y="834046"/>
            <a:ext cx="4179393" cy="2638543"/>
          </p:xfrm>
          <a:graphic>
            <a:graphicData uri="http://schemas.openxmlformats.org/presentationml/2006/ole">
              <mc:AlternateContent xmlns:mc="http://schemas.openxmlformats.org/markup-compatibility/2006">
                <mc:Choice xmlns:v="urn:schemas-microsoft-com:vml" Requires="v">
                  <p:oleObj spid="_x0000_s2171" name="Prism 7" r:id="rId6" imgW="4916933" imgH="3104168" progId="Prism7.Document">
                    <p:embed/>
                  </p:oleObj>
                </mc:Choice>
                <mc:Fallback>
                  <p:oleObj name="Prism 7" r:id="rId6" imgW="4916933" imgH="3104168" progId="Prism7.Document">
                    <p:embed/>
                    <p:pic>
                      <p:nvPicPr>
                        <p:cNvPr id="4" name="Object 3">
                          <a:extLst>
                            <a:ext uri="{FF2B5EF4-FFF2-40B4-BE49-F238E27FC236}">
                              <a16:creationId xmlns:a16="http://schemas.microsoft.com/office/drawing/2014/main" id="{CDC4AF87-2218-48D1-8693-F7E1F8665A19}"/>
                            </a:ext>
                          </a:extLst>
                        </p:cNvPr>
                        <p:cNvPicPr/>
                        <p:nvPr/>
                      </p:nvPicPr>
                      <p:blipFill>
                        <a:blip r:embed="rId7"/>
                        <a:stretch>
                          <a:fillRect/>
                        </a:stretch>
                      </p:blipFill>
                      <p:spPr>
                        <a:xfrm>
                          <a:off x="1716491" y="834046"/>
                          <a:ext cx="4179393" cy="263854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8511DED6-4707-48F0-A35D-1EE63DB182B9}"/>
                </a:ext>
              </a:extLst>
            </p:cNvPr>
            <p:cNvSpPr txBox="1"/>
            <p:nvPr/>
          </p:nvSpPr>
          <p:spPr>
            <a:xfrm>
              <a:off x="2061106" y="979789"/>
              <a:ext cx="263214" cy="261610"/>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1</a:t>
              </a:r>
            </a:p>
          </p:txBody>
        </p:sp>
        <p:sp>
          <p:nvSpPr>
            <p:cNvPr id="13" name="TextBox 12">
              <a:extLst>
                <a:ext uri="{FF2B5EF4-FFF2-40B4-BE49-F238E27FC236}">
                  <a16:creationId xmlns:a16="http://schemas.microsoft.com/office/drawing/2014/main" id="{2A2F1F81-DEE2-4783-888C-0513C5494069}"/>
                </a:ext>
              </a:extLst>
            </p:cNvPr>
            <p:cNvSpPr txBox="1"/>
            <p:nvPr/>
          </p:nvSpPr>
          <p:spPr>
            <a:xfrm>
              <a:off x="1944088" y="1493730"/>
              <a:ext cx="380232" cy="261610"/>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0.1</a:t>
              </a:r>
            </a:p>
          </p:txBody>
        </p:sp>
        <p:sp>
          <p:nvSpPr>
            <p:cNvPr id="14" name="TextBox 13">
              <a:extLst>
                <a:ext uri="{FF2B5EF4-FFF2-40B4-BE49-F238E27FC236}">
                  <a16:creationId xmlns:a16="http://schemas.microsoft.com/office/drawing/2014/main" id="{9CA3E427-20D5-48DC-81FD-0B814896B79D}"/>
                </a:ext>
              </a:extLst>
            </p:cNvPr>
            <p:cNvSpPr txBox="1"/>
            <p:nvPr/>
          </p:nvSpPr>
          <p:spPr>
            <a:xfrm>
              <a:off x="1865540" y="2005535"/>
              <a:ext cx="458780" cy="261610"/>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0.01</a:t>
              </a:r>
            </a:p>
          </p:txBody>
        </p:sp>
        <p:sp>
          <p:nvSpPr>
            <p:cNvPr id="15" name="TextBox 14">
              <a:extLst>
                <a:ext uri="{FF2B5EF4-FFF2-40B4-BE49-F238E27FC236}">
                  <a16:creationId xmlns:a16="http://schemas.microsoft.com/office/drawing/2014/main" id="{7D5FEB99-0FAE-48F0-ADBF-21FA6C48E2B9}"/>
                </a:ext>
              </a:extLst>
            </p:cNvPr>
            <p:cNvSpPr txBox="1"/>
            <p:nvPr/>
          </p:nvSpPr>
          <p:spPr>
            <a:xfrm>
              <a:off x="1786993" y="2527572"/>
              <a:ext cx="537327" cy="261610"/>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0.001</a:t>
              </a:r>
            </a:p>
          </p:txBody>
        </p:sp>
        <p:sp>
          <p:nvSpPr>
            <p:cNvPr id="21" name="TextBox 20">
              <a:extLst>
                <a:ext uri="{FF2B5EF4-FFF2-40B4-BE49-F238E27FC236}">
                  <a16:creationId xmlns:a16="http://schemas.microsoft.com/office/drawing/2014/main" id="{C0DC49BD-8D35-4642-81F8-F97F3E7E06C2}"/>
                </a:ext>
              </a:extLst>
            </p:cNvPr>
            <p:cNvSpPr txBox="1"/>
            <p:nvPr/>
          </p:nvSpPr>
          <p:spPr>
            <a:xfrm>
              <a:off x="1270186" y="598069"/>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a:t>
              </a:r>
            </a:p>
          </p:txBody>
        </p:sp>
        <p:sp>
          <p:nvSpPr>
            <p:cNvPr id="22" name="TextBox 21">
              <a:extLst>
                <a:ext uri="{FF2B5EF4-FFF2-40B4-BE49-F238E27FC236}">
                  <a16:creationId xmlns:a16="http://schemas.microsoft.com/office/drawing/2014/main" id="{963BCCFA-A974-4966-9BE6-CBA05069D9C7}"/>
                </a:ext>
              </a:extLst>
            </p:cNvPr>
            <p:cNvSpPr txBox="1"/>
            <p:nvPr/>
          </p:nvSpPr>
          <p:spPr>
            <a:xfrm>
              <a:off x="2715607" y="2190552"/>
              <a:ext cx="639919"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Control</a:t>
              </a:r>
            </a:p>
          </p:txBody>
        </p:sp>
        <p:sp>
          <p:nvSpPr>
            <p:cNvPr id="23" name="TextBox 22">
              <a:extLst>
                <a:ext uri="{FF2B5EF4-FFF2-40B4-BE49-F238E27FC236}">
                  <a16:creationId xmlns:a16="http://schemas.microsoft.com/office/drawing/2014/main" id="{4E3F2907-2341-4D50-9623-B0087705D632}"/>
                </a:ext>
              </a:extLst>
            </p:cNvPr>
            <p:cNvSpPr txBox="1"/>
            <p:nvPr/>
          </p:nvSpPr>
          <p:spPr>
            <a:xfrm>
              <a:off x="2715607" y="2409627"/>
              <a:ext cx="782587"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AZD6738</a:t>
              </a:r>
            </a:p>
          </p:txBody>
        </p:sp>
        <p:sp>
          <p:nvSpPr>
            <p:cNvPr id="24" name="TextBox 23">
              <a:extLst>
                <a:ext uri="{FF2B5EF4-FFF2-40B4-BE49-F238E27FC236}">
                  <a16:creationId xmlns:a16="http://schemas.microsoft.com/office/drawing/2014/main" id="{BE09F5E2-5751-4340-9406-4C1A153C07DD}"/>
                </a:ext>
              </a:extLst>
            </p:cNvPr>
            <p:cNvSpPr txBox="1"/>
            <p:nvPr/>
          </p:nvSpPr>
          <p:spPr>
            <a:xfrm>
              <a:off x="2715607" y="2619177"/>
              <a:ext cx="1148071"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10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Olaparib</a:t>
              </a:r>
              <a:endParaRPr lang="en-US" sz="11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D6EFC496-C650-43F8-9FDD-938A6C9B3663}"/>
                </a:ext>
              </a:extLst>
            </p:cNvPr>
            <p:cNvSpPr txBox="1"/>
            <p:nvPr/>
          </p:nvSpPr>
          <p:spPr>
            <a:xfrm>
              <a:off x="2715607" y="2847777"/>
              <a:ext cx="1444626"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AZD6738 + </a:t>
              </a:r>
              <a:r>
                <a:rPr lang="en-US" sz="1100" dirty="0" err="1">
                  <a:latin typeface="Arial" panose="020B0604020202020204" pitchFamily="34" charset="0"/>
                  <a:cs typeface="Arial" panose="020B0604020202020204" pitchFamily="34" charset="0"/>
                </a:rPr>
                <a:t>olaparib</a:t>
              </a:r>
              <a:endParaRPr lang="en-US" sz="11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CBE6BCD2-64FE-4B66-9AAE-59AFE2DC8C64}"/>
                </a:ext>
              </a:extLst>
            </p:cNvPr>
            <p:cNvSpPr txBox="1"/>
            <p:nvPr/>
          </p:nvSpPr>
          <p:spPr>
            <a:xfrm>
              <a:off x="2321351" y="1945393"/>
              <a:ext cx="102143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MiaPaCa2</a:t>
              </a:r>
            </a:p>
          </p:txBody>
        </p:sp>
        <p:sp>
          <p:nvSpPr>
            <p:cNvPr id="29" name="TextBox 28">
              <a:extLst>
                <a:ext uri="{FF2B5EF4-FFF2-40B4-BE49-F238E27FC236}">
                  <a16:creationId xmlns:a16="http://schemas.microsoft.com/office/drawing/2014/main" id="{86CFEEDC-C783-4A8A-90C9-231687D4F6CA}"/>
                </a:ext>
              </a:extLst>
            </p:cNvPr>
            <p:cNvSpPr txBox="1"/>
            <p:nvPr/>
          </p:nvSpPr>
          <p:spPr>
            <a:xfrm>
              <a:off x="3217060" y="3340740"/>
              <a:ext cx="1282594"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RT Dose (</a:t>
              </a:r>
              <a:r>
                <a:rPr lang="en-US" sz="1400" dirty="0" err="1">
                  <a:latin typeface="Arial" panose="020B0604020202020204" pitchFamily="34" charset="0"/>
                  <a:cs typeface="Arial" panose="020B0604020202020204" pitchFamily="34" charset="0"/>
                </a:rPr>
                <a:t>Gy</a:t>
              </a:r>
              <a:r>
                <a:rPr lang="en-US" sz="1400" dirty="0">
                  <a:latin typeface="Arial" panose="020B0604020202020204" pitchFamily="34" charset="0"/>
                  <a:cs typeface="Arial" panose="020B0604020202020204" pitchFamily="34" charset="0"/>
                </a:rPr>
                <a:t>)</a:t>
              </a:r>
            </a:p>
          </p:txBody>
        </p:sp>
        <p:sp>
          <p:nvSpPr>
            <p:cNvPr id="30" name="TextBox 29">
              <a:extLst>
                <a:ext uri="{FF2B5EF4-FFF2-40B4-BE49-F238E27FC236}">
                  <a16:creationId xmlns:a16="http://schemas.microsoft.com/office/drawing/2014/main" id="{BE161124-E3FB-4D6B-BE93-EB71E1BA1706}"/>
                </a:ext>
              </a:extLst>
            </p:cNvPr>
            <p:cNvSpPr txBox="1"/>
            <p:nvPr/>
          </p:nvSpPr>
          <p:spPr>
            <a:xfrm>
              <a:off x="2969166" y="3156873"/>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2</a:t>
              </a:r>
            </a:p>
          </p:txBody>
        </p:sp>
        <p:sp>
          <p:nvSpPr>
            <p:cNvPr id="31" name="TextBox 30">
              <a:extLst>
                <a:ext uri="{FF2B5EF4-FFF2-40B4-BE49-F238E27FC236}">
                  <a16:creationId xmlns:a16="http://schemas.microsoft.com/office/drawing/2014/main" id="{65AF1FB3-434B-4641-868C-7F7CB4979673}"/>
                </a:ext>
              </a:extLst>
            </p:cNvPr>
            <p:cNvSpPr txBox="1"/>
            <p:nvPr/>
          </p:nvSpPr>
          <p:spPr>
            <a:xfrm>
              <a:off x="3752596" y="3156873"/>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4</a:t>
              </a:r>
            </a:p>
          </p:txBody>
        </p:sp>
        <p:sp>
          <p:nvSpPr>
            <p:cNvPr id="32" name="TextBox 31">
              <a:extLst>
                <a:ext uri="{FF2B5EF4-FFF2-40B4-BE49-F238E27FC236}">
                  <a16:creationId xmlns:a16="http://schemas.microsoft.com/office/drawing/2014/main" id="{3B3884BF-1757-4FF1-B908-5AEAB1C39E22}"/>
                </a:ext>
              </a:extLst>
            </p:cNvPr>
            <p:cNvSpPr txBox="1"/>
            <p:nvPr/>
          </p:nvSpPr>
          <p:spPr>
            <a:xfrm>
              <a:off x="4520917" y="3156873"/>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6</a:t>
              </a:r>
            </a:p>
          </p:txBody>
        </p:sp>
        <p:sp>
          <p:nvSpPr>
            <p:cNvPr id="33" name="TextBox 32">
              <a:extLst>
                <a:ext uri="{FF2B5EF4-FFF2-40B4-BE49-F238E27FC236}">
                  <a16:creationId xmlns:a16="http://schemas.microsoft.com/office/drawing/2014/main" id="{B89FC772-A328-4878-9A7F-695B7492ED97}"/>
                </a:ext>
              </a:extLst>
            </p:cNvPr>
            <p:cNvSpPr txBox="1"/>
            <p:nvPr/>
          </p:nvSpPr>
          <p:spPr>
            <a:xfrm>
              <a:off x="2200072" y="3156873"/>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0</a:t>
              </a:r>
            </a:p>
          </p:txBody>
        </p:sp>
        <p:sp>
          <p:nvSpPr>
            <p:cNvPr id="34" name="TextBox 33">
              <a:extLst>
                <a:ext uri="{FF2B5EF4-FFF2-40B4-BE49-F238E27FC236}">
                  <a16:creationId xmlns:a16="http://schemas.microsoft.com/office/drawing/2014/main" id="{2E392E58-F632-43CB-88DE-17E8A0023510}"/>
                </a:ext>
              </a:extLst>
            </p:cNvPr>
            <p:cNvSpPr txBox="1"/>
            <p:nvPr/>
          </p:nvSpPr>
          <p:spPr>
            <a:xfrm>
              <a:off x="5294822" y="3156873"/>
              <a:ext cx="263214"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8</a:t>
              </a:r>
            </a:p>
          </p:txBody>
        </p:sp>
        <p:sp>
          <p:nvSpPr>
            <p:cNvPr id="37" name="TextBox 36">
              <a:extLst>
                <a:ext uri="{FF2B5EF4-FFF2-40B4-BE49-F238E27FC236}">
                  <a16:creationId xmlns:a16="http://schemas.microsoft.com/office/drawing/2014/main" id="{95E0346F-7DA2-4341-B171-56A639FF6CA7}"/>
                </a:ext>
              </a:extLst>
            </p:cNvPr>
            <p:cNvSpPr txBox="1"/>
            <p:nvPr/>
          </p:nvSpPr>
          <p:spPr>
            <a:xfrm rot="16200000">
              <a:off x="910994" y="2010670"/>
              <a:ext cx="1617751"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Surviving Fraction</a:t>
              </a:r>
            </a:p>
          </p:txBody>
        </p:sp>
      </p:grpSp>
      <p:sp>
        <p:nvSpPr>
          <p:cNvPr id="38" name="Rectangle 37"/>
          <p:cNvSpPr/>
          <p:nvPr/>
        </p:nvSpPr>
        <p:spPr>
          <a:xfrm>
            <a:off x="133017" y="7394855"/>
            <a:ext cx="6609806" cy="1477328"/>
          </a:xfrm>
          <a:prstGeom prst="rect">
            <a:avLst/>
          </a:prstGeom>
        </p:spPr>
        <p:txBody>
          <a:bodyPr wrap="square">
            <a:spAutoFit/>
          </a:bodyPr>
          <a:lstStyle/>
          <a:p>
            <a:pPr algn="just">
              <a:lnSpc>
                <a:spcPct val="150000"/>
              </a:lnSpc>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S2. Catalytic inhibition of PARP with low concentration olaparib does not </a:t>
            </a:r>
            <a:r>
              <a:rPr lang="en-US" sz="1200" b="1" dirty="0" err="1">
                <a:latin typeface="Arial" panose="020B0604020202020204" pitchFamily="34" charset="0"/>
                <a:ea typeface="Calibri" panose="020F0502020204030204" pitchFamily="34" charset="0"/>
                <a:cs typeface="Times New Roman" panose="02020603050405020304" pitchFamily="18" charset="0"/>
              </a:rPr>
              <a:t>radiosensitize</a:t>
            </a:r>
            <a:r>
              <a:rPr lang="en-US" sz="1200" b="1" dirty="0">
                <a:latin typeface="Arial" panose="020B0604020202020204" pitchFamily="34" charset="0"/>
                <a:ea typeface="Calibri" panose="020F0502020204030204" pitchFamily="34" charset="0"/>
                <a:cs typeface="Times New Roman" panose="02020603050405020304" pitchFamily="18" charset="0"/>
              </a:rPr>
              <a:t> HR-proficient MiaPaCa2 or Panc1 cells. </a:t>
            </a:r>
            <a:r>
              <a:rPr lang="en-US" sz="1200" dirty="0">
                <a:latin typeface="Arial" panose="020B0604020202020204" pitchFamily="34" charset="0"/>
                <a:ea typeface="Calibri" panose="020F0502020204030204" pitchFamily="34" charset="0"/>
                <a:cs typeface="Times New Roman" panose="02020603050405020304" pitchFamily="18" charset="0"/>
              </a:rPr>
              <a:t>Representative radiation survival curves for MiaPaCa2 (</a:t>
            </a:r>
            <a:r>
              <a:rPr lang="en-US" sz="1200" b="1" dirty="0">
                <a:latin typeface="Arial" panose="020B0604020202020204" pitchFamily="34" charset="0"/>
                <a:ea typeface="Calibri" panose="020F0502020204030204" pitchFamily="34" charset="0"/>
                <a:cs typeface="Times New Roman" panose="02020603050405020304" pitchFamily="18" charset="0"/>
              </a:rPr>
              <a:t>A</a:t>
            </a:r>
            <a:r>
              <a:rPr lang="en-US" sz="1200" dirty="0">
                <a:latin typeface="Arial" panose="020B0604020202020204" pitchFamily="34" charset="0"/>
                <a:ea typeface="Calibri" panose="020F0502020204030204" pitchFamily="34" charset="0"/>
                <a:cs typeface="Times New Roman" panose="02020603050405020304" pitchFamily="18" charset="0"/>
              </a:rPr>
              <a:t>) or Panc1 cells (</a:t>
            </a:r>
            <a:r>
              <a:rPr lang="en-US" sz="1200" b="1" dirty="0">
                <a:latin typeface="Arial" panose="020B0604020202020204" pitchFamily="34" charset="0"/>
                <a:ea typeface="Calibri" panose="020F0502020204030204" pitchFamily="34" charset="0"/>
                <a:cs typeface="Times New Roman" panose="02020603050405020304" pitchFamily="18" charset="0"/>
              </a:rPr>
              <a:t>B</a:t>
            </a:r>
            <a:r>
              <a:rPr lang="en-US" sz="1200" dirty="0">
                <a:latin typeface="Arial" panose="020B0604020202020204" pitchFamily="34" charset="0"/>
                <a:ea typeface="Calibri" panose="020F0502020204030204" pitchFamily="34" charset="0"/>
                <a:cs typeface="Times New Roman" panose="02020603050405020304" pitchFamily="18" charset="0"/>
              </a:rPr>
              <a:t>) treated with 10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olaparib and/or 100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AZD6738 for 25 hours, beginning one hour pre- and continuing 24 hours post-RT. For mean radiation enhancement ratios, survival data and statistical analyses, see </a:t>
            </a:r>
            <a:r>
              <a:rPr lang="en-US" sz="1200" b="1" dirty="0">
                <a:latin typeface="Arial" panose="020B0604020202020204" pitchFamily="34" charset="0"/>
                <a:ea typeface="Calibri" panose="020F0502020204030204" pitchFamily="34" charset="0"/>
                <a:cs typeface="Times New Roman" panose="02020603050405020304" pitchFamily="18" charset="0"/>
              </a:rPr>
              <a:t>Table 1A</a:t>
            </a:r>
            <a:r>
              <a:rPr lang="en-US" sz="1200" dirty="0">
                <a:latin typeface="Arial" panose="020B0604020202020204" pitchFamily="34" charset="0"/>
                <a:ea typeface="Calibri" panose="020F0502020204030204" pitchFamily="34" charset="0"/>
                <a:cs typeface="Times New Roman" panose="02020603050405020304" pitchFamily="18" charset="0"/>
              </a:rPr>
              <a: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257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0C6FE40-54AC-41FD-930A-41E9A0EF883C}"/>
              </a:ext>
            </a:extLst>
          </p:cNvPr>
          <p:cNvGrpSpPr/>
          <p:nvPr/>
        </p:nvGrpSpPr>
        <p:grpSpPr>
          <a:xfrm>
            <a:off x="816761" y="944716"/>
            <a:ext cx="4963327" cy="5582948"/>
            <a:chOff x="816761" y="1245165"/>
            <a:chExt cx="4963327" cy="5582948"/>
          </a:xfrm>
        </p:grpSpPr>
        <p:graphicFrame>
          <p:nvGraphicFramePr>
            <p:cNvPr id="7" name="Object 6">
              <a:extLst>
                <a:ext uri="{FF2B5EF4-FFF2-40B4-BE49-F238E27FC236}">
                  <a16:creationId xmlns:a16="http://schemas.microsoft.com/office/drawing/2014/main" id="{CE8FF369-4529-4BEE-98FA-B4A2CA0284D9}"/>
                </a:ext>
              </a:extLst>
            </p:cNvPr>
            <p:cNvGraphicFramePr>
              <a:graphicFrameLocks noChangeAspect="1"/>
            </p:cNvGraphicFramePr>
            <p:nvPr>
              <p:extLst/>
            </p:nvPr>
          </p:nvGraphicFramePr>
          <p:xfrm>
            <a:off x="1608138" y="4062087"/>
            <a:ext cx="1716087" cy="2162175"/>
          </p:xfrm>
          <a:graphic>
            <a:graphicData uri="http://schemas.openxmlformats.org/presentationml/2006/ole">
              <mc:AlternateContent xmlns:mc="http://schemas.openxmlformats.org/markup-compatibility/2006">
                <mc:Choice xmlns:v="urn:schemas-microsoft-com:vml" Requires="v">
                  <p:oleObj spid="_x0000_s14338" name="Prism 8" r:id="rId3" imgW="1715326" imgH="2162005" progId="Prism8.Document">
                    <p:embed/>
                  </p:oleObj>
                </mc:Choice>
                <mc:Fallback>
                  <p:oleObj name="Prism 8" r:id="rId3" imgW="1715326" imgH="2162005" progId="Prism8.Document">
                    <p:embed/>
                    <p:pic>
                      <p:nvPicPr>
                        <p:cNvPr id="7" name="Object 6">
                          <a:extLst>
                            <a:ext uri="{FF2B5EF4-FFF2-40B4-BE49-F238E27FC236}">
                              <a16:creationId xmlns:a16="http://schemas.microsoft.com/office/drawing/2014/main" id="{CE8FF369-4529-4BEE-98FA-B4A2CA0284D9}"/>
                            </a:ext>
                          </a:extLst>
                        </p:cNvPr>
                        <p:cNvPicPr/>
                        <p:nvPr/>
                      </p:nvPicPr>
                      <p:blipFill>
                        <a:blip r:embed="rId4"/>
                        <a:stretch>
                          <a:fillRect/>
                        </a:stretch>
                      </p:blipFill>
                      <p:spPr>
                        <a:xfrm>
                          <a:off x="1608138" y="4062087"/>
                          <a:ext cx="1716087" cy="216217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545597F-0DBB-451E-A7BE-91388448B217}"/>
                </a:ext>
              </a:extLst>
            </p:cNvPr>
            <p:cNvGraphicFramePr>
              <a:graphicFrameLocks noChangeAspect="1"/>
            </p:cNvGraphicFramePr>
            <p:nvPr>
              <p:extLst/>
            </p:nvPr>
          </p:nvGraphicFramePr>
          <p:xfrm>
            <a:off x="4060825" y="4065588"/>
            <a:ext cx="1719263" cy="2159000"/>
          </p:xfrm>
          <a:graphic>
            <a:graphicData uri="http://schemas.openxmlformats.org/presentationml/2006/ole">
              <mc:AlternateContent xmlns:mc="http://schemas.openxmlformats.org/markup-compatibility/2006">
                <mc:Choice xmlns:v="urn:schemas-microsoft-com:vml" Requires="v">
                  <p:oleObj spid="_x0000_s14339" name="Prism 8" r:id="rId5" imgW="1719648" imgH="2158763" progId="Prism8.Document">
                    <p:embed/>
                  </p:oleObj>
                </mc:Choice>
                <mc:Fallback>
                  <p:oleObj name="Prism 8" r:id="rId5" imgW="1719648" imgH="2158763" progId="Prism8.Document">
                    <p:embed/>
                    <p:pic>
                      <p:nvPicPr>
                        <p:cNvPr id="4" name="Object 3">
                          <a:extLst>
                            <a:ext uri="{FF2B5EF4-FFF2-40B4-BE49-F238E27FC236}">
                              <a16:creationId xmlns:a16="http://schemas.microsoft.com/office/drawing/2014/main" id="{9545597F-0DBB-451E-A7BE-91388448B217}"/>
                            </a:ext>
                          </a:extLst>
                        </p:cNvPr>
                        <p:cNvPicPr/>
                        <p:nvPr/>
                      </p:nvPicPr>
                      <p:blipFill>
                        <a:blip r:embed="rId6"/>
                        <a:stretch>
                          <a:fillRect/>
                        </a:stretch>
                      </p:blipFill>
                      <p:spPr>
                        <a:xfrm>
                          <a:off x="4060825" y="4065588"/>
                          <a:ext cx="1719263" cy="2159000"/>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AB751EA-0EAE-47FB-8A09-FE567EEAE60F}"/>
                </a:ext>
              </a:extLst>
            </p:cNvPr>
            <p:cNvSpPr txBox="1"/>
            <p:nvPr/>
          </p:nvSpPr>
          <p:spPr>
            <a:xfrm>
              <a:off x="4321101" y="4175700"/>
              <a:ext cx="1053494" cy="369332"/>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MiaPaCa2</a:t>
              </a:r>
            </a:p>
            <a:p>
              <a:r>
                <a:rPr lang="en-US" sz="800" dirty="0">
                  <a:latin typeface="Arial" panose="020B0604020202020204" pitchFamily="34" charset="0"/>
                  <a:cs typeface="Arial" panose="020B0604020202020204" pitchFamily="34" charset="0"/>
                </a:rPr>
                <a:t>(whole cell lysates)</a:t>
              </a:r>
            </a:p>
          </p:txBody>
        </p:sp>
        <p:sp>
          <p:nvSpPr>
            <p:cNvPr id="6" name="TextBox 5">
              <a:extLst>
                <a:ext uri="{FF2B5EF4-FFF2-40B4-BE49-F238E27FC236}">
                  <a16:creationId xmlns:a16="http://schemas.microsoft.com/office/drawing/2014/main" id="{390FB9C0-AAA0-4641-A91C-D1DB623F5EB0}"/>
                </a:ext>
              </a:extLst>
            </p:cNvPr>
            <p:cNvSpPr txBox="1"/>
            <p:nvPr/>
          </p:nvSpPr>
          <p:spPr>
            <a:xfrm>
              <a:off x="1859772" y="4175700"/>
              <a:ext cx="1053494" cy="369332"/>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Panc1</a:t>
              </a:r>
            </a:p>
            <a:p>
              <a:r>
                <a:rPr lang="en-US" sz="800" dirty="0">
                  <a:latin typeface="Arial" panose="020B0604020202020204" pitchFamily="34" charset="0"/>
                  <a:cs typeface="Arial" panose="020B0604020202020204" pitchFamily="34" charset="0"/>
                </a:rPr>
                <a:t>(whole cell lysates)</a:t>
              </a:r>
            </a:p>
          </p:txBody>
        </p:sp>
        <p:grpSp>
          <p:nvGrpSpPr>
            <p:cNvPr id="8" name="Group 7">
              <a:extLst>
                <a:ext uri="{FF2B5EF4-FFF2-40B4-BE49-F238E27FC236}">
                  <a16:creationId xmlns:a16="http://schemas.microsoft.com/office/drawing/2014/main" id="{41C9646A-FD05-4948-859C-ACDAD34A123B}"/>
                </a:ext>
              </a:extLst>
            </p:cNvPr>
            <p:cNvGrpSpPr/>
            <p:nvPr/>
          </p:nvGrpSpPr>
          <p:grpSpPr>
            <a:xfrm>
              <a:off x="907775" y="6118547"/>
              <a:ext cx="2276960" cy="709566"/>
              <a:chOff x="223270" y="4715523"/>
              <a:chExt cx="2276960" cy="709566"/>
            </a:xfrm>
          </p:grpSpPr>
          <p:sp>
            <p:nvSpPr>
              <p:cNvPr id="9" name="TextBox 8">
                <a:extLst>
                  <a:ext uri="{FF2B5EF4-FFF2-40B4-BE49-F238E27FC236}">
                    <a16:creationId xmlns:a16="http://schemas.microsoft.com/office/drawing/2014/main" id="{FBCEEB73-F8E9-4DFF-A8D0-BBD6EAB41D91}"/>
                  </a:ext>
                </a:extLst>
              </p:cNvPr>
              <p:cNvSpPr txBox="1"/>
              <p:nvPr/>
            </p:nvSpPr>
            <p:spPr>
              <a:xfrm>
                <a:off x="223270" y="4715523"/>
                <a:ext cx="1056701" cy="707886"/>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(6 </a:t>
                </a:r>
                <a:r>
                  <a:rPr lang="en-US" sz="1000" dirty="0" err="1">
                    <a:latin typeface="Arial" panose="020B0604020202020204" pitchFamily="34" charset="0"/>
                    <a:cs typeface="Arial" panose="020B0604020202020204" pitchFamily="34" charset="0"/>
                  </a:rPr>
                  <a:t>Gy</a:t>
                </a:r>
                <a:r>
                  <a:rPr lang="en-US" sz="1000" dirty="0">
                    <a:latin typeface="Arial" panose="020B0604020202020204" pitchFamily="34" charset="0"/>
                    <a:cs typeface="Arial" panose="020B0604020202020204" pitchFamily="34" charset="0"/>
                  </a:rPr>
                  <a:t>):</a:t>
                </a:r>
              </a:p>
              <a:p>
                <a:pPr algn="r"/>
                <a:r>
                  <a:rPr lang="en-US" sz="1000" dirty="0">
                    <a:latin typeface="Arial" panose="020B0604020202020204" pitchFamily="34" charset="0"/>
                    <a:cs typeface="Arial" panose="020B0604020202020204" pitchFamily="34" charset="0"/>
                  </a:rPr>
                  <a:t>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Olaparib</a:t>
                </a:r>
              </a:p>
              <a:p>
                <a:pPr algn="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Olaparib:</a:t>
                </a:r>
              </a:p>
              <a:p>
                <a:pPr algn="r"/>
                <a:r>
                  <a:rPr lang="en-US" sz="1000" dirty="0">
                    <a:latin typeface="Arial" panose="020B0604020202020204" pitchFamily="34" charset="0"/>
                    <a:cs typeface="Arial" panose="020B0604020202020204" pitchFamily="34" charset="0"/>
                  </a:rPr>
                  <a:t>AZD6738:</a:t>
                </a:r>
              </a:p>
            </p:txBody>
          </p:sp>
          <p:sp>
            <p:nvSpPr>
              <p:cNvPr id="10" name="TextBox 9">
                <a:extLst>
                  <a:ext uri="{FF2B5EF4-FFF2-40B4-BE49-F238E27FC236}">
                    <a16:creationId xmlns:a16="http://schemas.microsoft.com/office/drawing/2014/main" id="{A6EDF88C-2B1B-4C34-AE74-29265EDF5898}"/>
                  </a:ext>
                </a:extLst>
              </p:cNvPr>
              <p:cNvSpPr txBox="1"/>
              <p:nvPr/>
            </p:nvSpPr>
            <p:spPr>
              <a:xfrm>
                <a:off x="1728957"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0BB03F4E-B83B-4448-A762-E2BFDC7FA323}"/>
                  </a:ext>
                </a:extLst>
              </p:cNvPr>
              <p:cNvSpPr txBox="1"/>
              <p:nvPr/>
            </p:nvSpPr>
            <p:spPr>
              <a:xfrm>
                <a:off x="1987366"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12" name="TextBox 11">
                <a:extLst>
                  <a:ext uri="{FF2B5EF4-FFF2-40B4-BE49-F238E27FC236}">
                    <a16:creationId xmlns:a16="http://schemas.microsoft.com/office/drawing/2014/main" id="{D3F1A821-0834-4852-AD42-99B75C350C3A}"/>
                  </a:ext>
                </a:extLst>
              </p:cNvPr>
              <p:cNvSpPr txBox="1"/>
              <p:nvPr/>
            </p:nvSpPr>
            <p:spPr>
              <a:xfrm>
                <a:off x="2240222"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13" name="TextBox 12">
                <a:extLst>
                  <a:ext uri="{FF2B5EF4-FFF2-40B4-BE49-F238E27FC236}">
                    <a16:creationId xmlns:a16="http://schemas.microsoft.com/office/drawing/2014/main" id="{53FA0D24-CB33-4A70-9606-1AABCBDF0067}"/>
                  </a:ext>
                </a:extLst>
              </p:cNvPr>
              <p:cNvSpPr txBox="1"/>
              <p:nvPr/>
            </p:nvSpPr>
            <p:spPr>
              <a:xfrm>
                <a:off x="1223723"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E61B6318-454B-45BF-ACD6-F1A45A6116E4}"/>
                  </a:ext>
                </a:extLst>
              </p:cNvPr>
              <p:cNvSpPr txBox="1"/>
              <p:nvPr/>
            </p:nvSpPr>
            <p:spPr>
              <a:xfrm>
                <a:off x="1471584" y="471720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grpSp>
        <p:sp>
          <p:nvSpPr>
            <p:cNvPr id="15" name="TextBox 14">
              <a:extLst>
                <a:ext uri="{FF2B5EF4-FFF2-40B4-BE49-F238E27FC236}">
                  <a16:creationId xmlns:a16="http://schemas.microsoft.com/office/drawing/2014/main" id="{43257EBC-EAB3-4F1C-B5E6-C5F3F9BD6396}"/>
                </a:ext>
              </a:extLst>
            </p:cNvPr>
            <p:cNvSpPr txBox="1"/>
            <p:nvPr/>
          </p:nvSpPr>
          <p:spPr>
            <a:xfrm rot="16200000">
              <a:off x="417994" y="4890006"/>
              <a:ext cx="2106482" cy="400110"/>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Fold Change in PARP1 </a:t>
              </a:r>
            </a:p>
            <a:p>
              <a:pPr algn="ctr"/>
              <a:r>
                <a:rPr lang="en-US" sz="1000" dirty="0">
                  <a:latin typeface="Arial" panose="020B0604020202020204" pitchFamily="34" charset="0"/>
                  <a:cs typeface="Arial" panose="020B0604020202020204" pitchFamily="34" charset="0"/>
                </a:rPr>
                <a:t>(relative to control)</a:t>
              </a:r>
            </a:p>
          </p:txBody>
        </p:sp>
        <p:sp>
          <p:nvSpPr>
            <p:cNvPr id="16" name="TextBox 15">
              <a:extLst>
                <a:ext uri="{FF2B5EF4-FFF2-40B4-BE49-F238E27FC236}">
                  <a16:creationId xmlns:a16="http://schemas.microsoft.com/office/drawing/2014/main" id="{8BC51C70-CAA0-4808-AFD6-0EF0F165FC15}"/>
                </a:ext>
              </a:extLst>
            </p:cNvPr>
            <p:cNvSpPr txBox="1"/>
            <p:nvPr/>
          </p:nvSpPr>
          <p:spPr>
            <a:xfrm rot="16200000">
              <a:off x="2874218" y="4890007"/>
              <a:ext cx="2106482" cy="400110"/>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Fold Change in PARP1 </a:t>
              </a:r>
            </a:p>
            <a:p>
              <a:pPr algn="ctr"/>
              <a:r>
                <a:rPr lang="en-US" sz="1000" dirty="0">
                  <a:latin typeface="Arial" panose="020B0604020202020204" pitchFamily="34" charset="0"/>
                  <a:cs typeface="Arial" panose="020B0604020202020204" pitchFamily="34" charset="0"/>
                </a:rPr>
                <a:t>(relative to control)</a:t>
              </a:r>
            </a:p>
          </p:txBody>
        </p:sp>
        <p:sp>
          <p:nvSpPr>
            <p:cNvPr id="17" name="TextBox 16">
              <a:extLst>
                <a:ext uri="{FF2B5EF4-FFF2-40B4-BE49-F238E27FC236}">
                  <a16:creationId xmlns:a16="http://schemas.microsoft.com/office/drawing/2014/main" id="{14B80742-6AD5-456D-8FFD-F9E7584E51D1}"/>
                </a:ext>
              </a:extLst>
            </p:cNvPr>
            <p:cNvSpPr txBox="1"/>
            <p:nvPr/>
          </p:nvSpPr>
          <p:spPr>
            <a:xfrm>
              <a:off x="3512319" y="3841543"/>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D</a:t>
              </a:r>
            </a:p>
          </p:txBody>
        </p:sp>
        <p:sp>
          <p:nvSpPr>
            <p:cNvPr id="18" name="TextBox 17">
              <a:extLst>
                <a:ext uri="{FF2B5EF4-FFF2-40B4-BE49-F238E27FC236}">
                  <a16:creationId xmlns:a16="http://schemas.microsoft.com/office/drawing/2014/main" id="{AB07D7CC-5430-4D06-9F6A-352856966CAF}"/>
                </a:ext>
              </a:extLst>
            </p:cNvPr>
            <p:cNvSpPr txBox="1"/>
            <p:nvPr/>
          </p:nvSpPr>
          <p:spPr>
            <a:xfrm>
              <a:off x="930942" y="3841543"/>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C</a:t>
              </a:r>
            </a:p>
          </p:txBody>
        </p:sp>
        <p:graphicFrame>
          <p:nvGraphicFramePr>
            <p:cNvPr id="20" name="Object 19">
              <a:extLst>
                <a:ext uri="{FF2B5EF4-FFF2-40B4-BE49-F238E27FC236}">
                  <a16:creationId xmlns:a16="http://schemas.microsoft.com/office/drawing/2014/main" id="{0FC6E703-E98E-48D5-955C-B1FB3F67A8BE}"/>
                </a:ext>
              </a:extLst>
            </p:cNvPr>
            <p:cNvGraphicFramePr>
              <a:graphicFrameLocks/>
            </p:cNvGraphicFramePr>
            <p:nvPr>
              <p:extLst/>
            </p:nvPr>
          </p:nvGraphicFramePr>
          <p:xfrm>
            <a:off x="1821577" y="1551522"/>
            <a:ext cx="1143000" cy="274320"/>
          </p:xfrm>
          <a:graphic>
            <a:graphicData uri="http://schemas.openxmlformats.org/presentationml/2006/ole">
              <mc:AlternateContent xmlns:mc="http://schemas.openxmlformats.org/markup-compatibility/2006">
                <mc:Choice xmlns:v="urn:schemas-microsoft-com:vml" Requires="v">
                  <p:oleObj spid="_x0000_s14340" r:id="rId7" imgW="3508200" imgH="786240" progId="">
                    <p:embed/>
                  </p:oleObj>
                </mc:Choice>
                <mc:Fallback>
                  <p:oleObj r:id="rId7" imgW="3508200" imgH="786240" progId="">
                    <p:embed/>
                    <p:pic>
                      <p:nvPicPr>
                        <p:cNvPr id="20" name="Object 19">
                          <a:extLst>
                            <a:ext uri="{FF2B5EF4-FFF2-40B4-BE49-F238E27FC236}">
                              <a16:creationId xmlns:a16="http://schemas.microsoft.com/office/drawing/2014/main" id="{0FC6E703-E98E-48D5-955C-B1FB3F67A8BE}"/>
                            </a:ext>
                          </a:extLst>
                        </p:cNvPr>
                        <p:cNvPicPr/>
                        <p:nvPr/>
                      </p:nvPicPr>
                      <p:blipFill>
                        <a:blip r:embed="rId8"/>
                        <a:stretch>
                          <a:fillRect/>
                        </a:stretch>
                      </p:blipFill>
                      <p:spPr>
                        <a:xfrm>
                          <a:off x="1821577" y="1551522"/>
                          <a:ext cx="1143000" cy="274320"/>
                        </a:xfrm>
                        <a:prstGeom prst="rect">
                          <a:avLst/>
                        </a:prstGeom>
                      </p:spPr>
                    </p:pic>
                  </p:oleObj>
                </mc:Fallback>
              </mc:AlternateContent>
            </a:graphicData>
          </a:graphic>
        </p:graphicFrame>
        <p:sp>
          <p:nvSpPr>
            <p:cNvPr id="21" name="TextBox 1">
              <a:extLst>
                <a:ext uri="{FF2B5EF4-FFF2-40B4-BE49-F238E27FC236}">
                  <a16:creationId xmlns:a16="http://schemas.microsoft.com/office/drawing/2014/main" id="{845B4015-4CBD-4D33-BE9B-70001BA6F801}"/>
                </a:ext>
              </a:extLst>
            </p:cNvPr>
            <p:cNvSpPr txBox="1"/>
            <p:nvPr/>
          </p:nvSpPr>
          <p:spPr>
            <a:xfrm>
              <a:off x="1198554" y="1550183"/>
              <a:ext cx="676596" cy="276999"/>
            </a:xfrm>
            <a:prstGeom prst="rect">
              <a:avLst/>
            </a:prstGeom>
            <a:noFill/>
          </p:spPr>
          <p:txBody>
            <a:bodyPr wrap="none" rtlCol="0">
              <a:spAutoFit/>
            </a:bodyPr>
            <a:lstStyle/>
            <a:p>
              <a:pPr algn="r"/>
              <a:r>
                <a:rPr lang="en-US" sz="1200" dirty="0">
                  <a:latin typeface="Arial" panose="020B0604020202020204" pitchFamily="34" charset="0"/>
                  <a:ea typeface="Calibri" panose="020F0502020204030204" pitchFamily="34" charset="0"/>
                </a:rPr>
                <a:t>PARP1</a:t>
              </a:r>
            </a:p>
          </p:txBody>
        </p:sp>
        <p:sp>
          <p:nvSpPr>
            <p:cNvPr id="22" name="TextBox 4">
              <a:extLst>
                <a:ext uri="{FF2B5EF4-FFF2-40B4-BE49-F238E27FC236}">
                  <a16:creationId xmlns:a16="http://schemas.microsoft.com/office/drawing/2014/main" id="{245DB35E-BCE8-4246-AF59-E89640804E4E}"/>
                </a:ext>
              </a:extLst>
            </p:cNvPr>
            <p:cNvSpPr txBox="1"/>
            <p:nvPr/>
          </p:nvSpPr>
          <p:spPr>
            <a:xfrm>
              <a:off x="1325650" y="1865024"/>
              <a:ext cx="534122" cy="246221"/>
            </a:xfrm>
            <a:prstGeom prst="rect">
              <a:avLst/>
            </a:prstGeom>
            <a:noFill/>
          </p:spPr>
          <p:txBody>
            <a:bodyPr wrap="none" rtlCol="0">
              <a:spAutoFit/>
            </a:bodyPr>
            <a:lstStyle/>
            <a:p>
              <a:pPr algn="r">
                <a:lnSpc>
                  <a:spcPts val="1200"/>
                </a:lnSpc>
              </a:pPr>
              <a:r>
                <a:rPr lang="en-US" sz="1200" dirty="0">
                  <a:latin typeface="Arial" panose="020B0604020202020204" pitchFamily="34" charset="0"/>
                  <a:ea typeface="Calibri" panose="020F0502020204030204" pitchFamily="34" charset="0"/>
                </a:rPr>
                <a:t>tHH3</a:t>
              </a:r>
            </a:p>
          </p:txBody>
        </p:sp>
        <p:graphicFrame>
          <p:nvGraphicFramePr>
            <p:cNvPr id="23" name="Object 22">
              <a:extLst>
                <a:ext uri="{FF2B5EF4-FFF2-40B4-BE49-F238E27FC236}">
                  <a16:creationId xmlns:a16="http://schemas.microsoft.com/office/drawing/2014/main" id="{EFFBAA74-0764-47DC-BFCE-1D31ED8A535C}"/>
                </a:ext>
              </a:extLst>
            </p:cNvPr>
            <p:cNvGraphicFramePr>
              <a:graphicFrameLocks/>
            </p:cNvGraphicFramePr>
            <p:nvPr>
              <p:extLst/>
            </p:nvPr>
          </p:nvGraphicFramePr>
          <p:xfrm>
            <a:off x="1821577" y="1873834"/>
            <a:ext cx="1143000" cy="228600"/>
          </p:xfrm>
          <a:graphic>
            <a:graphicData uri="http://schemas.openxmlformats.org/presentationml/2006/ole">
              <mc:AlternateContent xmlns:mc="http://schemas.openxmlformats.org/markup-compatibility/2006">
                <mc:Choice xmlns:v="urn:schemas-microsoft-com:vml" Requires="v">
                  <p:oleObj spid="_x0000_s14341" r:id="rId9" imgW="3581280" imgH="576000" progId="">
                    <p:embed/>
                  </p:oleObj>
                </mc:Choice>
                <mc:Fallback>
                  <p:oleObj r:id="rId9" imgW="3581280" imgH="576000" progId="">
                    <p:embed/>
                    <p:pic>
                      <p:nvPicPr>
                        <p:cNvPr id="23" name="Object 22">
                          <a:extLst>
                            <a:ext uri="{FF2B5EF4-FFF2-40B4-BE49-F238E27FC236}">
                              <a16:creationId xmlns:a16="http://schemas.microsoft.com/office/drawing/2014/main" id="{EFFBAA74-0764-47DC-BFCE-1D31ED8A535C}"/>
                            </a:ext>
                          </a:extLst>
                        </p:cNvPr>
                        <p:cNvPicPr/>
                        <p:nvPr/>
                      </p:nvPicPr>
                      <p:blipFill>
                        <a:blip r:embed="rId10"/>
                        <a:stretch>
                          <a:fillRect/>
                        </a:stretch>
                      </p:blipFill>
                      <p:spPr>
                        <a:xfrm>
                          <a:off x="1821577" y="1873834"/>
                          <a:ext cx="1143000" cy="228600"/>
                        </a:xfrm>
                        <a:prstGeom prst="rect">
                          <a:avLst/>
                        </a:prstGeom>
                      </p:spPr>
                    </p:pic>
                  </p:oleObj>
                </mc:Fallback>
              </mc:AlternateContent>
            </a:graphicData>
          </a:graphic>
        </p:graphicFrame>
        <p:grpSp>
          <p:nvGrpSpPr>
            <p:cNvPr id="24" name="Group 23">
              <a:extLst>
                <a:ext uri="{FF2B5EF4-FFF2-40B4-BE49-F238E27FC236}">
                  <a16:creationId xmlns:a16="http://schemas.microsoft.com/office/drawing/2014/main" id="{BC7F8AE4-384B-4DF5-A112-08805FFB9914}"/>
                </a:ext>
              </a:extLst>
            </p:cNvPr>
            <p:cNvGrpSpPr/>
            <p:nvPr/>
          </p:nvGrpSpPr>
          <p:grpSpPr>
            <a:xfrm>
              <a:off x="816761" y="3047276"/>
              <a:ext cx="2128879" cy="555678"/>
              <a:chOff x="223270" y="4715523"/>
              <a:chExt cx="2128879" cy="555678"/>
            </a:xfrm>
          </p:grpSpPr>
          <p:sp>
            <p:nvSpPr>
              <p:cNvPr id="25" name="TextBox 24">
                <a:extLst>
                  <a:ext uri="{FF2B5EF4-FFF2-40B4-BE49-F238E27FC236}">
                    <a16:creationId xmlns:a16="http://schemas.microsoft.com/office/drawing/2014/main" id="{3A249814-D5B4-4A29-B55D-01B8BF4205D8}"/>
                  </a:ext>
                </a:extLst>
              </p:cNvPr>
              <p:cNvSpPr txBox="1"/>
              <p:nvPr/>
            </p:nvSpPr>
            <p:spPr>
              <a:xfrm>
                <a:off x="223270" y="4715523"/>
                <a:ext cx="1056701" cy="553998"/>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(6 </a:t>
                </a:r>
                <a:r>
                  <a:rPr lang="en-US" sz="1000" dirty="0" err="1">
                    <a:latin typeface="Arial" panose="020B0604020202020204" pitchFamily="34" charset="0"/>
                    <a:cs typeface="Arial" panose="020B0604020202020204" pitchFamily="34" charset="0"/>
                  </a:rPr>
                  <a:t>Gy</a:t>
                </a:r>
                <a:r>
                  <a:rPr lang="en-US" sz="1000" dirty="0">
                    <a:latin typeface="Arial" panose="020B0604020202020204" pitchFamily="34" charset="0"/>
                    <a:cs typeface="Arial" panose="020B0604020202020204" pitchFamily="34" charset="0"/>
                  </a:rPr>
                  <a:t>):</a:t>
                </a:r>
              </a:p>
              <a:p>
                <a:pPr algn="r"/>
                <a:r>
                  <a:rPr lang="en-US" sz="1000" dirty="0">
                    <a:latin typeface="Arial" panose="020B0604020202020204" pitchFamily="34" charset="0"/>
                    <a:cs typeface="Arial" panose="020B0604020202020204" pitchFamily="34" charset="0"/>
                  </a:rPr>
                  <a:t>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Olaparib</a:t>
                </a:r>
              </a:p>
              <a:p>
                <a:pPr algn="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Olaparib:</a:t>
                </a:r>
              </a:p>
            </p:txBody>
          </p:sp>
          <p:sp>
            <p:nvSpPr>
              <p:cNvPr id="26" name="TextBox 25">
                <a:extLst>
                  <a:ext uri="{FF2B5EF4-FFF2-40B4-BE49-F238E27FC236}">
                    <a16:creationId xmlns:a16="http://schemas.microsoft.com/office/drawing/2014/main" id="{3E814AC3-2672-430C-AEED-77682B11B305}"/>
                  </a:ext>
                </a:extLst>
              </p:cNvPr>
              <p:cNvSpPr txBox="1"/>
              <p:nvPr/>
            </p:nvSpPr>
            <p:spPr>
              <a:xfrm>
                <a:off x="1795632" y="4715523"/>
                <a:ext cx="26000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27" name="TextBox 26">
                <a:extLst>
                  <a:ext uri="{FF2B5EF4-FFF2-40B4-BE49-F238E27FC236}">
                    <a16:creationId xmlns:a16="http://schemas.microsoft.com/office/drawing/2014/main" id="{15E6868A-92DA-477F-9999-52114BBF0BFC}"/>
                  </a:ext>
                </a:extLst>
              </p:cNvPr>
              <p:cNvSpPr txBox="1"/>
              <p:nvPr/>
            </p:nvSpPr>
            <p:spPr>
              <a:xfrm>
                <a:off x="2092141" y="4715523"/>
                <a:ext cx="26000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28" name="TextBox 27">
                <a:extLst>
                  <a:ext uri="{FF2B5EF4-FFF2-40B4-BE49-F238E27FC236}">
                    <a16:creationId xmlns:a16="http://schemas.microsoft.com/office/drawing/2014/main" id="{CB17D5F3-7E74-4792-82E1-56CBB9CA5113}"/>
                  </a:ext>
                </a:extLst>
              </p:cNvPr>
              <p:cNvSpPr txBox="1"/>
              <p:nvPr/>
            </p:nvSpPr>
            <p:spPr>
              <a:xfrm>
                <a:off x="1239753" y="4715523"/>
                <a:ext cx="22794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29" name="TextBox 28">
                <a:extLst>
                  <a:ext uri="{FF2B5EF4-FFF2-40B4-BE49-F238E27FC236}">
                    <a16:creationId xmlns:a16="http://schemas.microsoft.com/office/drawing/2014/main" id="{6C55B63F-9B27-4936-A938-74E41F9F5561}"/>
                  </a:ext>
                </a:extLst>
              </p:cNvPr>
              <p:cNvSpPr txBox="1"/>
              <p:nvPr/>
            </p:nvSpPr>
            <p:spPr>
              <a:xfrm>
                <a:off x="1519209" y="4717203"/>
                <a:ext cx="26000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endParaRPr lang="en-US" sz="1000" dirty="0">
                  <a:latin typeface="Arial" panose="020B0604020202020204" pitchFamily="34" charset="0"/>
                  <a:cs typeface="Arial" panose="020B0604020202020204" pitchFamily="34" charset="0"/>
                </a:endParaRPr>
              </a:p>
              <a:p>
                <a:pPr algn="ctr"/>
                <a:r>
                  <a:rPr lang="en-US" sz="1000" dirty="0">
                    <a:latin typeface="Arial" panose="020B0604020202020204" pitchFamily="34" charset="0"/>
                    <a:cs typeface="Arial" panose="020B0604020202020204" pitchFamily="34" charset="0"/>
                  </a:rPr>
                  <a:t>-</a:t>
                </a:r>
              </a:p>
            </p:txBody>
          </p:sp>
        </p:grpSp>
        <p:sp>
          <p:nvSpPr>
            <p:cNvPr id="30" name="TextBox 29">
              <a:extLst>
                <a:ext uri="{FF2B5EF4-FFF2-40B4-BE49-F238E27FC236}">
                  <a16:creationId xmlns:a16="http://schemas.microsoft.com/office/drawing/2014/main" id="{7C8D5922-6168-409B-9009-F8C33DFC8A3F}"/>
                </a:ext>
              </a:extLst>
            </p:cNvPr>
            <p:cNvSpPr txBox="1"/>
            <p:nvPr/>
          </p:nvSpPr>
          <p:spPr>
            <a:xfrm>
              <a:off x="3353295" y="1245165"/>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B</a:t>
              </a:r>
            </a:p>
          </p:txBody>
        </p:sp>
        <p:sp>
          <p:nvSpPr>
            <p:cNvPr id="31" name="TextBox 30">
              <a:extLst>
                <a:ext uri="{FF2B5EF4-FFF2-40B4-BE49-F238E27FC236}">
                  <a16:creationId xmlns:a16="http://schemas.microsoft.com/office/drawing/2014/main" id="{9969D638-85F4-4F13-A739-FB2276B5E8F2}"/>
                </a:ext>
              </a:extLst>
            </p:cNvPr>
            <p:cNvSpPr txBox="1"/>
            <p:nvPr/>
          </p:nvSpPr>
          <p:spPr>
            <a:xfrm>
              <a:off x="930942" y="1245165"/>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a:t>
              </a:r>
            </a:p>
          </p:txBody>
        </p:sp>
        <p:graphicFrame>
          <p:nvGraphicFramePr>
            <p:cNvPr id="33" name="Object 32">
              <a:extLst>
                <a:ext uri="{FF2B5EF4-FFF2-40B4-BE49-F238E27FC236}">
                  <a16:creationId xmlns:a16="http://schemas.microsoft.com/office/drawing/2014/main" id="{51AA5A04-4BA4-4FEF-90AB-DADF15E9507C}"/>
                </a:ext>
              </a:extLst>
            </p:cNvPr>
            <p:cNvGraphicFramePr>
              <a:graphicFrameLocks/>
            </p:cNvGraphicFramePr>
            <p:nvPr>
              <p:extLst/>
            </p:nvPr>
          </p:nvGraphicFramePr>
          <p:xfrm>
            <a:off x="4220127" y="2462153"/>
            <a:ext cx="1143000" cy="274320"/>
          </p:xfrm>
          <a:graphic>
            <a:graphicData uri="http://schemas.openxmlformats.org/presentationml/2006/ole">
              <mc:AlternateContent xmlns:mc="http://schemas.openxmlformats.org/markup-compatibility/2006">
                <mc:Choice xmlns:v="urn:schemas-microsoft-com:vml" Requires="v">
                  <p:oleObj spid="_x0000_s14342" r:id="rId11" imgW="3489840" imgH="664200" progId="">
                    <p:embed/>
                  </p:oleObj>
                </mc:Choice>
                <mc:Fallback>
                  <p:oleObj r:id="rId11" imgW="3489840" imgH="664200" progId="">
                    <p:embed/>
                    <p:pic>
                      <p:nvPicPr>
                        <p:cNvPr id="33" name="Object 32">
                          <a:extLst>
                            <a:ext uri="{FF2B5EF4-FFF2-40B4-BE49-F238E27FC236}">
                              <a16:creationId xmlns:a16="http://schemas.microsoft.com/office/drawing/2014/main" id="{51AA5A04-4BA4-4FEF-90AB-DADF15E9507C}"/>
                            </a:ext>
                          </a:extLst>
                        </p:cNvPr>
                        <p:cNvPicPr/>
                        <p:nvPr/>
                      </p:nvPicPr>
                      <p:blipFill>
                        <a:blip r:embed="rId12"/>
                        <a:stretch>
                          <a:fillRect/>
                        </a:stretch>
                      </p:blipFill>
                      <p:spPr>
                        <a:xfrm>
                          <a:off x="4220127" y="2462153"/>
                          <a:ext cx="1143000" cy="27432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DF5C5CA8-E273-4AAE-8B2A-65D6630313FD}"/>
                </a:ext>
              </a:extLst>
            </p:cNvPr>
            <p:cNvGraphicFramePr>
              <a:graphicFrameLocks/>
            </p:cNvGraphicFramePr>
            <p:nvPr>
              <p:extLst/>
            </p:nvPr>
          </p:nvGraphicFramePr>
          <p:xfrm>
            <a:off x="4220127" y="1546646"/>
            <a:ext cx="1143000" cy="274320"/>
          </p:xfrm>
          <a:graphic>
            <a:graphicData uri="http://schemas.openxmlformats.org/presentationml/2006/ole">
              <mc:AlternateContent xmlns:mc="http://schemas.openxmlformats.org/markup-compatibility/2006">
                <mc:Choice xmlns:v="urn:schemas-microsoft-com:vml" Requires="v">
                  <p:oleObj spid="_x0000_s14343" r:id="rId13" imgW="3550680" imgH="713160" progId="">
                    <p:embed/>
                  </p:oleObj>
                </mc:Choice>
                <mc:Fallback>
                  <p:oleObj r:id="rId13" imgW="3550680" imgH="713160" progId="">
                    <p:embed/>
                    <p:pic>
                      <p:nvPicPr>
                        <p:cNvPr id="34" name="Object 33">
                          <a:extLst>
                            <a:ext uri="{FF2B5EF4-FFF2-40B4-BE49-F238E27FC236}">
                              <a16:creationId xmlns:a16="http://schemas.microsoft.com/office/drawing/2014/main" id="{DF5C5CA8-E273-4AAE-8B2A-65D6630313FD}"/>
                            </a:ext>
                          </a:extLst>
                        </p:cNvPr>
                        <p:cNvPicPr/>
                        <p:nvPr/>
                      </p:nvPicPr>
                      <p:blipFill>
                        <a:blip r:embed="rId14"/>
                        <a:stretch>
                          <a:fillRect/>
                        </a:stretch>
                      </p:blipFill>
                      <p:spPr>
                        <a:xfrm>
                          <a:off x="4220127" y="1546646"/>
                          <a:ext cx="1143000" cy="274320"/>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8EB77E49-AE78-47FF-BD23-2F88EC006690}"/>
                </a:ext>
              </a:extLst>
            </p:cNvPr>
            <p:cNvGraphicFramePr>
              <a:graphicFrameLocks/>
            </p:cNvGraphicFramePr>
            <p:nvPr>
              <p:extLst/>
            </p:nvPr>
          </p:nvGraphicFramePr>
          <p:xfrm>
            <a:off x="4220127" y="2796005"/>
            <a:ext cx="1143000" cy="228600"/>
          </p:xfrm>
          <a:graphic>
            <a:graphicData uri="http://schemas.openxmlformats.org/presentationml/2006/ole">
              <mc:AlternateContent xmlns:mc="http://schemas.openxmlformats.org/markup-compatibility/2006">
                <mc:Choice xmlns:v="urn:schemas-microsoft-com:vml" Requires="v">
                  <p:oleObj spid="_x0000_s14344" r:id="rId15" imgW="3517200" imgH="518040" progId="">
                    <p:embed/>
                  </p:oleObj>
                </mc:Choice>
                <mc:Fallback>
                  <p:oleObj r:id="rId15" imgW="3517200" imgH="518040" progId="">
                    <p:embed/>
                    <p:pic>
                      <p:nvPicPr>
                        <p:cNvPr id="35" name="Object 34">
                          <a:extLst>
                            <a:ext uri="{FF2B5EF4-FFF2-40B4-BE49-F238E27FC236}">
                              <a16:creationId xmlns:a16="http://schemas.microsoft.com/office/drawing/2014/main" id="{8EB77E49-AE78-47FF-BD23-2F88EC006690}"/>
                            </a:ext>
                          </a:extLst>
                        </p:cNvPr>
                        <p:cNvPicPr/>
                        <p:nvPr/>
                      </p:nvPicPr>
                      <p:blipFill>
                        <a:blip r:embed="rId16"/>
                        <a:stretch>
                          <a:fillRect/>
                        </a:stretch>
                      </p:blipFill>
                      <p:spPr>
                        <a:xfrm>
                          <a:off x="4220127" y="2796005"/>
                          <a:ext cx="1143000" cy="228600"/>
                        </a:xfrm>
                        <a:prstGeom prst="rect">
                          <a:avLst/>
                        </a:prstGeom>
                      </p:spPr>
                    </p:pic>
                  </p:oleObj>
                </mc:Fallback>
              </mc:AlternateContent>
            </a:graphicData>
          </a:graphic>
        </p:graphicFrame>
        <p:grpSp>
          <p:nvGrpSpPr>
            <p:cNvPr id="36" name="Group 35">
              <a:extLst>
                <a:ext uri="{FF2B5EF4-FFF2-40B4-BE49-F238E27FC236}">
                  <a16:creationId xmlns:a16="http://schemas.microsoft.com/office/drawing/2014/main" id="{6804888A-D405-4266-9686-1DC8C21FD22C}"/>
                </a:ext>
              </a:extLst>
            </p:cNvPr>
            <p:cNvGrpSpPr/>
            <p:nvPr/>
          </p:nvGrpSpPr>
          <p:grpSpPr>
            <a:xfrm>
              <a:off x="3346175" y="6118547"/>
              <a:ext cx="2276960" cy="709566"/>
              <a:chOff x="223270" y="4715523"/>
              <a:chExt cx="2276960" cy="709566"/>
            </a:xfrm>
          </p:grpSpPr>
          <p:sp>
            <p:nvSpPr>
              <p:cNvPr id="37" name="TextBox 36">
                <a:extLst>
                  <a:ext uri="{FF2B5EF4-FFF2-40B4-BE49-F238E27FC236}">
                    <a16:creationId xmlns:a16="http://schemas.microsoft.com/office/drawing/2014/main" id="{5AF4BD72-2A8A-4B75-9D57-AAD4ED89BCD0}"/>
                  </a:ext>
                </a:extLst>
              </p:cNvPr>
              <p:cNvSpPr txBox="1"/>
              <p:nvPr/>
            </p:nvSpPr>
            <p:spPr>
              <a:xfrm>
                <a:off x="223270" y="4715523"/>
                <a:ext cx="1056701" cy="707886"/>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(6 </a:t>
                </a:r>
                <a:r>
                  <a:rPr lang="en-US" sz="1000" dirty="0" err="1">
                    <a:latin typeface="Arial" panose="020B0604020202020204" pitchFamily="34" charset="0"/>
                    <a:cs typeface="Arial" panose="020B0604020202020204" pitchFamily="34" charset="0"/>
                  </a:rPr>
                  <a:t>Gy</a:t>
                </a:r>
                <a:r>
                  <a:rPr lang="en-US" sz="1000" dirty="0">
                    <a:latin typeface="Arial" panose="020B0604020202020204" pitchFamily="34" charset="0"/>
                    <a:cs typeface="Arial" panose="020B0604020202020204" pitchFamily="34" charset="0"/>
                  </a:rPr>
                  <a:t>):</a:t>
                </a:r>
              </a:p>
              <a:p>
                <a:pPr algn="r"/>
                <a:r>
                  <a:rPr lang="en-US" sz="1000" dirty="0">
                    <a:latin typeface="Arial" panose="020B0604020202020204" pitchFamily="34" charset="0"/>
                    <a:cs typeface="Arial" panose="020B0604020202020204" pitchFamily="34" charset="0"/>
                  </a:rPr>
                  <a:t>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Olaparib</a:t>
                </a:r>
              </a:p>
              <a:p>
                <a:pPr algn="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Olaparib:</a:t>
                </a:r>
              </a:p>
              <a:p>
                <a:pPr algn="r"/>
                <a:r>
                  <a:rPr lang="en-US" sz="1000" dirty="0">
                    <a:latin typeface="Arial" panose="020B0604020202020204" pitchFamily="34" charset="0"/>
                    <a:cs typeface="Arial" panose="020B0604020202020204" pitchFamily="34" charset="0"/>
                  </a:rPr>
                  <a:t>AZD6738:</a:t>
                </a:r>
              </a:p>
            </p:txBody>
          </p:sp>
          <p:sp>
            <p:nvSpPr>
              <p:cNvPr id="38" name="TextBox 37">
                <a:extLst>
                  <a:ext uri="{FF2B5EF4-FFF2-40B4-BE49-F238E27FC236}">
                    <a16:creationId xmlns:a16="http://schemas.microsoft.com/office/drawing/2014/main" id="{F0B672E0-38EC-45C5-98DC-16680B7EACAE}"/>
                  </a:ext>
                </a:extLst>
              </p:cNvPr>
              <p:cNvSpPr txBox="1"/>
              <p:nvPr/>
            </p:nvSpPr>
            <p:spPr>
              <a:xfrm>
                <a:off x="1728957"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39" name="TextBox 38">
                <a:extLst>
                  <a:ext uri="{FF2B5EF4-FFF2-40B4-BE49-F238E27FC236}">
                    <a16:creationId xmlns:a16="http://schemas.microsoft.com/office/drawing/2014/main" id="{AAB0A0FC-8665-4358-A784-B9C21FFCA0D8}"/>
                  </a:ext>
                </a:extLst>
              </p:cNvPr>
              <p:cNvSpPr txBox="1"/>
              <p:nvPr/>
            </p:nvSpPr>
            <p:spPr>
              <a:xfrm>
                <a:off x="1987366"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40" name="TextBox 39">
                <a:extLst>
                  <a:ext uri="{FF2B5EF4-FFF2-40B4-BE49-F238E27FC236}">
                    <a16:creationId xmlns:a16="http://schemas.microsoft.com/office/drawing/2014/main" id="{2C03D572-E4A8-4F05-8527-71B178C8A7C2}"/>
                  </a:ext>
                </a:extLst>
              </p:cNvPr>
              <p:cNvSpPr txBox="1"/>
              <p:nvPr/>
            </p:nvSpPr>
            <p:spPr>
              <a:xfrm>
                <a:off x="2240222"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41" name="TextBox 40">
                <a:extLst>
                  <a:ext uri="{FF2B5EF4-FFF2-40B4-BE49-F238E27FC236}">
                    <a16:creationId xmlns:a16="http://schemas.microsoft.com/office/drawing/2014/main" id="{913DDC22-6AC6-4F4B-A50C-D2D6B8DD8C35}"/>
                  </a:ext>
                </a:extLst>
              </p:cNvPr>
              <p:cNvSpPr txBox="1"/>
              <p:nvPr/>
            </p:nvSpPr>
            <p:spPr>
              <a:xfrm>
                <a:off x="1223723" y="471552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42" name="TextBox 41">
                <a:extLst>
                  <a:ext uri="{FF2B5EF4-FFF2-40B4-BE49-F238E27FC236}">
                    <a16:creationId xmlns:a16="http://schemas.microsoft.com/office/drawing/2014/main" id="{508F8D12-9B81-4792-8791-85539629EB74}"/>
                  </a:ext>
                </a:extLst>
              </p:cNvPr>
              <p:cNvSpPr txBox="1"/>
              <p:nvPr/>
            </p:nvSpPr>
            <p:spPr>
              <a:xfrm>
                <a:off x="1471584" y="4717203"/>
                <a:ext cx="260008" cy="707886"/>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grpSp>
        <p:graphicFrame>
          <p:nvGraphicFramePr>
            <p:cNvPr id="43" name="Object 42">
              <a:extLst>
                <a:ext uri="{FF2B5EF4-FFF2-40B4-BE49-F238E27FC236}">
                  <a16:creationId xmlns:a16="http://schemas.microsoft.com/office/drawing/2014/main" id="{96D6EB09-4CFD-4BBD-96A3-5FB4266D6280}"/>
                </a:ext>
              </a:extLst>
            </p:cNvPr>
            <p:cNvGraphicFramePr>
              <a:graphicFrameLocks/>
            </p:cNvGraphicFramePr>
            <p:nvPr>
              <p:extLst/>
            </p:nvPr>
          </p:nvGraphicFramePr>
          <p:xfrm>
            <a:off x="1821577" y="2796084"/>
            <a:ext cx="1143000" cy="228600"/>
          </p:xfrm>
          <a:graphic>
            <a:graphicData uri="http://schemas.openxmlformats.org/presentationml/2006/ole">
              <mc:AlternateContent xmlns:mc="http://schemas.openxmlformats.org/markup-compatibility/2006">
                <mc:Choice xmlns:v="urn:schemas-microsoft-com:vml" Requires="v">
                  <p:oleObj spid="_x0000_s14345" r:id="rId17" imgW="3672720" imgH="481320" progId="">
                    <p:embed/>
                  </p:oleObj>
                </mc:Choice>
                <mc:Fallback>
                  <p:oleObj r:id="rId17" imgW="3672720" imgH="481320" progId="">
                    <p:embed/>
                    <p:pic>
                      <p:nvPicPr>
                        <p:cNvPr id="43" name="Object 42">
                          <a:extLst>
                            <a:ext uri="{FF2B5EF4-FFF2-40B4-BE49-F238E27FC236}">
                              <a16:creationId xmlns:a16="http://schemas.microsoft.com/office/drawing/2014/main" id="{96D6EB09-4CFD-4BBD-96A3-5FB4266D6280}"/>
                            </a:ext>
                          </a:extLst>
                        </p:cNvPr>
                        <p:cNvPicPr/>
                        <p:nvPr/>
                      </p:nvPicPr>
                      <p:blipFill>
                        <a:blip r:embed="rId18"/>
                        <a:stretch>
                          <a:fillRect/>
                        </a:stretch>
                      </p:blipFill>
                      <p:spPr>
                        <a:xfrm>
                          <a:off x="1821577" y="2796084"/>
                          <a:ext cx="1143000" cy="228600"/>
                        </a:xfrm>
                        <a:prstGeom prst="rect">
                          <a:avLst/>
                        </a:prstGeom>
                      </p:spPr>
                    </p:pic>
                  </p:oleObj>
                </mc:Fallback>
              </mc:AlternateContent>
            </a:graphicData>
          </a:graphic>
        </p:graphicFrame>
        <p:graphicFrame>
          <p:nvGraphicFramePr>
            <p:cNvPr id="44" name="Object 43">
              <a:extLst>
                <a:ext uri="{FF2B5EF4-FFF2-40B4-BE49-F238E27FC236}">
                  <a16:creationId xmlns:a16="http://schemas.microsoft.com/office/drawing/2014/main" id="{B5328439-5476-4C50-BA82-0453F85D3C88}"/>
                </a:ext>
              </a:extLst>
            </p:cNvPr>
            <p:cNvGraphicFramePr>
              <a:graphicFrameLocks/>
            </p:cNvGraphicFramePr>
            <p:nvPr>
              <p:extLst/>
            </p:nvPr>
          </p:nvGraphicFramePr>
          <p:xfrm>
            <a:off x="1821577" y="2472846"/>
            <a:ext cx="1143000" cy="274320"/>
          </p:xfrm>
          <a:graphic>
            <a:graphicData uri="http://schemas.openxmlformats.org/presentationml/2006/ole">
              <mc:AlternateContent xmlns:mc="http://schemas.openxmlformats.org/markup-compatibility/2006">
                <mc:Choice xmlns:v="urn:schemas-microsoft-com:vml" Requires="v">
                  <p:oleObj spid="_x0000_s14346" r:id="rId19" imgW="3764160" imgH="813600" progId="">
                    <p:embed/>
                  </p:oleObj>
                </mc:Choice>
                <mc:Fallback>
                  <p:oleObj r:id="rId19" imgW="3764160" imgH="813600" progId="">
                    <p:embed/>
                    <p:pic>
                      <p:nvPicPr>
                        <p:cNvPr id="44" name="Object 43">
                          <a:extLst>
                            <a:ext uri="{FF2B5EF4-FFF2-40B4-BE49-F238E27FC236}">
                              <a16:creationId xmlns:a16="http://schemas.microsoft.com/office/drawing/2014/main" id="{B5328439-5476-4C50-BA82-0453F85D3C88}"/>
                            </a:ext>
                          </a:extLst>
                        </p:cNvPr>
                        <p:cNvPicPr/>
                        <p:nvPr/>
                      </p:nvPicPr>
                      <p:blipFill>
                        <a:blip r:embed="rId20"/>
                        <a:stretch>
                          <a:fillRect/>
                        </a:stretch>
                      </p:blipFill>
                      <p:spPr>
                        <a:xfrm>
                          <a:off x="1821577" y="2472846"/>
                          <a:ext cx="1143000" cy="274320"/>
                        </a:xfrm>
                        <a:prstGeom prst="rect">
                          <a:avLst/>
                        </a:prstGeom>
                      </p:spPr>
                    </p:pic>
                  </p:oleObj>
                </mc:Fallback>
              </mc:AlternateContent>
            </a:graphicData>
          </a:graphic>
        </p:graphicFrame>
        <p:sp>
          <p:nvSpPr>
            <p:cNvPr id="45" name="TextBox 44">
              <a:extLst>
                <a:ext uri="{FF2B5EF4-FFF2-40B4-BE49-F238E27FC236}">
                  <a16:creationId xmlns:a16="http://schemas.microsoft.com/office/drawing/2014/main" id="{33EF0971-9480-4373-AF6E-5D1E3C62681A}"/>
                </a:ext>
              </a:extLst>
            </p:cNvPr>
            <p:cNvSpPr txBox="1"/>
            <p:nvPr/>
          </p:nvSpPr>
          <p:spPr>
            <a:xfrm>
              <a:off x="1659205" y="2209645"/>
              <a:ext cx="1491819"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Whole Cell Lysates</a:t>
              </a:r>
            </a:p>
          </p:txBody>
        </p:sp>
        <p:sp>
          <p:nvSpPr>
            <p:cNvPr id="46" name="TextBox 45">
              <a:extLst>
                <a:ext uri="{FF2B5EF4-FFF2-40B4-BE49-F238E27FC236}">
                  <a16:creationId xmlns:a16="http://schemas.microsoft.com/office/drawing/2014/main" id="{A531D594-BEA5-4DA5-9204-4CE18FEB7500}"/>
                </a:ext>
              </a:extLst>
            </p:cNvPr>
            <p:cNvSpPr txBox="1"/>
            <p:nvPr/>
          </p:nvSpPr>
          <p:spPr>
            <a:xfrm>
              <a:off x="1660359" y="1300091"/>
              <a:ext cx="1489510"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Chromatin Fraction</a:t>
              </a:r>
            </a:p>
          </p:txBody>
        </p:sp>
        <p:sp>
          <p:nvSpPr>
            <p:cNvPr id="47" name="TextBox 1">
              <a:extLst>
                <a:ext uri="{FF2B5EF4-FFF2-40B4-BE49-F238E27FC236}">
                  <a16:creationId xmlns:a16="http://schemas.microsoft.com/office/drawing/2014/main" id="{34E37812-6181-44AD-89E4-9935190AC9E3}"/>
                </a:ext>
              </a:extLst>
            </p:cNvPr>
            <p:cNvSpPr txBox="1"/>
            <p:nvPr/>
          </p:nvSpPr>
          <p:spPr>
            <a:xfrm>
              <a:off x="1198554" y="2471507"/>
              <a:ext cx="676596" cy="276999"/>
            </a:xfrm>
            <a:prstGeom prst="rect">
              <a:avLst/>
            </a:prstGeom>
            <a:noFill/>
          </p:spPr>
          <p:txBody>
            <a:bodyPr wrap="none" rtlCol="0">
              <a:spAutoFit/>
            </a:bodyPr>
            <a:lstStyle/>
            <a:p>
              <a:pPr algn="r"/>
              <a:r>
                <a:rPr lang="en-US" sz="1200" dirty="0">
                  <a:latin typeface="Arial" panose="020B0604020202020204" pitchFamily="34" charset="0"/>
                  <a:ea typeface="Calibri" panose="020F0502020204030204" pitchFamily="34" charset="0"/>
                </a:rPr>
                <a:t>PARP1</a:t>
              </a:r>
            </a:p>
          </p:txBody>
        </p:sp>
        <p:sp>
          <p:nvSpPr>
            <p:cNvPr id="48" name="TextBox 4">
              <a:extLst>
                <a:ext uri="{FF2B5EF4-FFF2-40B4-BE49-F238E27FC236}">
                  <a16:creationId xmlns:a16="http://schemas.microsoft.com/office/drawing/2014/main" id="{4A8534FE-DFDA-4C00-9503-660F3C685B93}"/>
                </a:ext>
              </a:extLst>
            </p:cNvPr>
            <p:cNvSpPr txBox="1"/>
            <p:nvPr/>
          </p:nvSpPr>
          <p:spPr>
            <a:xfrm>
              <a:off x="1128482" y="2796686"/>
              <a:ext cx="731290" cy="246221"/>
            </a:xfrm>
            <a:prstGeom prst="rect">
              <a:avLst/>
            </a:prstGeom>
            <a:noFill/>
          </p:spPr>
          <p:txBody>
            <a:bodyPr wrap="none" rtlCol="0">
              <a:spAutoFit/>
            </a:bodyPr>
            <a:lstStyle/>
            <a:p>
              <a:pPr algn="r">
                <a:lnSpc>
                  <a:spcPts val="1200"/>
                </a:lnSpc>
              </a:pPr>
              <a:r>
                <a:rPr lang="en-US" sz="1200" dirty="0">
                  <a:latin typeface="Arial" panose="020B0604020202020204" pitchFamily="34" charset="0"/>
                  <a:ea typeface="Calibri" panose="020F0502020204030204" pitchFamily="34" charset="0"/>
                </a:rPr>
                <a:t>GAPDH</a:t>
              </a:r>
            </a:p>
          </p:txBody>
        </p:sp>
        <p:sp>
          <p:nvSpPr>
            <p:cNvPr id="49" name="TextBox 1">
              <a:extLst>
                <a:ext uri="{FF2B5EF4-FFF2-40B4-BE49-F238E27FC236}">
                  <a16:creationId xmlns:a16="http://schemas.microsoft.com/office/drawing/2014/main" id="{C429A7DC-86E1-475F-8A48-D5EA64A50D04}"/>
                </a:ext>
              </a:extLst>
            </p:cNvPr>
            <p:cNvSpPr txBox="1"/>
            <p:nvPr/>
          </p:nvSpPr>
          <p:spPr>
            <a:xfrm>
              <a:off x="3598558" y="1549096"/>
              <a:ext cx="676596" cy="276999"/>
            </a:xfrm>
            <a:prstGeom prst="rect">
              <a:avLst/>
            </a:prstGeom>
            <a:noFill/>
          </p:spPr>
          <p:txBody>
            <a:bodyPr wrap="none" rtlCol="0">
              <a:spAutoFit/>
            </a:bodyPr>
            <a:lstStyle/>
            <a:p>
              <a:pPr algn="r"/>
              <a:r>
                <a:rPr lang="en-US" sz="1200" dirty="0">
                  <a:latin typeface="Arial" panose="020B0604020202020204" pitchFamily="34" charset="0"/>
                  <a:ea typeface="Calibri" panose="020F0502020204030204" pitchFamily="34" charset="0"/>
                </a:rPr>
                <a:t>PARP1</a:t>
              </a:r>
            </a:p>
          </p:txBody>
        </p:sp>
        <p:sp>
          <p:nvSpPr>
            <p:cNvPr id="50" name="TextBox 4">
              <a:extLst>
                <a:ext uri="{FF2B5EF4-FFF2-40B4-BE49-F238E27FC236}">
                  <a16:creationId xmlns:a16="http://schemas.microsoft.com/office/drawing/2014/main" id="{30A245EA-15B6-4130-B373-820F4865BFC7}"/>
                </a:ext>
              </a:extLst>
            </p:cNvPr>
            <p:cNvSpPr txBox="1"/>
            <p:nvPr/>
          </p:nvSpPr>
          <p:spPr>
            <a:xfrm>
              <a:off x="3725654" y="1863937"/>
              <a:ext cx="534122" cy="246221"/>
            </a:xfrm>
            <a:prstGeom prst="rect">
              <a:avLst/>
            </a:prstGeom>
            <a:noFill/>
          </p:spPr>
          <p:txBody>
            <a:bodyPr wrap="none" rtlCol="0">
              <a:spAutoFit/>
            </a:bodyPr>
            <a:lstStyle/>
            <a:p>
              <a:pPr algn="r">
                <a:lnSpc>
                  <a:spcPts val="1200"/>
                </a:lnSpc>
              </a:pPr>
              <a:r>
                <a:rPr lang="en-US" sz="1200" dirty="0">
                  <a:latin typeface="Arial" panose="020B0604020202020204" pitchFamily="34" charset="0"/>
                  <a:ea typeface="Calibri" panose="020F0502020204030204" pitchFamily="34" charset="0"/>
                </a:rPr>
                <a:t>tHH3</a:t>
              </a:r>
            </a:p>
          </p:txBody>
        </p:sp>
        <p:sp>
          <p:nvSpPr>
            <p:cNvPr id="52" name="TextBox 51">
              <a:extLst>
                <a:ext uri="{FF2B5EF4-FFF2-40B4-BE49-F238E27FC236}">
                  <a16:creationId xmlns:a16="http://schemas.microsoft.com/office/drawing/2014/main" id="{2E94AD1B-589E-4F65-95DA-5B026A753DEC}"/>
                </a:ext>
              </a:extLst>
            </p:cNvPr>
            <p:cNvSpPr txBox="1"/>
            <p:nvPr/>
          </p:nvSpPr>
          <p:spPr>
            <a:xfrm>
              <a:off x="4059209" y="2208558"/>
              <a:ext cx="1491819"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Whole Cell Lysates</a:t>
              </a:r>
            </a:p>
          </p:txBody>
        </p:sp>
        <p:sp>
          <p:nvSpPr>
            <p:cNvPr id="53" name="TextBox 52">
              <a:extLst>
                <a:ext uri="{FF2B5EF4-FFF2-40B4-BE49-F238E27FC236}">
                  <a16:creationId xmlns:a16="http://schemas.microsoft.com/office/drawing/2014/main" id="{84FBA5C4-7E7E-4E30-9CEC-943FAAF5FD67}"/>
                </a:ext>
              </a:extLst>
            </p:cNvPr>
            <p:cNvSpPr txBox="1"/>
            <p:nvPr/>
          </p:nvSpPr>
          <p:spPr>
            <a:xfrm>
              <a:off x="4060363" y="1299004"/>
              <a:ext cx="1489510"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Chromatin Fraction</a:t>
              </a:r>
            </a:p>
          </p:txBody>
        </p:sp>
        <p:sp>
          <p:nvSpPr>
            <p:cNvPr id="54" name="TextBox 1">
              <a:extLst>
                <a:ext uri="{FF2B5EF4-FFF2-40B4-BE49-F238E27FC236}">
                  <a16:creationId xmlns:a16="http://schemas.microsoft.com/office/drawing/2014/main" id="{A6AA1B9D-8BFD-4CB1-9AA0-4AA714328F57}"/>
                </a:ext>
              </a:extLst>
            </p:cNvPr>
            <p:cNvSpPr txBox="1"/>
            <p:nvPr/>
          </p:nvSpPr>
          <p:spPr>
            <a:xfrm>
              <a:off x="3598558" y="2470420"/>
              <a:ext cx="676596" cy="276999"/>
            </a:xfrm>
            <a:prstGeom prst="rect">
              <a:avLst/>
            </a:prstGeom>
            <a:noFill/>
          </p:spPr>
          <p:txBody>
            <a:bodyPr wrap="none" rtlCol="0">
              <a:spAutoFit/>
            </a:bodyPr>
            <a:lstStyle/>
            <a:p>
              <a:pPr algn="r"/>
              <a:r>
                <a:rPr lang="en-US" sz="1200" dirty="0">
                  <a:latin typeface="Arial" panose="020B0604020202020204" pitchFamily="34" charset="0"/>
                  <a:ea typeface="Calibri" panose="020F0502020204030204" pitchFamily="34" charset="0"/>
                </a:rPr>
                <a:t>PARP1</a:t>
              </a:r>
            </a:p>
          </p:txBody>
        </p:sp>
        <p:sp>
          <p:nvSpPr>
            <p:cNvPr id="55" name="TextBox 4">
              <a:extLst>
                <a:ext uri="{FF2B5EF4-FFF2-40B4-BE49-F238E27FC236}">
                  <a16:creationId xmlns:a16="http://schemas.microsoft.com/office/drawing/2014/main" id="{A4AA6FCB-D813-4CAD-9EE5-E77859CDE6FA}"/>
                </a:ext>
              </a:extLst>
            </p:cNvPr>
            <p:cNvSpPr txBox="1"/>
            <p:nvPr/>
          </p:nvSpPr>
          <p:spPr>
            <a:xfrm>
              <a:off x="3528486" y="2795599"/>
              <a:ext cx="731290" cy="246221"/>
            </a:xfrm>
            <a:prstGeom prst="rect">
              <a:avLst/>
            </a:prstGeom>
            <a:noFill/>
          </p:spPr>
          <p:txBody>
            <a:bodyPr wrap="none" rtlCol="0">
              <a:spAutoFit/>
            </a:bodyPr>
            <a:lstStyle/>
            <a:p>
              <a:pPr algn="r">
                <a:lnSpc>
                  <a:spcPts val="1200"/>
                </a:lnSpc>
              </a:pPr>
              <a:r>
                <a:rPr lang="en-US" sz="1200" dirty="0">
                  <a:latin typeface="Arial" panose="020B0604020202020204" pitchFamily="34" charset="0"/>
                  <a:ea typeface="Calibri" panose="020F0502020204030204" pitchFamily="34" charset="0"/>
                </a:rPr>
                <a:t>GAPDH</a:t>
              </a:r>
            </a:p>
          </p:txBody>
        </p:sp>
        <p:grpSp>
          <p:nvGrpSpPr>
            <p:cNvPr id="56" name="Group 55">
              <a:extLst>
                <a:ext uri="{FF2B5EF4-FFF2-40B4-BE49-F238E27FC236}">
                  <a16:creationId xmlns:a16="http://schemas.microsoft.com/office/drawing/2014/main" id="{B9E477A2-0436-41BC-A2D3-A81089B40CE1}"/>
                </a:ext>
              </a:extLst>
            </p:cNvPr>
            <p:cNvGrpSpPr/>
            <p:nvPr/>
          </p:nvGrpSpPr>
          <p:grpSpPr>
            <a:xfrm>
              <a:off x="3234248" y="3047276"/>
              <a:ext cx="2128879" cy="555678"/>
              <a:chOff x="223270" y="4715523"/>
              <a:chExt cx="2128879" cy="555678"/>
            </a:xfrm>
          </p:grpSpPr>
          <p:sp>
            <p:nvSpPr>
              <p:cNvPr id="57" name="TextBox 56">
                <a:extLst>
                  <a:ext uri="{FF2B5EF4-FFF2-40B4-BE49-F238E27FC236}">
                    <a16:creationId xmlns:a16="http://schemas.microsoft.com/office/drawing/2014/main" id="{6451AFE0-BCE3-47B1-ACE0-23DE9FF4639D}"/>
                  </a:ext>
                </a:extLst>
              </p:cNvPr>
              <p:cNvSpPr txBox="1"/>
              <p:nvPr/>
            </p:nvSpPr>
            <p:spPr>
              <a:xfrm>
                <a:off x="223270" y="4715523"/>
                <a:ext cx="1056701" cy="553998"/>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(6 </a:t>
                </a:r>
                <a:r>
                  <a:rPr lang="en-US" sz="1000" dirty="0" err="1">
                    <a:latin typeface="Arial" panose="020B0604020202020204" pitchFamily="34" charset="0"/>
                    <a:cs typeface="Arial" panose="020B0604020202020204" pitchFamily="34" charset="0"/>
                  </a:rPr>
                  <a:t>Gy</a:t>
                </a:r>
                <a:r>
                  <a:rPr lang="en-US" sz="1000" dirty="0">
                    <a:latin typeface="Arial" panose="020B0604020202020204" pitchFamily="34" charset="0"/>
                    <a:cs typeface="Arial" panose="020B0604020202020204" pitchFamily="34" charset="0"/>
                  </a:rPr>
                  <a:t>):</a:t>
                </a:r>
              </a:p>
              <a:p>
                <a:pPr algn="r"/>
                <a:r>
                  <a:rPr lang="en-US" sz="1000" dirty="0">
                    <a:latin typeface="Arial" panose="020B0604020202020204" pitchFamily="34" charset="0"/>
                    <a:cs typeface="Arial" panose="020B0604020202020204" pitchFamily="34" charset="0"/>
                  </a:rPr>
                  <a:t>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Olaparib</a:t>
                </a:r>
              </a:p>
              <a:p>
                <a:pPr algn="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Olaparib:</a:t>
                </a:r>
              </a:p>
            </p:txBody>
          </p:sp>
          <p:sp>
            <p:nvSpPr>
              <p:cNvPr id="58" name="TextBox 57">
                <a:extLst>
                  <a:ext uri="{FF2B5EF4-FFF2-40B4-BE49-F238E27FC236}">
                    <a16:creationId xmlns:a16="http://schemas.microsoft.com/office/drawing/2014/main" id="{236AE3D1-6A60-4057-A1AF-5005368BC24E}"/>
                  </a:ext>
                </a:extLst>
              </p:cNvPr>
              <p:cNvSpPr txBox="1"/>
              <p:nvPr/>
            </p:nvSpPr>
            <p:spPr>
              <a:xfrm>
                <a:off x="1795632" y="4715523"/>
                <a:ext cx="26000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59" name="TextBox 58">
                <a:extLst>
                  <a:ext uri="{FF2B5EF4-FFF2-40B4-BE49-F238E27FC236}">
                    <a16:creationId xmlns:a16="http://schemas.microsoft.com/office/drawing/2014/main" id="{E278559C-113B-4D04-8B46-45334AFD4F37}"/>
                  </a:ext>
                </a:extLst>
              </p:cNvPr>
              <p:cNvSpPr txBox="1"/>
              <p:nvPr/>
            </p:nvSpPr>
            <p:spPr>
              <a:xfrm>
                <a:off x="2092141" y="4715523"/>
                <a:ext cx="26000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60" name="TextBox 59">
                <a:extLst>
                  <a:ext uri="{FF2B5EF4-FFF2-40B4-BE49-F238E27FC236}">
                    <a16:creationId xmlns:a16="http://schemas.microsoft.com/office/drawing/2014/main" id="{80F28F3B-6F8E-430A-A069-C05D0F1E6A6A}"/>
                  </a:ext>
                </a:extLst>
              </p:cNvPr>
              <p:cNvSpPr txBox="1"/>
              <p:nvPr/>
            </p:nvSpPr>
            <p:spPr>
              <a:xfrm>
                <a:off x="1220703" y="4715523"/>
                <a:ext cx="22794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a:p>
                <a:pPr algn="ctr"/>
                <a:r>
                  <a:rPr lang="en-US" sz="1000" dirty="0">
                    <a:latin typeface="Arial" panose="020B0604020202020204" pitchFamily="34" charset="0"/>
                    <a:cs typeface="Arial" panose="020B0604020202020204" pitchFamily="34" charset="0"/>
                  </a:rPr>
                  <a:t>-</a:t>
                </a:r>
              </a:p>
            </p:txBody>
          </p:sp>
          <p:sp>
            <p:nvSpPr>
              <p:cNvPr id="61" name="TextBox 60">
                <a:extLst>
                  <a:ext uri="{FF2B5EF4-FFF2-40B4-BE49-F238E27FC236}">
                    <a16:creationId xmlns:a16="http://schemas.microsoft.com/office/drawing/2014/main" id="{31481F74-0364-47D3-A966-2C56BFF04766}"/>
                  </a:ext>
                </a:extLst>
              </p:cNvPr>
              <p:cNvSpPr txBox="1"/>
              <p:nvPr/>
            </p:nvSpPr>
            <p:spPr>
              <a:xfrm>
                <a:off x="1490634" y="4717203"/>
                <a:ext cx="260008" cy="553998"/>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
                </a:r>
              </a:p>
              <a:p>
                <a:pPr algn="ctr"/>
                <a:endParaRPr lang="en-US" sz="1000" dirty="0">
                  <a:latin typeface="Arial" panose="020B0604020202020204" pitchFamily="34" charset="0"/>
                  <a:cs typeface="Arial" panose="020B0604020202020204" pitchFamily="34" charset="0"/>
                </a:endParaRPr>
              </a:p>
              <a:p>
                <a:pPr algn="ctr"/>
                <a:r>
                  <a:rPr lang="en-US" sz="1000" dirty="0">
                    <a:latin typeface="Arial" panose="020B0604020202020204" pitchFamily="34" charset="0"/>
                    <a:cs typeface="Arial" panose="020B0604020202020204" pitchFamily="34" charset="0"/>
                  </a:rPr>
                  <a:t>-</a:t>
                </a:r>
              </a:p>
            </p:txBody>
          </p:sp>
        </p:grpSp>
        <p:graphicFrame>
          <p:nvGraphicFramePr>
            <p:cNvPr id="2" name="Object 1">
              <a:extLst>
                <a:ext uri="{FF2B5EF4-FFF2-40B4-BE49-F238E27FC236}">
                  <a16:creationId xmlns:a16="http://schemas.microsoft.com/office/drawing/2014/main" id="{A909D8BF-FDE7-4FAB-8BDC-EACE0F0D5A3C}"/>
                </a:ext>
              </a:extLst>
            </p:cNvPr>
            <p:cNvGraphicFramePr>
              <a:graphicFrameLocks/>
            </p:cNvGraphicFramePr>
            <p:nvPr>
              <p:extLst/>
            </p:nvPr>
          </p:nvGraphicFramePr>
          <p:xfrm>
            <a:off x="4219822" y="1873834"/>
            <a:ext cx="1143000" cy="228600"/>
          </p:xfrm>
          <a:graphic>
            <a:graphicData uri="http://schemas.openxmlformats.org/presentationml/2006/ole">
              <mc:AlternateContent xmlns:mc="http://schemas.openxmlformats.org/markup-compatibility/2006">
                <mc:Choice xmlns:v="urn:schemas-microsoft-com:vml" Requires="v">
                  <p:oleObj spid="_x0000_s14347" r:id="rId21" imgW="3767040" imgH="731520" progId="">
                    <p:embed/>
                  </p:oleObj>
                </mc:Choice>
                <mc:Fallback>
                  <p:oleObj r:id="rId21" imgW="3767040" imgH="731520" progId="">
                    <p:embed/>
                    <p:pic>
                      <p:nvPicPr>
                        <p:cNvPr id="2" name="Object 1">
                          <a:extLst>
                            <a:ext uri="{FF2B5EF4-FFF2-40B4-BE49-F238E27FC236}">
                              <a16:creationId xmlns:a16="http://schemas.microsoft.com/office/drawing/2014/main" id="{A909D8BF-FDE7-4FAB-8BDC-EACE0F0D5A3C}"/>
                            </a:ext>
                          </a:extLst>
                        </p:cNvPr>
                        <p:cNvPicPr/>
                        <p:nvPr/>
                      </p:nvPicPr>
                      <p:blipFill>
                        <a:blip r:embed="rId22"/>
                        <a:stretch>
                          <a:fillRect/>
                        </a:stretch>
                      </p:blipFill>
                      <p:spPr>
                        <a:xfrm>
                          <a:off x="4219822" y="1873834"/>
                          <a:ext cx="1143000" cy="228600"/>
                        </a:xfrm>
                        <a:prstGeom prst="rect">
                          <a:avLst/>
                        </a:prstGeom>
                      </p:spPr>
                    </p:pic>
                  </p:oleObj>
                </mc:Fallback>
              </mc:AlternateContent>
            </a:graphicData>
          </a:graphic>
        </p:graphicFrame>
      </p:grpSp>
      <p:sp>
        <p:nvSpPr>
          <p:cNvPr id="62" name="Rectangle 61"/>
          <p:cNvSpPr/>
          <p:nvPr/>
        </p:nvSpPr>
        <p:spPr>
          <a:xfrm>
            <a:off x="133017" y="6767838"/>
            <a:ext cx="6609806" cy="2274149"/>
          </a:xfrm>
          <a:prstGeom prst="rect">
            <a:avLst/>
          </a:prstGeom>
        </p:spPr>
        <p:txBody>
          <a:bodyPr wrap="square">
            <a:spAutoFit/>
          </a:bodyPr>
          <a:lstStyle/>
          <a:p>
            <a:pPr algn="just">
              <a:lnSpc>
                <a:spcPct val="150000"/>
              </a:lnSpc>
            </a:pPr>
            <a:r>
              <a:rPr lang="en-US" sz="1200" b="1" dirty="0">
                <a:latin typeface="Arial" panose="020B0604020202020204" pitchFamily="34" charset="0"/>
                <a:cs typeface="Arial" panose="020B0604020202020204" pitchFamily="34" charset="0"/>
              </a:rPr>
              <a:t>Supplementary Figure S3. Olaparib does not significantly change total PARP1 protein levels in irradiated cells. </a:t>
            </a:r>
            <a:r>
              <a:rPr lang="en-US" sz="1200" dirty="0">
                <a:latin typeface="Arial" panose="020B0604020202020204" pitchFamily="34" charset="0"/>
                <a:cs typeface="Arial" panose="020B0604020202020204" pitchFamily="34" charset="0"/>
              </a:rPr>
              <a:t>Panc1 (</a:t>
            </a:r>
            <a:r>
              <a:rPr lang="en-US" sz="1200" b="1" dirty="0">
                <a:latin typeface="Arial" panose="020B0604020202020204" pitchFamily="34" charset="0"/>
                <a:cs typeface="Arial" panose="020B0604020202020204" pitchFamily="34" charset="0"/>
              </a:rPr>
              <a:t>A, C</a:t>
            </a:r>
            <a:r>
              <a:rPr lang="en-US" sz="1200" dirty="0">
                <a:latin typeface="Arial" panose="020B0604020202020204" pitchFamily="34" charset="0"/>
                <a:cs typeface="Arial" panose="020B0604020202020204" pitchFamily="34" charset="0"/>
              </a:rPr>
              <a:t>) and MiaPaCa2 (</a:t>
            </a:r>
            <a:r>
              <a:rPr lang="en-US" sz="1200" b="1" dirty="0">
                <a:latin typeface="Arial" panose="020B0604020202020204" pitchFamily="34" charset="0"/>
                <a:cs typeface="Arial" panose="020B0604020202020204" pitchFamily="34" charset="0"/>
              </a:rPr>
              <a:t>B, D</a:t>
            </a:r>
            <a:r>
              <a:rPr lang="en-US" sz="1200" dirty="0">
                <a:latin typeface="Arial" panose="020B0604020202020204" pitchFamily="34" charset="0"/>
                <a:cs typeface="Arial" panose="020B0604020202020204" pitchFamily="34" charset="0"/>
              </a:rPr>
              <a:t>) cells were treated with olaparib and/or 100 </a:t>
            </a:r>
            <a:r>
              <a:rPr lang="en-US" sz="1200" dirty="0" err="1">
                <a:latin typeface="Arial" panose="020B0604020202020204" pitchFamily="34" charset="0"/>
                <a:cs typeface="Arial" panose="020B0604020202020204" pitchFamily="34" charset="0"/>
              </a:rPr>
              <a:t>nM</a:t>
            </a:r>
            <a:r>
              <a:rPr lang="en-US" sz="1200" dirty="0">
                <a:latin typeface="Arial" panose="020B0604020202020204" pitchFamily="34" charset="0"/>
                <a:cs typeface="Arial" panose="020B0604020202020204" pitchFamily="34" charset="0"/>
              </a:rPr>
              <a:t> AZD6738 beginning one hour pre- and continuing 24 hours post-RT (6 </a:t>
            </a:r>
            <a:r>
              <a:rPr lang="en-US" sz="1200" dirty="0" err="1">
                <a:latin typeface="Arial" panose="020B0604020202020204" pitchFamily="34" charset="0"/>
                <a:cs typeface="Arial" panose="020B0604020202020204" pitchFamily="34" charset="0"/>
              </a:rPr>
              <a:t>Gy</a:t>
            </a:r>
            <a:r>
              <a:rPr lang="en-US" sz="1200" dirty="0">
                <a:latin typeface="Arial" panose="020B0604020202020204" pitchFamily="34" charset="0"/>
                <a:cs typeface="Arial" panose="020B0604020202020204" pitchFamily="34" charset="0"/>
              </a:rPr>
              <a:t>). At the end of drug treatment, chromatin-bound or total cellular PARP1 protein levels were analyzed by immunoblotting. Images from representative experiments are shown (</a:t>
            </a:r>
            <a:r>
              <a:rPr lang="en-US" sz="1200" b="1" dirty="0">
                <a:latin typeface="Arial" panose="020B0604020202020204" pitchFamily="34" charset="0"/>
                <a:cs typeface="Arial" panose="020B0604020202020204" pitchFamily="34" charset="0"/>
              </a:rPr>
              <a:t>A</a:t>
            </a:r>
            <a:r>
              <a:rPr lang="en-US" sz="1200" dirty="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Quantification of the fold change in total PARP1 protein after treatment relative to control, untreated cells. Data bars are the mean ± SE of </a:t>
            </a:r>
            <a:r>
              <a:rPr lang="en-US" sz="1200" i="1" dirty="0">
                <a:latin typeface="Arial" panose="020B0604020202020204" pitchFamily="34" charset="0"/>
                <a:cs typeface="Arial" panose="020B0604020202020204" pitchFamily="34" charset="0"/>
              </a:rPr>
              <a:t>n</a:t>
            </a:r>
            <a:r>
              <a:rPr lang="en-US" sz="1200" dirty="0">
                <a:latin typeface="Arial" panose="020B0604020202020204" pitchFamily="34" charset="0"/>
                <a:cs typeface="Arial" panose="020B0604020202020204" pitchFamily="34" charset="0"/>
              </a:rPr>
              <a:t>, 2-5 independent experiments. Individual data measurements are also shown (</a:t>
            </a:r>
            <a:r>
              <a:rPr lang="en-US" sz="1200" b="1" dirty="0">
                <a:latin typeface="Arial" panose="020B0604020202020204" pitchFamily="34" charset="0"/>
                <a:cs typeface="Arial" panose="020B0604020202020204" pitchFamily="34" charset="0"/>
              </a:rPr>
              <a:t>C, D</a:t>
            </a:r>
            <a:r>
              <a:rPr lang="en-US"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679727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E4BC9315-1C55-473A-AC1C-ABFB1FEAE0BC}"/>
              </a:ext>
            </a:extLst>
          </p:cNvPr>
          <p:cNvGrpSpPr/>
          <p:nvPr/>
        </p:nvGrpSpPr>
        <p:grpSpPr>
          <a:xfrm>
            <a:off x="3832822" y="806636"/>
            <a:ext cx="2286000" cy="687559"/>
            <a:chOff x="3889972" y="805412"/>
            <a:chExt cx="2286000" cy="687559"/>
          </a:xfrm>
        </p:grpSpPr>
        <p:graphicFrame>
          <p:nvGraphicFramePr>
            <p:cNvPr id="97" name="Object 96">
              <a:extLst>
                <a:ext uri="{FF2B5EF4-FFF2-40B4-BE49-F238E27FC236}">
                  <a16:creationId xmlns:a16="http://schemas.microsoft.com/office/drawing/2014/main" id="{253415B9-18B2-46C6-941D-592F8136DE35}"/>
                </a:ext>
              </a:extLst>
            </p:cNvPr>
            <p:cNvGraphicFramePr>
              <a:graphicFrameLocks/>
            </p:cNvGraphicFramePr>
            <p:nvPr>
              <p:extLst>
                <p:ext uri="{D42A27DB-BD31-4B8C-83A1-F6EECF244321}">
                  <p14:modId xmlns:p14="http://schemas.microsoft.com/office/powerpoint/2010/main" val="2324491708"/>
                </p:ext>
              </p:extLst>
            </p:nvPr>
          </p:nvGraphicFramePr>
          <p:xfrm>
            <a:off x="3889972" y="807171"/>
            <a:ext cx="2286000" cy="685800"/>
          </p:xfrm>
          <a:graphic>
            <a:graphicData uri="http://schemas.openxmlformats.org/presentationml/2006/ole">
              <mc:AlternateContent xmlns:mc="http://schemas.openxmlformats.org/markup-compatibility/2006">
                <mc:Choice xmlns:v="urn:schemas-microsoft-com:vml" Requires="v">
                  <p:oleObj spid="_x0000_s4504" r:id="rId4" imgW="8055720" imgH="4029120" progId="">
                    <p:embed/>
                  </p:oleObj>
                </mc:Choice>
                <mc:Fallback>
                  <p:oleObj r:id="rId4" imgW="8055720" imgH="4029120" progId="">
                    <p:embed/>
                    <p:pic>
                      <p:nvPicPr>
                        <p:cNvPr id="77" name="Object 76">
                          <a:extLst>
                            <a:ext uri="{FF2B5EF4-FFF2-40B4-BE49-F238E27FC236}">
                              <a16:creationId xmlns:a16="http://schemas.microsoft.com/office/drawing/2014/main" id="{3A79D3D8-F692-49B0-A6F0-62355AD579F5}"/>
                            </a:ext>
                          </a:extLst>
                        </p:cNvPr>
                        <p:cNvPicPr/>
                        <p:nvPr/>
                      </p:nvPicPr>
                      <p:blipFill>
                        <a:blip r:embed="rId5"/>
                        <a:stretch>
                          <a:fillRect/>
                        </a:stretch>
                      </p:blipFill>
                      <p:spPr>
                        <a:xfrm>
                          <a:off x="3889972" y="807171"/>
                          <a:ext cx="2286000" cy="685800"/>
                        </a:xfrm>
                        <a:prstGeom prst="rect">
                          <a:avLst/>
                        </a:prstGeom>
                      </p:spPr>
                    </p:pic>
                  </p:oleObj>
                </mc:Fallback>
              </mc:AlternateContent>
            </a:graphicData>
          </a:graphic>
        </p:graphicFrame>
        <p:sp>
          <p:nvSpPr>
            <p:cNvPr id="116" name="Rectangle 115">
              <a:extLst>
                <a:ext uri="{FF2B5EF4-FFF2-40B4-BE49-F238E27FC236}">
                  <a16:creationId xmlns:a16="http://schemas.microsoft.com/office/drawing/2014/main" id="{378CF9F5-5F4B-433C-B056-3EDBC2E18D36}"/>
                </a:ext>
              </a:extLst>
            </p:cNvPr>
            <p:cNvSpPr/>
            <p:nvPr/>
          </p:nvSpPr>
          <p:spPr>
            <a:xfrm>
              <a:off x="3889972" y="805412"/>
              <a:ext cx="22860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51" name="Group 50">
            <a:extLst>
              <a:ext uri="{FF2B5EF4-FFF2-40B4-BE49-F238E27FC236}">
                <a16:creationId xmlns:a16="http://schemas.microsoft.com/office/drawing/2014/main" id="{1AE44E46-9540-4E0D-9957-CA28AD740A59}"/>
              </a:ext>
            </a:extLst>
          </p:cNvPr>
          <p:cNvGrpSpPr/>
          <p:nvPr/>
        </p:nvGrpSpPr>
        <p:grpSpPr>
          <a:xfrm>
            <a:off x="1517704" y="807515"/>
            <a:ext cx="2286000" cy="685800"/>
            <a:chOff x="1222429" y="809619"/>
            <a:chExt cx="2286000" cy="685800"/>
          </a:xfrm>
        </p:grpSpPr>
        <p:graphicFrame>
          <p:nvGraphicFramePr>
            <p:cNvPr id="73" name="Object 72">
              <a:extLst>
                <a:ext uri="{FF2B5EF4-FFF2-40B4-BE49-F238E27FC236}">
                  <a16:creationId xmlns:a16="http://schemas.microsoft.com/office/drawing/2014/main" id="{8704D3FF-8AFA-4E9E-9424-E14BC0FDBD3E}"/>
                </a:ext>
              </a:extLst>
            </p:cNvPr>
            <p:cNvGraphicFramePr>
              <a:graphicFrameLocks/>
            </p:cNvGraphicFramePr>
            <p:nvPr>
              <p:extLst>
                <p:ext uri="{D42A27DB-BD31-4B8C-83A1-F6EECF244321}">
                  <p14:modId xmlns:p14="http://schemas.microsoft.com/office/powerpoint/2010/main" val="3043367923"/>
                </p:ext>
              </p:extLst>
            </p:nvPr>
          </p:nvGraphicFramePr>
          <p:xfrm>
            <a:off x="1222429" y="809619"/>
            <a:ext cx="2286000" cy="685800"/>
          </p:xfrm>
          <a:graphic>
            <a:graphicData uri="http://schemas.openxmlformats.org/presentationml/2006/ole">
              <mc:AlternateContent xmlns:mc="http://schemas.openxmlformats.org/markup-compatibility/2006">
                <mc:Choice xmlns:v="urn:schemas-microsoft-com:vml" Requires="v">
                  <p:oleObj spid="_x0000_s4505" r:id="rId6" imgW="8205120" imgH="4181760" progId="">
                    <p:embed/>
                  </p:oleObj>
                </mc:Choice>
                <mc:Fallback>
                  <p:oleObj r:id="rId6" imgW="8205120" imgH="4181760" progId="">
                    <p:embed/>
                    <p:pic>
                      <p:nvPicPr>
                        <p:cNvPr id="55" name="Object 54">
                          <a:extLst>
                            <a:ext uri="{FF2B5EF4-FFF2-40B4-BE49-F238E27FC236}">
                              <a16:creationId xmlns:a16="http://schemas.microsoft.com/office/drawing/2014/main" id="{E56BE29A-E747-4CDF-94F6-E4D5860B89B6}"/>
                            </a:ext>
                          </a:extLst>
                        </p:cNvPr>
                        <p:cNvPicPr/>
                        <p:nvPr/>
                      </p:nvPicPr>
                      <p:blipFill>
                        <a:blip r:embed="rId7"/>
                        <a:stretch>
                          <a:fillRect/>
                        </a:stretch>
                      </p:blipFill>
                      <p:spPr>
                        <a:xfrm>
                          <a:off x="1222429" y="809619"/>
                          <a:ext cx="2286000" cy="685800"/>
                        </a:xfrm>
                        <a:prstGeom prst="rect">
                          <a:avLst/>
                        </a:prstGeom>
                      </p:spPr>
                    </p:pic>
                  </p:oleObj>
                </mc:Fallback>
              </mc:AlternateContent>
            </a:graphicData>
          </a:graphic>
        </p:graphicFrame>
        <p:sp>
          <p:nvSpPr>
            <p:cNvPr id="90" name="Rectangle 89">
              <a:extLst>
                <a:ext uri="{FF2B5EF4-FFF2-40B4-BE49-F238E27FC236}">
                  <a16:creationId xmlns:a16="http://schemas.microsoft.com/office/drawing/2014/main" id="{DD83A74C-47B3-4E92-B90F-FFB2A357D5C7}"/>
                </a:ext>
              </a:extLst>
            </p:cNvPr>
            <p:cNvSpPr/>
            <p:nvPr/>
          </p:nvSpPr>
          <p:spPr>
            <a:xfrm>
              <a:off x="1222429" y="809619"/>
              <a:ext cx="22860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68" name="Group 67">
            <a:extLst>
              <a:ext uri="{FF2B5EF4-FFF2-40B4-BE49-F238E27FC236}">
                <a16:creationId xmlns:a16="http://schemas.microsoft.com/office/drawing/2014/main" id="{1076CA33-C5D2-4D9F-A9F6-DEDD275A83BB}"/>
              </a:ext>
            </a:extLst>
          </p:cNvPr>
          <p:cNvGrpSpPr/>
          <p:nvPr/>
        </p:nvGrpSpPr>
        <p:grpSpPr>
          <a:xfrm>
            <a:off x="1163963" y="3235533"/>
            <a:ext cx="4502976" cy="2484734"/>
            <a:chOff x="1163963" y="2984981"/>
            <a:chExt cx="4502976" cy="2484734"/>
          </a:xfrm>
        </p:grpSpPr>
        <p:sp>
          <p:nvSpPr>
            <p:cNvPr id="2" name="TextBox 1">
              <a:extLst>
                <a:ext uri="{FF2B5EF4-FFF2-40B4-BE49-F238E27FC236}">
                  <a16:creationId xmlns:a16="http://schemas.microsoft.com/office/drawing/2014/main" id="{DA0ADC4F-783C-41C7-A535-30D431A0F4EB}"/>
                </a:ext>
              </a:extLst>
            </p:cNvPr>
            <p:cNvSpPr txBox="1"/>
            <p:nvPr/>
          </p:nvSpPr>
          <p:spPr>
            <a:xfrm>
              <a:off x="3278610" y="5208105"/>
              <a:ext cx="1383712"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300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talazoparib</a:t>
              </a:r>
              <a:endParaRPr lang="en-US" sz="1100" dirty="0">
                <a:latin typeface="Arial" panose="020B0604020202020204" pitchFamily="34" charset="0"/>
                <a:cs typeface="Arial" panose="020B0604020202020204" pitchFamily="34" charset="0"/>
              </a:endParaRPr>
            </a:p>
          </p:txBody>
        </p:sp>
        <p:graphicFrame>
          <p:nvGraphicFramePr>
            <p:cNvPr id="3" name="Object 2">
              <a:extLst>
                <a:ext uri="{FF2B5EF4-FFF2-40B4-BE49-F238E27FC236}">
                  <a16:creationId xmlns:a16="http://schemas.microsoft.com/office/drawing/2014/main" id="{27BD158A-E6B1-48C6-9981-BCDF9D805931}"/>
                </a:ext>
              </a:extLst>
            </p:cNvPr>
            <p:cNvGraphicFramePr>
              <a:graphicFrameLocks noChangeAspect="1"/>
            </p:cNvGraphicFramePr>
            <p:nvPr>
              <p:extLst>
                <p:ext uri="{D42A27DB-BD31-4B8C-83A1-F6EECF244321}">
                  <p14:modId xmlns:p14="http://schemas.microsoft.com/office/powerpoint/2010/main" val="3483592642"/>
                </p:ext>
              </p:extLst>
            </p:nvPr>
          </p:nvGraphicFramePr>
          <p:xfrm>
            <a:off x="1971675" y="3111773"/>
            <a:ext cx="3224213" cy="2174875"/>
          </p:xfrm>
          <a:graphic>
            <a:graphicData uri="http://schemas.openxmlformats.org/presentationml/2006/ole">
              <mc:AlternateContent xmlns:mc="http://schemas.openxmlformats.org/markup-compatibility/2006">
                <mc:Choice xmlns:v="urn:schemas-microsoft-com:vml" Requires="v">
                  <p:oleObj spid="_x0000_s4506" name="Prism 7" r:id="rId8" imgW="3224655" imgH="2816044" progId="Prism7.Document">
                    <p:embed/>
                  </p:oleObj>
                </mc:Choice>
                <mc:Fallback>
                  <p:oleObj name="Prism 7" r:id="rId8" imgW="3224655" imgH="2816044" progId="Prism7.Document">
                    <p:embed/>
                    <p:pic>
                      <p:nvPicPr>
                        <p:cNvPr id="3" name="Object 2">
                          <a:extLst>
                            <a:ext uri="{FF2B5EF4-FFF2-40B4-BE49-F238E27FC236}">
                              <a16:creationId xmlns:a16="http://schemas.microsoft.com/office/drawing/2014/main" id="{27BD158A-E6B1-48C6-9981-BCDF9D805931}"/>
                            </a:ext>
                          </a:extLst>
                        </p:cNvPr>
                        <p:cNvPicPr/>
                        <p:nvPr/>
                      </p:nvPicPr>
                      <p:blipFill>
                        <a:blip r:embed="rId9"/>
                        <a:stretch>
                          <a:fillRect/>
                        </a:stretch>
                      </p:blipFill>
                      <p:spPr>
                        <a:xfrm>
                          <a:off x="1971675" y="3111773"/>
                          <a:ext cx="3224213" cy="217487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33FA3D8B-2A4E-4A03-9722-1D257DB67F6B}"/>
                </a:ext>
              </a:extLst>
            </p:cNvPr>
            <p:cNvSpPr txBox="1"/>
            <p:nvPr/>
          </p:nvSpPr>
          <p:spPr>
            <a:xfrm rot="16200000">
              <a:off x="794679" y="4096633"/>
              <a:ext cx="1617751"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Surviving Fraction</a:t>
              </a:r>
            </a:p>
          </p:txBody>
        </p:sp>
        <p:sp>
          <p:nvSpPr>
            <p:cNvPr id="5" name="TextBox 4">
              <a:extLst>
                <a:ext uri="{FF2B5EF4-FFF2-40B4-BE49-F238E27FC236}">
                  <a16:creationId xmlns:a16="http://schemas.microsoft.com/office/drawing/2014/main" id="{A990717C-4447-4438-A3B3-AC7178EC80A0}"/>
                </a:ext>
              </a:extLst>
            </p:cNvPr>
            <p:cNvSpPr txBox="1"/>
            <p:nvPr/>
          </p:nvSpPr>
          <p:spPr>
            <a:xfrm>
              <a:off x="1690086" y="4689995"/>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0.25</a:t>
              </a:r>
            </a:p>
          </p:txBody>
        </p:sp>
        <p:sp>
          <p:nvSpPr>
            <p:cNvPr id="6" name="TextBox 5">
              <a:extLst>
                <a:ext uri="{FF2B5EF4-FFF2-40B4-BE49-F238E27FC236}">
                  <a16:creationId xmlns:a16="http://schemas.microsoft.com/office/drawing/2014/main" id="{F076CDB8-1A44-460D-8284-CF178780C4E0}"/>
                </a:ext>
              </a:extLst>
            </p:cNvPr>
            <p:cNvSpPr txBox="1"/>
            <p:nvPr/>
          </p:nvSpPr>
          <p:spPr>
            <a:xfrm>
              <a:off x="1690086" y="4319195"/>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0.50</a:t>
              </a:r>
            </a:p>
          </p:txBody>
        </p:sp>
        <p:sp>
          <p:nvSpPr>
            <p:cNvPr id="7" name="TextBox 6">
              <a:extLst>
                <a:ext uri="{FF2B5EF4-FFF2-40B4-BE49-F238E27FC236}">
                  <a16:creationId xmlns:a16="http://schemas.microsoft.com/office/drawing/2014/main" id="{147A30AA-F35F-4CDA-8598-C44FE81153E1}"/>
                </a:ext>
              </a:extLst>
            </p:cNvPr>
            <p:cNvSpPr txBox="1"/>
            <p:nvPr/>
          </p:nvSpPr>
          <p:spPr>
            <a:xfrm>
              <a:off x="1690086" y="3948395"/>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0.75</a:t>
              </a:r>
            </a:p>
          </p:txBody>
        </p:sp>
        <p:sp>
          <p:nvSpPr>
            <p:cNvPr id="8" name="TextBox 7">
              <a:extLst>
                <a:ext uri="{FF2B5EF4-FFF2-40B4-BE49-F238E27FC236}">
                  <a16:creationId xmlns:a16="http://schemas.microsoft.com/office/drawing/2014/main" id="{361198A0-8E05-4853-8E05-B30F7622902C}"/>
                </a:ext>
              </a:extLst>
            </p:cNvPr>
            <p:cNvSpPr txBox="1"/>
            <p:nvPr/>
          </p:nvSpPr>
          <p:spPr>
            <a:xfrm>
              <a:off x="1760618" y="3577595"/>
              <a:ext cx="360996"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1.0</a:t>
              </a:r>
            </a:p>
          </p:txBody>
        </p:sp>
        <p:sp>
          <p:nvSpPr>
            <p:cNvPr id="9" name="TextBox 8">
              <a:extLst>
                <a:ext uri="{FF2B5EF4-FFF2-40B4-BE49-F238E27FC236}">
                  <a16:creationId xmlns:a16="http://schemas.microsoft.com/office/drawing/2014/main" id="{43DE8B94-0773-4521-A4B6-F8E5B917D7A1}"/>
                </a:ext>
              </a:extLst>
            </p:cNvPr>
            <p:cNvSpPr txBox="1"/>
            <p:nvPr/>
          </p:nvSpPr>
          <p:spPr>
            <a:xfrm>
              <a:off x="1690086" y="3192498"/>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1.25</a:t>
              </a:r>
            </a:p>
          </p:txBody>
        </p:sp>
        <p:cxnSp>
          <p:nvCxnSpPr>
            <p:cNvPr id="10" name="Straight Connector 9">
              <a:extLst>
                <a:ext uri="{FF2B5EF4-FFF2-40B4-BE49-F238E27FC236}">
                  <a16:creationId xmlns:a16="http://schemas.microsoft.com/office/drawing/2014/main" id="{F1158F9F-BD3A-4F89-A131-E01A517C09E6}"/>
                </a:ext>
              </a:extLst>
            </p:cNvPr>
            <p:cNvCxnSpPr/>
            <p:nvPr/>
          </p:nvCxnSpPr>
          <p:spPr>
            <a:xfrm>
              <a:off x="2140664" y="5208105"/>
              <a:ext cx="10688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F60981C-CC18-473A-9FD1-27EC0313ABCB}"/>
                </a:ext>
              </a:extLst>
            </p:cNvPr>
            <p:cNvCxnSpPr/>
            <p:nvPr/>
          </p:nvCxnSpPr>
          <p:spPr>
            <a:xfrm>
              <a:off x="3436062" y="5208105"/>
              <a:ext cx="10688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EF05A61-1544-4B28-BEBF-021D2CB9167B}"/>
                </a:ext>
              </a:extLst>
            </p:cNvPr>
            <p:cNvSpPr txBox="1"/>
            <p:nvPr/>
          </p:nvSpPr>
          <p:spPr>
            <a:xfrm>
              <a:off x="2032010" y="5208105"/>
              <a:ext cx="1305165"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30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talazoparib</a:t>
              </a:r>
              <a:endParaRPr lang="en-US" sz="11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B9730F1C-39B9-4EF1-8162-7D30110A3263}"/>
                </a:ext>
              </a:extLst>
            </p:cNvPr>
            <p:cNvSpPr txBox="1"/>
            <p:nvPr/>
          </p:nvSpPr>
          <p:spPr>
            <a:xfrm>
              <a:off x="4866720" y="3296558"/>
              <a:ext cx="402674"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cas9</a:t>
              </a:r>
            </a:p>
          </p:txBody>
        </p:sp>
        <p:sp>
          <p:nvSpPr>
            <p:cNvPr id="14" name="TextBox 13">
              <a:extLst>
                <a:ext uri="{FF2B5EF4-FFF2-40B4-BE49-F238E27FC236}">
                  <a16:creationId xmlns:a16="http://schemas.microsoft.com/office/drawing/2014/main" id="{53C379F6-7558-458B-A2CB-B21A21899B3A}"/>
                </a:ext>
              </a:extLst>
            </p:cNvPr>
            <p:cNvSpPr txBox="1"/>
            <p:nvPr/>
          </p:nvSpPr>
          <p:spPr>
            <a:xfrm>
              <a:off x="4866720" y="3496583"/>
              <a:ext cx="76495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PARP1</a:t>
              </a:r>
              <a:r>
                <a:rPr lang="en-US" sz="800" baseline="30000" dirty="0">
                  <a:latin typeface="Arial" panose="020B0604020202020204" pitchFamily="34" charset="0"/>
                  <a:cs typeface="Arial" panose="020B0604020202020204" pitchFamily="34" charset="0"/>
                </a:rPr>
                <a:t>KO</a:t>
              </a:r>
              <a:r>
                <a:rPr lang="en-US" sz="800" dirty="0">
                  <a:latin typeface="Arial" panose="020B0604020202020204" pitchFamily="34" charset="0"/>
                  <a:cs typeface="Arial" panose="020B0604020202020204" pitchFamily="34" charset="0"/>
                </a:rPr>
                <a:t> #1</a:t>
              </a:r>
            </a:p>
          </p:txBody>
        </p:sp>
        <p:sp>
          <p:nvSpPr>
            <p:cNvPr id="15" name="TextBox 14">
              <a:extLst>
                <a:ext uri="{FF2B5EF4-FFF2-40B4-BE49-F238E27FC236}">
                  <a16:creationId xmlns:a16="http://schemas.microsoft.com/office/drawing/2014/main" id="{3F6A7F73-ACDE-48C3-8C62-C072ACCF15DB}"/>
                </a:ext>
              </a:extLst>
            </p:cNvPr>
            <p:cNvSpPr txBox="1"/>
            <p:nvPr/>
          </p:nvSpPr>
          <p:spPr>
            <a:xfrm>
              <a:off x="4866720" y="3958748"/>
              <a:ext cx="76976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PARP1</a:t>
              </a:r>
              <a:r>
                <a:rPr lang="en-US" sz="800" baseline="30000" dirty="0">
                  <a:latin typeface="Arial" panose="020B0604020202020204" pitchFamily="34" charset="0"/>
                  <a:cs typeface="Arial" panose="020B0604020202020204" pitchFamily="34" charset="0"/>
                </a:rPr>
                <a:t>KO  </a:t>
              </a:r>
              <a:r>
                <a:rPr lang="en-US" sz="800" dirty="0">
                  <a:latin typeface="Arial" panose="020B0604020202020204" pitchFamily="34" charset="0"/>
                  <a:cs typeface="Arial" panose="020B0604020202020204" pitchFamily="34" charset="0"/>
                </a:rPr>
                <a:t>#2</a:t>
              </a:r>
            </a:p>
          </p:txBody>
        </p:sp>
        <p:sp>
          <p:nvSpPr>
            <p:cNvPr id="16" name="TextBox 15">
              <a:extLst>
                <a:ext uri="{FF2B5EF4-FFF2-40B4-BE49-F238E27FC236}">
                  <a16:creationId xmlns:a16="http://schemas.microsoft.com/office/drawing/2014/main" id="{E5CEB920-CD08-4C49-94DD-B164C0E3C2A5}"/>
                </a:ext>
              </a:extLst>
            </p:cNvPr>
            <p:cNvSpPr txBox="1"/>
            <p:nvPr/>
          </p:nvSpPr>
          <p:spPr>
            <a:xfrm>
              <a:off x="4866720" y="3696608"/>
              <a:ext cx="800219" cy="33855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PARP1</a:t>
              </a:r>
              <a:r>
                <a:rPr lang="en-US" sz="800" baseline="30000" dirty="0">
                  <a:latin typeface="Arial" panose="020B0604020202020204" pitchFamily="34" charset="0"/>
                  <a:cs typeface="Arial" panose="020B0604020202020204" pitchFamily="34" charset="0"/>
                </a:rPr>
                <a:t>KO  </a:t>
              </a:r>
              <a:r>
                <a:rPr lang="en-US" sz="800" dirty="0">
                  <a:latin typeface="Arial" panose="020B0604020202020204" pitchFamily="34" charset="0"/>
                  <a:cs typeface="Arial" panose="020B0604020202020204" pitchFamily="34" charset="0"/>
                </a:rPr>
                <a:t>#1</a:t>
              </a:r>
            </a:p>
            <a:p>
              <a:r>
                <a:rPr lang="en-US" sz="800" dirty="0">
                  <a:latin typeface="Arial" panose="020B0604020202020204" pitchFamily="34" charset="0"/>
                  <a:cs typeface="Arial" panose="020B0604020202020204" pitchFamily="34" charset="0"/>
                </a:rPr>
                <a:t>   + wtPARP1</a:t>
              </a:r>
            </a:p>
          </p:txBody>
        </p:sp>
        <p:sp>
          <p:nvSpPr>
            <p:cNvPr id="17" name="TextBox 16">
              <a:extLst>
                <a:ext uri="{FF2B5EF4-FFF2-40B4-BE49-F238E27FC236}">
                  <a16:creationId xmlns:a16="http://schemas.microsoft.com/office/drawing/2014/main" id="{18B56D8A-CB73-4E2C-A304-C777233DE09A}"/>
                </a:ext>
              </a:extLst>
            </p:cNvPr>
            <p:cNvSpPr txBox="1"/>
            <p:nvPr/>
          </p:nvSpPr>
          <p:spPr>
            <a:xfrm>
              <a:off x="4866720" y="4147819"/>
              <a:ext cx="771365" cy="33855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PARP1</a:t>
              </a:r>
              <a:r>
                <a:rPr lang="en-US" sz="800" baseline="30000" dirty="0">
                  <a:latin typeface="Arial" panose="020B0604020202020204" pitchFamily="34" charset="0"/>
                  <a:cs typeface="Arial" panose="020B0604020202020204" pitchFamily="34" charset="0"/>
                </a:rPr>
                <a:t>KO  </a:t>
              </a:r>
              <a:r>
                <a:rPr lang="en-US" sz="800" dirty="0">
                  <a:latin typeface="Arial" panose="020B0604020202020204" pitchFamily="34" charset="0"/>
                  <a:cs typeface="Arial" panose="020B0604020202020204" pitchFamily="34" charset="0"/>
                </a:rPr>
                <a:t>#2</a:t>
              </a:r>
            </a:p>
            <a:p>
              <a:r>
                <a:rPr lang="en-US" sz="800" dirty="0">
                  <a:latin typeface="Arial" panose="020B0604020202020204" pitchFamily="34" charset="0"/>
                  <a:cs typeface="Arial" panose="020B0604020202020204" pitchFamily="34" charset="0"/>
                </a:rPr>
                <a:t>   +wtPARP1</a:t>
              </a:r>
            </a:p>
          </p:txBody>
        </p:sp>
        <p:sp>
          <p:nvSpPr>
            <p:cNvPr id="34" name="TextBox 33">
              <a:extLst>
                <a:ext uri="{FF2B5EF4-FFF2-40B4-BE49-F238E27FC236}">
                  <a16:creationId xmlns:a16="http://schemas.microsoft.com/office/drawing/2014/main" id="{B8B8E2F4-01F6-443F-A2B7-5EF36DB68590}"/>
                </a:ext>
              </a:extLst>
            </p:cNvPr>
            <p:cNvSpPr txBox="1"/>
            <p:nvPr/>
          </p:nvSpPr>
          <p:spPr>
            <a:xfrm>
              <a:off x="1163963" y="2984981"/>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B</a:t>
              </a:r>
            </a:p>
          </p:txBody>
        </p:sp>
      </p:grpSp>
      <p:graphicFrame>
        <p:nvGraphicFramePr>
          <p:cNvPr id="18" name="Object 17">
            <a:extLst>
              <a:ext uri="{FF2B5EF4-FFF2-40B4-BE49-F238E27FC236}">
                <a16:creationId xmlns:a16="http://schemas.microsoft.com/office/drawing/2014/main" id="{DAD7B241-463D-4C4F-BAFA-10CBC849CE42}"/>
              </a:ext>
            </a:extLst>
          </p:cNvPr>
          <p:cNvGraphicFramePr>
            <a:graphicFrameLocks noChangeAspect="1"/>
          </p:cNvGraphicFramePr>
          <p:nvPr>
            <p:extLst>
              <p:ext uri="{D42A27DB-BD31-4B8C-83A1-F6EECF244321}">
                <p14:modId xmlns:p14="http://schemas.microsoft.com/office/powerpoint/2010/main" val="1974564196"/>
              </p:ext>
            </p:extLst>
          </p:nvPr>
        </p:nvGraphicFramePr>
        <p:xfrm>
          <a:off x="2008188" y="5997575"/>
          <a:ext cx="3187700" cy="2159000"/>
        </p:xfrm>
        <a:graphic>
          <a:graphicData uri="http://schemas.openxmlformats.org/presentationml/2006/ole">
            <mc:AlternateContent xmlns:mc="http://schemas.openxmlformats.org/markup-compatibility/2006">
              <mc:Choice xmlns:v="urn:schemas-microsoft-com:vml" Requires="v">
                <p:oleObj spid="_x0000_s4507" name="Prism 8" r:id="rId10" imgW="3187921" imgH="2816044" progId="Prism8.Document">
                  <p:embed/>
                </p:oleObj>
              </mc:Choice>
              <mc:Fallback>
                <p:oleObj name="Prism 8" r:id="rId10" imgW="3187921" imgH="2816044" progId="Prism8.Document">
                  <p:embed/>
                  <p:pic>
                    <p:nvPicPr>
                      <p:cNvPr id="18" name="Object 17">
                        <a:extLst>
                          <a:ext uri="{FF2B5EF4-FFF2-40B4-BE49-F238E27FC236}">
                            <a16:creationId xmlns:a16="http://schemas.microsoft.com/office/drawing/2014/main" id="{DAD7B241-463D-4C4F-BAFA-10CBC849CE42}"/>
                          </a:ext>
                        </a:extLst>
                      </p:cNvPr>
                      <p:cNvPicPr/>
                      <p:nvPr/>
                    </p:nvPicPr>
                    <p:blipFill>
                      <a:blip r:embed="rId11"/>
                      <a:stretch>
                        <a:fillRect/>
                      </a:stretch>
                    </p:blipFill>
                    <p:spPr>
                      <a:xfrm>
                        <a:off x="2008188" y="5997575"/>
                        <a:ext cx="3187700" cy="215900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B8F541FA-6576-4D7C-996B-236B4FD283D2}"/>
              </a:ext>
            </a:extLst>
          </p:cNvPr>
          <p:cNvSpPr txBox="1"/>
          <p:nvPr/>
        </p:nvSpPr>
        <p:spPr>
          <a:xfrm>
            <a:off x="4854361" y="6173267"/>
            <a:ext cx="402674"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cas9</a:t>
            </a:r>
          </a:p>
        </p:txBody>
      </p:sp>
      <p:sp>
        <p:nvSpPr>
          <p:cNvPr id="20" name="TextBox 19">
            <a:extLst>
              <a:ext uri="{FF2B5EF4-FFF2-40B4-BE49-F238E27FC236}">
                <a16:creationId xmlns:a16="http://schemas.microsoft.com/office/drawing/2014/main" id="{1EF4DDB8-76D2-4498-BB6E-BD4484FBC18D}"/>
              </a:ext>
            </a:extLst>
          </p:cNvPr>
          <p:cNvSpPr txBox="1"/>
          <p:nvPr/>
        </p:nvSpPr>
        <p:spPr>
          <a:xfrm>
            <a:off x="4854361" y="6387782"/>
            <a:ext cx="62068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PARP1</a:t>
            </a:r>
            <a:r>
              <a:rPr lang="en-US" sz="800" baseline="30000" dirty="0">
                <a:latin typeface="Arial" panose="020B0604020202020204" pitchFamily="34" charset="0"/>
                <a:cs typeface="Arial" panose="020B0604020202020204" pitchFamily="34" charset="0"/>
              </a:rPr>
              <a:t>KO</a:t>
            </a:r>
          </a:p>
        </p:txBody>
      </p:sp>
      <p:sp>
        <p:nvSpPr>
          <p:cNvPr id="21" name="TextBox 20">
            <a:extLst>
              <a:ext uri="{FF2B5EF4-FFF2-40B4-BE49-F238E27FC236}">
                <a16:creationId xmlns:a16="http://schemas.microsoft.com/office/drawing/2014/main" id="{5E2E9030-9A8E-49D9-B767-4D1BDC4132A7}"/>
              </a:ext>
            </a:extLst>
          </p:cNvPr>
          <p:cNvSpPr txBox="1"/>
          <p:nvPr/>
        </p:nvSpPr>
        <p:spPr>
          <a:xfrm>
            <a:off x="4854361" y="6586378"/>
            <a:ext cx="771365" cy="33855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PARP1</a:t>
            </a:r>
            <a:r>
              <a:rPr lang="en-US" sz="800" baseline="30000" dirty="0">
                <a:latin typeface="Arial" panose="020B0604020202020204" pitchFamily="34" charset="0"/>
                <a:cs typeface="Arial" panose="020B0604020202020204" pitchFamily="34" charset="0"/>
              </a:rPr>
              <a:t>KO</a:t>
            </a:r>
          </a:p>
          <a:p>
            <a:r>
              <a:rPr lang="en-US" sz="800" dirty="0">
                <a:latin typeface="Arial" panose="020B0604020202020204" pitchFamily="34" charset="0"/>
                <a:cs typeface="Arial" panose="020B0604020202020204" pitchFamily="34" charset="0"/>
              </a:rPr>
              <a:t>   +wtPARP1</a:t>
            </a:r>
          </a:p>
        </p:txBody>
      </p:sp>
      <p:cxnSp>
        <p:nvCxnSpPr>
          <p:cNvPr id="22" name="Straight Connector 21">
            <a:extLst>
              <a:ext uri="{FF2B5EF4-FFF2-40B4-BE49-F238E27FC236}">
                <a16:creationId xmlns:a16="http://schemas.microsoft.com/office/drawing/2014/main" id="{FAF91005-1C07-42A2-9CD3-BC82BA9C573D}"/>
              </a:ext>
            </a:extLst>
          </p:cNvPr>
          <p:cNvCxnSpPr>
            <a:cxnSpLocks/>
          </p:cNvCxnSpPr>
          <p:nvPr/>
        </p:nvCxnSpPr>
        <p:spPr>
          <a:xfrm>
            <a:off x="2219327" y="8075130"/>
            <a:ext cx="657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9B84AFF-4C7E-467D-88D6-6C4EE27DD66B}"/>
              </a:ext>
            </a:extLst>
          </p:cNvPr>
          <p:cNvCxnSpPr>
            <a:cxnSpLocks/>
          </p:cNvCxnSpPr>
          <p:nvPr/>
        </p:nvCxnSpPr>
        <p:spPr>
          <a:xfrm>
            <a:off x="3033713" y="8075130"/>
            <a:ext cx="657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1940E7A-C59F-442F-8817-10EFF892714A}"/>
              </a:ext>
            </a:extLst>
          </p:cNvPr>
          <p:cNvCxnSpPr>
            <a:cxnSpLocks/>
          </p:cNvCxnSpPr>
          <p:nvPr/>
        </p:nvCxnSpPr>
        <p:spPr>
          <a:xfrm>
            <a:off x="3848099" y="8075130"/>
            <a:ext cx="657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BDECC1B-3F2F-4607-A599-0D69C3DFE185}"/>
              </a:ext>
            </a:extLst>
          </p:cNvPr>
          <p:cNvSpPr txBox="1"/>
          <p:nvPr/>
        </p:nvSpPr>
        <p:spPr>
          <a:xfrm>
            <a:off x="2156644" y="8084463"/>
            <a:ext cx="782587" cy="430887"/>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100 </a:t>
            </a:r>
            <a:r>
              <a:rPr lang="en-US" sz="1100" dirty="0" err="1">
                <a:latin typeface="Arial" panose="020B0604020202020204" pitchFamily="34" charset="0"/>
                <a:cs typeface="Arial" panose="020B0604020202020204" pitchFamily="34" charset="0"/>
              </a:rPr>
              <a:t>nM</a:t>
            </a: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AZD6738</a:t>
            </a:r>
          </a:p>
        </p:txBody>
      </p:sp>
      <p:sp>
        <p:nvSpPr>
          <p:cNvPr id="26" name="TextBox 25">
            <a:extLst>
              <a:ext uri="{FF2B5EF4-FFF2-40B4-BE49-F238E27FC236}">
                <a16:creationId xmlns:a16="http://schemas.microsoft.com/office/drawing/2014/main" id="{F32B63C4-2DC0-4C82-8E51-7A9633FAE61A}"/>
              </a:ext>
            </a:extLst>
          </p:cNvPr>
          <p:cNvSpPr txBox="1"/>
          <p:nvPr/>
        </p:nvSpPr>
        <p:spPr>
          <a:xfrm>
            <a:off x="3018319" y="8084463"/>
            <a:ext cx="688009" cy="430887"/>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3 </a:t>
            </a:r>
            <a:r>
              <a:rPr lang="en-US" sz="1100" dirty="0">
                <a:latin typeface="Symbol" panose="05050102010706020507" pitchFamily="18" charset="2"/>
                <a:cs typeface="Arial" panose="020B0604020202020204" pitchFamily="34" charset="0"/>
              </a:rPr>
              <a:t>m</a:t>
            </a:r>
            <a:r>
              <a:rPr lang="en-US" sz="1100" dirty="0">
                <a:latin typeface="Arial" panose="020B0604020202020204" pitchFamily="34" charset="0"/>
                <a:cs typeface="Arial" panose="020B0604020202020204" pitchFamily="34" charset="0"/>
              </a:rPr>
              <a:t>M</a:t>
            </a:r>
          </a:p>
          <a:p>
            <a:pPr algn="ctr"/>
            <a:r>
              <a:rPr lang="en-US" sz="1100" dirty="0" err="1">
                <a:latin typeface="Arial" panose="020B0604020202020204" pitchFamily="34" charset="0"/>
                <a:cs typeface="Arial" panose="020B0604020202020204" pitchFamily="34" charset="0"/>
              </a:rPr>
              <a:t>olaparib</a:t>
            </a:r>
            <a:endParaRPr lang="en-US" sz="11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72BAE8B7-0FA0-41BD-B372-B9D584F7F6D4}"/>
              </a:ext>
            </a:extLst>
          </p:cNvPr>
          <p:cNvSpPr txBox="1"/>
          <p:nvPr/>
        </p:nvSpPr>
        <p:spPr>
          <a:xfrm>
            <a:off x="3734494" y="8084463"/>
            <a:ext cx="902812" cy="430887"/>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AZD6738 +</a:t>
            </a:r>
          </a:p>
          <a:p>
            <a:pPr algn="ctr"/>
            <a:r>
              <a:rPr lang="en-US" sz="1100" dirty="0" err="1">
                <a:latin typeface="Arial" panose="020B0604020202020204" pitchFamily="34" charset="0"/>
                <a:cs typeface="Arial" panose="020B0604020202020204" pitchFamily="34" charset="0"/>
              </a:rPr>
              <a:t>olaparib</a:t>
            </a:r>
            <a:endParaRPr lang="en-US" sz="1100"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1838A9F7-9F87-4D98-9D1D-9DAC985CACFB}"/>
              </a:ext>
            </a:extLst>
          </p:cNvPr>
          <p:cNvSpPr txBox="1"/>
          <p:nvPr/>
        </p:nvSpPr>
        <p:spPr>
          <a:xfrm rot="16200000">
            <a:off x="794679" y="6967502"/>
            <a:ext cx="1617751"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Surviving Fraction</a:t>
            </a:r>
          </a:p>
        </p:txBody>
      </p:sp>
      <p:sp>
        <p:nvSpPr>
          <p:cNvPr id="29" name="TextBox 28">
            <a:extLst>
              <a:ext uri="{FF2B5EF4-FFF2-40B4-BE49-F238E27FC236}">
                <a16:creationId xmlns:a16="http://schemas.microsoft.com/office/drawing/2014/main" id="{20A86747-669A-4692-BE21-598E2D8EFB9D}"/>
              </a:ext>
            </a:extLst>
          </p:cNvPr>
          <p:cNvSpPr txBox="1"/>
          <p:nvPr/>
        </p:nvSpPr>
        <p:spPr>
          <a:xfrm>
            <a:off x="1718661" y="7572045"/>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0.25</a:t>
            </a:r>
          </a:p>
        </p:txBody>
      </p:sp>
      <p:sp>
        <p:nvSpPr>
          <p:cNvPr id="30" name="TextBox 29">
            <a:extLst>
              <a:ext uri="{FF2B5EF4-FFF2-40B4-BE49-F238E27FC236}">
                <a16:creationId xmlns:a16="http://schemas.microsoft.com/office/drawing/2014/main" id="{D422F633-1F17-4F15-8D12-B6EFA22D0953}"/>
              </a:ext>
            </a:extLst>
          </p:cNvPr>
          <p:cNvSpPr txBox="1"/>
          <p:nvPr/>
        </p:nvSpPr>
        <p:spPr>
          <a:xfrm>
            <a:off x="1718661" y="7220295"/>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0.50</a:t>
            </a:r>
          </a:p>
        </p:txBody>
      </p:sp>
      <p:sp>
        <p:nvSpPr>
          <p:cNvPr id="31" name="TextBox 30">
            <a:extLst>
              <a:ext uri="{FF2B5EF4-FFF2-40B4-BE49-F238E27FC236}">
                <a16:creationId xmlns:a16="http://schemas.microsoft.com/office/drawing/2014/main" id="{E924318F-10CD-4A37-9C35-87AEC91DA856}"/>
              </a:ext>
            </a:extLst>
          </p:cNvPr>
          <p:cNvSpPr txBox="1"/>
          <p:nvPr/>
        </p:nvSpPr>
        <p:spPr>
          <a:xfrm>
            <a:off x="1718661" y="6868545"/>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0.75</a:t>
            </a:r>
          </a:p>
        </p:txBody>
      </p:sp>
      <p:sp>
        <p:nvSpPr>
          <p:cNvPr id="32" name="TextBox 31">
            <a:extLst>
              <a:ext uri="{FF2B5EF4-FFF2-40B4-BE49-F238E27FC236}">
                <a16:creationId xmlns:a16="http://schemas.microsoft.com/office/drawing/2014/main" id="{7029DB11-44B4-4885-A51B-9CDE9C33A169}"/>
              </a:ext>
            </a:extLst>
          </p:cNvPr>
          <p:cNvSpPr txBox="1"/>
          <p:nvPr/>
        </p:nvSpPr>
        <p:spPr>
          <a:xfrm>
            <a:off x="1789193" y="6507270"/>
            <a:ext cx="360996"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1.0</a:t>
            </a:r>
          </a:p>
        </p:txBody>
      </p:sp>
      <p:sp>
        <p:nvSpPr>
          <p:cNvPr id="33" name="TextBox 32">
            <a:extLst>
              <a:ext uri="{FF2B5EF4-FFF2-40B4-BE49-F238E27FC236}">
                <a16:creationId xmlns:a16="http://schemas.microsoft.com/office/drawing/2014/main" id="{620210CC-F850-46A5-8348-E3B0ED09F8CB}"/>
              </a:ext>
            </a:extLst>
          </p:cNvPr>
          <p:cNvSpPr txBox="1"/>
          <p:nvPr/>
        </p:nvSpPr>
        <p:spPr>
          <a:xfrm>
            <a:off x="1718661" y="6141223"/>
            <a:ext cx="43152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1.25</a:t>
            </a:r>
          </a:p>
        </p:txBody>
      </p:sp>
      <p:sp>
        <p:nvSpPr>
          <p:cNvPr id="35" name="TextBox 34">
            <a:extLst>
              <a:ext uri="{FF2B5EF4-FFF2-40B4-BE49-F238E27FC236}">
                <a16:creationId xmlns:a16="http://schemas.microsoft.com/office/drawing/2014/main" id="{8B781E89-1CF1-4E11-8D3A-12C51678916E}"/>
              </a:ext>
            </a:extLst>
          </p:cNvPr>
          <p:cNvSpPr txBox="1"/>
          <p:nvPr/>
        </p:nvSpPr>
        <p:spPr>
          <a:xfrm>
            <a:off x="1163963" y="5983977"/>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C</a:t>
            </a:r>
          </a:p>
        </p:txBody>
      </p:sp>
      <p:sp>
        <p:nvSpPr>
          <p:cNvPr id="71" name="TextBox 70">
            <a:extLst>
              <a:ext uri="{FF2B5EF4-FFF2-40B4-BE49-F238E27FC236}">
                <a16:creationId xmlns:a16="http://schemas.microsoft.com/office/drawing/2014/main" id="{98EEE970-C0EF-4A2F-83C6-DFB82F713905}"/>
              </a:ext>
            </a:extLst>
          </p:cNvPr>
          <p:cNvSpPr txBox="1"/>
          <p:nvPr/>
        </p:nvSpPr>
        <p:spPr>
          <a:xfrm>
            <a:off x="2426739" y="563375"/>
            <a:ext cx="756938" cy="253916"/>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PARP1</a:t>
            </a:r>
            <a:r>
              <a:rPr lang="en-US" sz="1050" baseline="30000" dirty="0">
                <a:latin typeface="Arial" panose="020B0604020202020204" pitchFamily="34" charset="0"/>
                <a:cs typeface="Arial" panose="020B0604020202020204" pitchFamily="34" charset="0"/>
              </a:rPr>
              <a:t>KO</a:t>
            </a:r>
          </a:p>
        </p:txBody>
      </p:sp>
      <p:sp>
        <p:nvSpPr>
          <p:cNvPr id="72" name="TextBox 71">
            <a:extLst>
              <a:ext uri="{FF2B5EF4-FFF2-40B4-BE49-F238E27FC236}">
                <a16:creationId xmlns:a16="http://schemas.microsoft.com/office/drawing/2014/main" id="{FD5696D9-BFB4-4611-AF55-A185EE819249}"/>
              </a:ext>
            </a:extLst>
          </p:cNvPr>
          <p:cNvSpPr txBox="1"/>
          <p:nvPr/>
        </p:nvSpPr>
        <p:spPr>
          <a:xfrm>
            <a:off x="1435818" y="563375"/>
            <a:ext cx="470000" cy="253916"/>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cas9</a:t>
            </a:r>
          </a:p>
        </p:txBody>
      </p:sp>
      <p:sp>
        <p:nvSpPr>
          <p:cNvPr id="76" name="TextBox 75">
            <a:extLst>
              <a:ext uri="{FF2B5EF4-FFF2-40B4-BE49-F238E27FC236}">
                <a16:creationId xmlns:a16="http://schemas.microsoft.com/office/drawing/2014/main" id="{42F5244C-C2E6-40C5-81FD-669056871D41}"/>
              </a:ext>
            </a:extLst>
          </p:cNvPr>
          <p:cNvSpPr txBox="1"/>
          <p:nvPr/>
        </p:nvSpPr>
        <p:spPr>
          <a:xfrm>
            <a:off x="1055719" y="1023457"/>
            <a:ext cx="461986" cy="253916"/>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PAR</a:t>
            </a:r>
          </a:p>
        </p:txBody>
      </p:sp>
      <p:sp>
        <p:nvSpPr>
          <p:cNvPr id="77" name="TextBox 76">
            <a:extLst>
              <a:ext uri="{FF2B5EF4-FFF2-40B4-BE49-F238E27FC236}">
                <a16:creationId xmlns:a16="http://schemas.microsoft.com/office/drawing/2014/main" id="{EC268DE4-8B42-4E0C-B07C-162278BC8A63}"/>
              </a:ext>
            </a:extLst>
          </p:cNvPr>
          <p:cNvSpPr txBox="1"/>
          <p:nvPr/>
        </p:nvSpPr>
        <p:spPr>
          <a:xfrm>
            <a:off x="890609" y="1584205"/>
            <a:ext cx="627096" cy="253916"/>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PARP1</a:t>
            </a:r>
          </a:p>
        </p:txBody>
      </p:sp>
      <p:sp>
        <p:nvSpPr>
          <p:cNvPr id="78" name="TextBox 77">
            <a:extLst>
              <a:ext uri="{FF2B5EF4-FFF2-40B4-BE49-F238E27FC236}">
                <a16:creationId xmlns:a16="http://schemas.microsoft.com/office/drawing/2014/main" id="{EF8C6022-3D88-48A0-A9BC-135C62A05B47}"/>
              </a:ext>
            </a:extLst>
          </p:cNvPr>
          <p:cNvSpPr txBox="1"/>
          <p:nvPr/>
        </p:nvSpPr>
        <p:spPr>
          <a:xfrm>
            <a:off x="853741" y="1915397"/>
            <a:ext cx="663964" cy="253916"/>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GAPDH</a:t>
            </a:r>
          </a:p>
        </p:txBody>
      </p:sp>
      <p:sp>
        <p:nvSpPr>
          <p:cNvPr id="79" name="TextBox 78">
            <a:extLst>
              <a:ext uri="{FF2B5EF4-FFF2-40B4-BE49-F238E27FC236}">
                <a16:creationId xmlns:a16="http://schemas.microsoft.com/office/drawing/2014/main" id="{E0257EE8-AE3A-4B3A-AE3C-1DD145F95513}"/>
              </a:ext>
            </a:extLst>
          </p:cNvPr>
          <p:cNvSpPr txBox="1"/>
          <p:nvPr/>
        </p:nvSpPr>
        <p:spPr>
          <a:xfrm>
            <a:off x="239891" y="2174233"/>
            <a:ext cx="1279517" cy="577081"/>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RT (6 </a:t>
            </a:r>
            <a:r>
              <a:rPr lang="en-US" sz="1050" dirty="0" err="1">
                <a:latin typeface="Arial" panose="020B0604020202020204" pitchFamily="34" charset="0"/>
                <a:cs typeface="Arial" panose="020B0604020202020204" pitchFamily="34" charset="0"/>
              </a:rPr>
              <a:t>Gy</a:t>
            </a:r>
            <a:r>
              <a:rPr lang="en-US" sz="1050" dirty="0">
                <a:latin typeface="Arial" panose="020B0604020202020204" pitchFamily="34" charset="0"/>
                <a:cs typeface="Arial" panose="020B0604020202020204" pitchFamily="34" charset="0"/>
              </a:rPr>
              <a:t>):</a:t>
            </a:r>
          </a:p>
          <a:p>
            <a:pPr algn="r"/>
            <a:r>
              <a:rPr lang="en-US" sz="1050" dirty="0">
                <a:latin typeface="Arial" panose="020B0604020202020204" pitchFamily="34" charset="0"/>
                <a:cs typeface="Arial" panose="020B0604020202020204" pitchFamily="34" charset="0"/>
              </a:rPr>
              <a:t>3 </a:t>
            </a:r>
            <a:r>
              <a:rPr lang="en-US" sz="1050" dirty="0">
                <a:latin typeface="Symbol" panose="05050102010706020507" pitchFamily="18" charset="2"/>
                <a:cs typeface="Arial" panose="020B0604020202020204" pitchFamily="34" charset="0"/>
              </a:rPr>
              <a:t>m</a:t>
            </a:r>
            <a:r>
              <a:rPr lang="en-US" sz="1050" dirty="0">
                <a:latin typeface="Arial" panose="020B0604020202020204" pitchFamily="34" charset="0"/>
                <a:cs typeface="Arial" panose="020B0604020202020204" pitchFamily="34" charset="0"/>
              </a:rPr>
              <a:t>M </a:t>
            </a:r>
            <a:r>
              <a:rPr lang="en-US" sz="1050" dirty="0" err="1">
                <a:latin typeface="Arial" panose="020B0604020202020204" pitchFamily="34" charset="0"/>
                <a:cs typeface="Arial" panose="020B0604020202020204" pitchFamily="34" charset="0"/>
              </a:rPr>
              <a:t>olaparib</a:t>
            </a:r>
            <a:r>
              <a:rPr lang="en-US" sz="1050" dirty="0">
                <a:latin typeface="Arial" panose="020B0604020202020204" pitchFamily="34" charset="0"/>
                <a:cs typeface="Arial" panose="020B0604020202020204" pitchFamily="34" charset="0"/>
              </a:rPr>
              <a:t>:</a:t>
            </a:r>
          </a:p>
          <a:p>
            <a:pPr algn="r"/>
            <a:r>
              <a:rPr lang="en-US" sz="1050" dirty="0">
                <a:latin typeface="Arial" panose="020B0604020202020204" pitchFamily="34" charset="0"/>
                <a:cs typeface="Arial" panose="020B0604020202020204" pitchFamily="34" charset="0"/>
              </a:rPr>
              <a:t>100 </a:t>
            </a:r>
            <a:r>
              <a:rPr lang="en-US" sz="1050" dirty="0" err="1">
                <a:latin typeface="Arial" panose="020B0604020202020204" pitchFamily="34" charset="0"/>
                <a:cs typeface="Arial" panose="020B0604020202020204" pitchFamily="34" charset="0"/>
              </a:rPr>
              <a:t>nM</a:t>
            </a:r>
            <a:r>
              <a:rPr lang="en-US" sz="1050" dirty="0">
                <a:latin typeface="Arial" panose="020B0604020202020204" pitchFamily="34" charset="0"/>
                <a:cs typeface="Arial" panose="020B0604020202020204" pitchFamily="34" charset="0"/>
              </a:rPr>
              <a:t> AZD6738:</a:t>
            </a:r>
          </a:p>
        </p:txBody>
      </p:sp>
      <p:sp>
        <p:nvSpPr>
          <p:cNvPr id="80" name="TextBox 79">
            <a:extLst>
              <a:ext uri="{FF2B5EF4-FFF2-40B4-BE49-F238E27FC236}">
                <a16:creationId xmlns:a16="http://schemas.microsoft.com/office/drawing/2014/main" id="{6D2135F6-56D3-464C-A367-4D117BB1B1C2}"/>
              </a:ext>
            </a:extLst>
          </p:cNvPr>
          <p:cNvSpPr txBox="1"/>
          <p:nvPr/>
        </p:nvSpPr>
        <p:spPr>
          <a:xfrm>
            <a:off x="1781559" y="2174234"/>
            <a:ext cx="229550"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1" name="TextBox 80">
            <a:extLst>
              <a:ext uri="{FF2B5EF4-FFF2-40B4-BE49-F238E27FC236}">
                <a16:creationId xmlns:a16="http://schemas.microsoft.com/office/drawing/2014/main" id="{4C2DFDB1-4DB4-4CC0-BED2-A4B19C05D86F}"/>
              </a:ext>
            </a:extLst>
          </p:cNvPr>
          <p:cNvSpPr txBox="1"/>
          <p:nvPr/>
        </p:nvSpPr>
        <p:spPr>
          <a:xfrm>
            <a:off x="2030894"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2" name="TextBox 81">
            <a:extLst>
              <a:ext uri="{FF2B5EF4-FFF2-40B4-BE49-F238E27FC236}">
                <a16:creationId xmlns:a16="http://schemas.microsoft.com/office/drawing/2014/main" id="{03704FE3-51D9-464A-97C6-6C3F5E099C04}"/>
              </a:ext>
            </a:extLst>
          </p:cNvPr>
          <p:cNvSpPr txBox="1"/>
          <p:nvPr/>
        </p:nvSpPr>
        <p:spPr>
          <a:xfrm>
            <a:off x="2302871"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3" name="TextBox 82">
            <a:extLst>
              <a:ext uri="{FF2B5EF4-FFF2-40B4-BE49-F238E27FC236}">
                <a16:creationId xmlns:a16="http://schemas.microsoft.com/office/drawing/2014/main" id="{21B7BF64-DBE8-4F18-BBC3-0254DD3D0E81}"/>
              </a:ext>
            </a:extLst>
          </p:cNvPr>
          <p:cNvSpPr txBox="1"/>
          <p:nvPr/>
        </p:nvSpPr>
        <p:spPr>
          <a:xfrm>
            <a:off x="2565322"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4" name="TextBox 83">
            <a:extLst>
              <a:ext uri="{FF2B5EF4-FFF2-40B4-BE49-F238E27FC236}">
                <a16:creationId xmlns:a16="http://schemas.microsoft.com/office/drawing/2014/main" id="{FF72C45E-1AEC-41FB-A523-4B770D4A42F1}"/>
              </a:ext>
            </a:extLst>
          </p:cNvPr>
          <p:cNvSpPr txBox="1"/>
          <p:nvPr/>
        </p:nvSpPr>
        <p:spPr>
          <a:xfrm>
            <a:off x="2816297"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5" name="TextBox 84">
            <a:extLst>
              <a:ext uri="{FF2B5EF4-FFF2-40B4-BE49-F238E27FC236}">
                <a16:creationId xmlns:a16="http://schemas.microsoft.com/office/drawing/2014/main" id="{4ADD3AC2-FC6A-437E-B911-251A7DB8570F}"/>
              </a:ext>
            </a:extLst>
          </p:cNvPr>
          <p:cNvSpPr txBox="1"/>
          <p:nvPr/>
        </p:nvSpPr>
        <p:spPr>
          <a:xfrm>
            <a:off x="3073009"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6" name="TextBox 85">
            <a:extLst>
              <a:ext uri="{FF2B5EF4-FFF2-40B4-BE49-F238E27FC236}">
                <a16:creationId xmlns:a16="http://schemas.microsoft.com/office/drawing/2014/main" id="{0B6E8E5D-C786-4212-88CE-A7F1A04CCDB7}"/>
              </a:ext>
            </a:extLst>
          </p:cNvPr>
          <p:cNvSpPr txBox="1"/>
          <p:nvPr/>
        </p:nvSpPr>
        <p:spPr>
          <a:xfrm>
            <a:off x="3306767"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87" name="TextBox 86">
            <a:extLst>
              <a:ext uri="{FF2B5EF4-FFF2-40B4-BE49-F238E27FC236}">
                <a16:creationId xmlns:a16="http://schemas.microsoft.com/office/drawing/2014/main" id="{4758AD88-0B00-4FC6-BC40-936934D2E5D6}"/>
              </a:ext>
            </a:extLst>
          </p:cNvPr>
          <p:cNvSpPr txBox="1"/>
          <p:nvPr/>
        </p:nvSpPr>
        <p:spPr>
          <a:xfrm>
            <a:off x="3536737" y="2174234"/>
            <a:ext cx="263214"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cxnSp>
        <p:nvCxnSpPr>
          <p:cNvPr id="94" name="Straight Connector 93">
            <a:extLst>
              <a:ext uri="{FF2B5EF4-FFF2-40B4-BE49-F238E27FC236}">
                <a16:creationId xmlns:a16="http://schemas.microsoft.com/office/drawing/2014/main" id="{1F77B49D-CA03-4ACE-9606-2D0057DCA86A}"/>
              </a:ext>
            </a:extLst>
          </p:cNvPr>
          <p:cNvCxnSpPr/>
          <p:nvPr/>
        </p:nvCxnSpPr>
        <p:spPr>
          <a:xfrm>
            <a:off x="1575759" y="778061"/>
            <a:ext cx="2054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26CEE6F-1B5D-467A-A270-681A1FF5898F}"/>
              </a:ext>
            </a:extLst>
          </p:cNvPr>
          <p:cNvCxnSpPr>
            <a:cxnSpLocks/>
          </p:cNvCxnSpPr>
          <p:nvPr/>
        </p:nvCxnSpPr>
        <p:spPr>
          <a:xfrm>
            <a:off x="1845088" y="778061"/>
            <a:ext cx="1920240" cy="0"/>
          </a:xfrm>
          <a:prstGeom prst="line">
            <a:avLst/>
          </a:prstGeom>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54D9A527-BEDE-427C-9053-D5ACE490A365}"/>
              </a:ext>
            </a:extLst>
          </p:cNvPr>
          <p:cNvSpPr txBox="1"/>
          <p:nvPr/>
        </p:nvSpPr>
        <p:spPr>
          <a:xfrm>
            <a:off x="1542487" y="2174234"/>
            <a:ext cx="229550" cy="577081"/>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grpSp>
        <p:nvGrpSpPr>
          <p:cNvPr id="123" name="Group 122">
            <a:extLst>
              <a:ext uri="{FF2B5EF4-FFF2-40B4-BE49-F238E27FC236}">
                <a16:creationId xmlns:a16="http://schemas.microsoft.com/office/drawing/2014/main" id="{C9649B9E-0968-42FA-89FA-59239917514F}"/>
              </a:ext>
            </a:extLst>
          </p:cNvPr>
          <p:cNvGrpSpPr/>
          <p:nvPr/>
        </p:nvGrpSpPr>
        <p:grpSpPr>
          <a:xfrm>
            <a:off x="1517704" y="1539907"/>
            <a:ext cx="2286000" cy="342512"/>
            <a:chOff x="1222429" y="1486464"/>
            <a:chExt cx="2286000" cy="342512"/>
          </a:xfrm>
        </p:grpSpPr>
        <p:graphicFrame>
          <p:nvGraphicFramePr>
            <p:cNvPr id="74" name="Object 73">
              <a:extLst>
                <a:ext uri="{FF2B5EF4-FFF2-40B4-BE49-F238E27FC236}">
                  <a16:creationId xmlns:a16="http://schemas.microsoft.com/office/drawing/2014/main" id="{C103B24D-0767-4BE4-87C1-32477A8C0A18}"/>
                </a:ext>
              </a:extLst>
            </p:cNvPr>
            <p:cNvGraphicFramePr>
              <a:graphicFrameLocks noChangeAspect="1"/>
            </p:cNvGraphicFramePr>
            <p:nvPr>
              <p:extLst>
                <p:ext uri="{D42A27DB-BD31-4B8C-83A1-F6EECF244321}">
                  <p14:modId xmlns:p14="http://schemas.microsoft.com/office/powerpoint/2010/main" val="2333957654"/>
                </p:ext>
              </p:extLst>
            </p:nvPr>
          </p:nvGraphicFramePr>
          <p:xfrm>
            <a:off x="1222429" y="1493703"/>
            <a:ext cx="2286000" cy="335273"/>
          </p:xfrm>
          <a:graphic>
            <a:graphicData uri="http://schemas.openxmlformats.org/presentationml/2006/ole">
              <mc:AlternateContent xmlns:mc="http://schemas.openxmlformats.org/markup-compatibility/2006">
                <mc:Choice xmlns:v="urn:schemas-microsoft-com:vml" Requires="v">
                  <p:oleObj spid="_x0000_s4508" r:id="rId12" imgW="8388000" imgH="1523880" progId="">
                    <p:embed/>
                  </p:oleObj>
                </mc:Choice>
                <mc:Fallback>
                  <p:oleObj r:id="rId12" imgW="8388000" imgH="1523880" progId="">
                    <p:embed/>
                    <p:pic>
                      <p:nvPicPr>
                        <p:cNvPr id="56" name="Object 55">
                          <a:extLst>
                            <a:ext uri="{FF2B5EF4-FFF2-40B4-BE49-F238E27FC236}">
                              <a16:creationId xmlns:a16="http://schemas.microsoft.com/office/drawing/2014/main" id="{48039B25-E89A-45B3-A16D-936EFDDD4A4D}"/>
                            </a:ext>
                          </a:extLst>
                        </p:cNvPr>
                        <p:cNvPicPr/>
                        <p:nvPr/>
                      </p:nvPicPr>
                      <p:blipFill>
                        <a:blip r:embed="rId13"/>
                        <a:stretch>
                          <a:fillRect/>
                        </a:stretch>
                      </p:blipFill>
                      <p:spPr>
                        <a:xfrm>
                          <a:off x="1222429" y="1493703"/>
                          <a:ext cx="2286000" cy="335273"/>
                        </a:xfrm>
                        <a:prstGeom prst="rect">
                          <a:avLst/>
                        </a:prstGeom>
                      </p:spPr>
                    </p:pic>
                  </p:oleObj>
                </mc:Fallback>
              </mc:AlternateContent>
            </a:graphicData>
          </a:graphic>
        </p:graphicFrame>
        <p:sp>
          <p:nvSpPr>
            <p:cNvPr id="91" name="Rectangle 90">
              <a:extLst>
                <a:ext uri="{FF2B5EF4-FFF2-40B4-BE49-F238E27FC236}">
                  <a16:creationId xmlns:a16="http://schemas.microsoft.com/office/drawing/2014/main" id="{BE1BE690-71BC-40EB-A2A1-D83265B58353}"/>
                </a:ext>
              </a:extLst>
            </p:cNvPr>
            <p:cNvSpPr/>
            <p:nvPr/>
          </p:nvSpPr>
          <p:spPr>
            <a:xfrm>
              <a:off x="1222429" y="1486464"/>
              <a:ext cx="2286000" cy="3231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125" name="Group 124">
            <a:extLst>
              <a:ext uri="{FF2B5EF4-FFF2-40B4-BE49-F238E27FC236}">
                <a16:creationId xmlns:a16="http://schemas.microsoft.com/office/drawing/2014/main" id="{C6A1FB58-C2BD-4039-8FCC-9FED4D3C318D}"/>
              </a:ext>
            </a:extLst>
          </p:cNvPr>
          <p:cNvGrpSpPr/>
          <p:nvPr/>
        </p:nvGrpSpPr>
        <p:grpSpPr>
          <a:xfrm>
            <a:off x="1517704" y="1918911"/>
            <a:ext cx="2286000" cy="246888"/>
            <a:chOff x="1222429" y="1828770"/>
            <a:chExt cx="2286000" cy="246888"/>
          </a:xfrm>
        </p:grpSpPr>
        <p:graphicFrame>
          <p:nvGraphicFramePr>
            <p:cNvPr id="75" name="Object 74">
              <a:extLst>
                <a:ext uri="{FF2B5EF4-FFF2-40B4-BE49-F238E27FC236}">
                  <a16:creationId xmlns:a16="http://schemas.microsoft.com/office/drawing/2014/main" id="{40FE23D8-2D51-44B4-AFC4-59CDDC8AE136}"/>
                </a:ext>
              </a:extLst>
            </p:cNvPr>
            <p:cNvGraphicFramePr>
              <a:graphicFrameLocks noChangeAspect="1"/>
            </p:cNvGraphicFramePr>
            <p:nvPr>
              <p:extLst>
                <p:ext uri="{D42A27DB-BD31-4B8C-83A1-F6EECF244321}">
                  <p14:modId xmlns:p14="http://schemas.microsoft.com/office/powerpoint/2010/main" val="543233812"/>
                </p:ext>
              </p:extLst>
            </p:nvPr>
          </p:nvGraphicFramePr>
          <p:xfrm>
            <a:off x="1222429" y="1828956"/>
            <a:ext cx="2286000" cy="244243"/>
          </p:xfrm>
          <a:graphic>
            <a:graphicData uri="http://schemas.openxmlformats.org/presentationml/2006/ole">
              <mc:AlternateContent xmlns:mc="http://schemas.openxmlformats.org/markup-compatibility/2006">
                <mc:Choice xmlns:v="urn:schemas-microsoft-com:vml" Requires="v">
                  <p:oleObj spid="_x0000_s4509" r:id="rId14" imgW="8354520" imgH="1106280" progId="">
                    <p:embed/>
                  </p:oleObj>
                </mc:Choice>
                <mc:Fallback>
                  <p:oleObj r:id="rId14" imgW="8354520" imgH="1106280" progId="">
                    <p:embed/>
                    <p:pic>
                      <p:nvPicPr>
                        <p:cNvPr id="57" name="Object 56">
                          <a:extLst>
                            <a:ext uri="{FF2B5EF4-FFF2-40B4-BE49-F238E27FC236}">
                              <a16:creationId xmlns:a16="http://schemas.microsoft.com/office/drawing/2014/main" id="{9CB98303-AAE7-4134-989D-D5EB7221166D}"/>
                            </a:ext>
                          </a:extLst>
                        </p:cNvPr>
                        <p:cNvPicPr/>
                        <p:nvPr/>
                      </p:nvPicPr>
                      <p:blipFill>
                        <a:blip r:embed="rId15"/>
                        <a:stretch>
                          <a:fillRect/>
                        </a:stretch>
                      </p:blipFill>
                      <p:spPr>
                        <a:xfrm>
                          <a:off x="1222429" y="1828956"/>
                          <a:ext cx="2286000" cy="244243"/>
                        </a:xfrm>
                        <a:prstGeom prst="rect">
                          <a:avLst/>
                        </a:prstGeom>
                      </p:spPr>
                    </p:pic>
                  </p:oleObj>
                </mc:Fallback>
              </mc:AlternateContent>
            </a:graphicData>
          </a:graphic>
        </p:graphicFrame>
        <p:sp>
          <p:nvSpPr>
            <p:cNvPr id="92" name="Rectangle 91">
              <a:extLst>
                <a:ext uri="{FF2B5EF4-FFF2-40B4-BE49-F238E27FC236}">
                  <a16:creationId xmlns:a16="http://schemas.microsoft.com/office/drawing/2014/main" id="{43A6D2A9-9B39-43CF-9559-3FEF7537E149}"/>
                </a:ext>
              </a:extLst>
            </p:cNvPr>
            <p:cNvSpPr/>
            <p:nvPr/>
          </p:nvSpPr>
          <p:spPr>
            <a:xfrm>
              <a:off x="1222429" y="1828770"/>
              <a:ext cx="2286000" cy="2468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sp>
        <p:nvSpPr>
          <p:cNvPr id="93" name="TextBox 92">
            <a:extLst>
              <a:ext uri="{FF2B5EF4-FFF2-40B4-BE49-F238E27FC236}">
                <a16:creationId xmlns:a16="http://schemas.microsoft.com/office/drawing/2014/main" id="{2D90F415-D054-46DC-8426-74A641DEE8E0}"/>
              </a:ext>
            </a:extLst>
          </p:cNvPr>
          <p:cNvSpPr txBox="1"/>
          <p:nvPr/>
        </p:nvSpPr>
        <p:spPr>
          <a:xfrm>
            <a:off x="918875" y="556809"/>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a:t>
            </a:r>
          </a:p>
        </p:txBody>
      </p:sp>
      <p:sp>
        <p:nvSpPr>
          <p:cNvPr id="103" name="TextBox 102">
            <a:extLst>
              <a:ext uri="{FF2B5EF4-FFF2-40B4-BE49-F238E27FC236}">
                <a16:creationId xmlns:a16="http://schemas.microsoft.com/office/drawing/2014/main" id="{CA422C60-3AC2-4210-8BF4-FFD4D1D9E1F6}"/>
              </a:ext>
            </a:extLst>
          </p:cNvPr>
          <p:cNvSpPr txBox="1"/>
          <p:nvPr/>
        </p:nvSpPr>
        <p:spPr>
          <a:xfrm>
            <a:off x="4251708" y="563375"/>
            <a:ext cx="1697802" cy="219749"/>
          </a:xfrm>
          <a:prstGeom prst="rect">
            <a:avLst/>
          </a:prstGeom>
          <a:noFill/>
        </p:spPr>
        <p:txBody>
          <a:bodyPr wrap="none" rtlCol="0">
            <a:spAutoFit/>
          </a:bodyPr>
          <a:lstStyle/>
          <a:p>
            <a:pPr algn="r"/>
            <a:r>
              <a:rPr lang="en-US" sz="1050" dirty="0">
                <a:latin typeface="Arial" panose="020B0604020202020204" pitchFamily="34" charset="0"/>
                <a:cs typeface="Arial" panose="020B0604020202020204" pitchFamily="34" charset="0"/>
              </a:rPr>
              <a:t>PARP1</a:t>
            </a:r>
            <a:r>
              <a:rPr lang="en-US" sz="1050" baseline="30000" dirty="0">
                <a:latin typeface="Arial" panose="020B0604020202020204" pitchFamily="34" charset="0"/>
                <a:cs typeface="Arial" panose="020B0604020202020204" pitchFamily="34" charset="0"/>
              </a:rPr>
              <a:t>KO </a:t>
            </a:r>
            <a:r>
              <a:rPr lang="en-US" sz="1050" dirty="0">
                <a:latin typeface="Arial" panose="020B0604020202020204" pitchFamily="34" charset="0"/>
                <a:cs typeface="Arial" panose="020B0604020202020204" pitchFamily="34" charset="0"/>
              </a:rPr>
              <a:t>+ wtPARP1</a:t>
            </a:r>
          </a:p>
        </p:txBody>
      </p:sp>
      <p:sp>
        <p:nvSpPr>
          <p:cNvPr id="104" name="TextBox 103">
            <a:extLst>
              <a:ext uri="{FF2B5EF4-FFF2-40B4-BE49-F238E27FC236}">
                <a16:creationId xmlns:a16="http://schemas.microsoft.com/office/drawing/2014/main" id="{861129B1-924B-4038-943F-8A37999642B5}"/>
              </a:ext>
            </a:extLst>
          </p:cNvPr>
          <p:cNvSpPr txBox="1"/>
          <p:nvPr/>
        </p:nvSpPr>
        <p:spPr>
          <a:xfrm>
            <a:off x="3713111" y="563375"/>
            <a:ext cx="540965" cy="21974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cas9</a:t>
            </a:r>
          </a:p>
        </p:txBody>
      </p:sp>
      <p:sp>
        <p:nvSpPr>
          <p:cNvPr id="106" name="TextBox 105">
            <a:extLst>
              <a:ext uri="{FF2B5EF4-FFF2-40B4-BE49-F238E27FC236}">
                <a16:creationId xmlns:a16="http://schemas.microsoft.com/office/drawing/2014/main" id="{CCCB25E1-4E88-4AA5-9AFE-2E37A391B59B}"/>
              </a:ext>
            </a:extLst>
          </p:cNvPr>
          <p:cNvSpPr txBox="1"/>
          <p:nvPr/>
        </p:nvSpPr>
        <p:spPr>
          <a:xfrm>
            <a:off x="4094527" y="2171979"/>
            <a:ext cx="264209"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07" name="TextBox 106">
            <a:extLst>
              <a:ext uri="{FF2B5EF4-FFF2-40B4-BE49-F238E27FC236}">
                <a16:creationId xmlns:a16="http://schemas.microsoft.com/office/drawing/2014/main" id="{F9E5DCE8-0542-4826-8CC5-71FA21749BD5}"/>
              </a:ext>
            </a:extLst>
          </p:cNvPr>
          <p:cNvSpPr txBox="1"/>
          <p:nvPr/>
        </p:nvSpPr>
        <p:spPr>
          <a:xfrm>
            <a:off x="4350649"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08" name="TextBox 107">
            <a:extLst>
              <a:ext uri="{FF2B5EF4-FFF2-40B4-BE49-F238E27FC236}">
                <a16:creationId xmlns:a16="http://schemas.microsoft.com/office/drawing/2014/main" id="{CBF07AB4-ACCD-4F3B-A651-6F65EFD13E00}"/>
              </a:ext>
            </a:extLst>
          </p:cNvPr>
          <p:cNvSpPr txBox="1"/>
          <p:nvPr/>
        </p:nvSpPr>
        <p:spPr>
          <a:xfrm>
            <a:off x="4620534"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09" name="TextBox 108">
            <a:extLst>
              <a:ext uri="{FF2B5EF4-FFF2-40B4-BE49-F238E27FC236}">
                <a16:creationId xmlns:a16="http://schemas.microsoft.com/office/drawing/2014/main" id="{D532A801-6A4D-412F-BB8D-7F5748EFF65D}"/>
              </a:ext>
            </a:extLst>
          </p:cNvPr>
          <p:cNvSpPr txBox="1"/>
          <p:nvPr/>
        </p:nvSpPr>
        <p:spPr>
          <a:xfrm>
            <a:off x="4896069"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10" name="TextBox 109">
            <a:extLst>
              <a:ext uri="{FF2B5EF4-FFF2-40B4-BE49-F238E27FC236}">
                <a16:creationId xmlns:a16="http://schemas.microsoft.com/office/drawing/2014/main" id="{5A515A4C-00BB-4784-9EFB-F1A8575ACED5}"/>
              </a:ext>
            </a:extLst>
          </p:cNvPr>
          <p:cNvSpPr txBox="1"/>
          <p:nvPr/>
        </p:nvSpPr>
        <p:spPr>
          <a:xfrm>
            <a:off x="5137699"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11" name="TextBox 110">
            <a:extLst>
              <a:ext uri="{FF2B5EF4-FFF2-40B4-BE49-F238E27FC236}">
                <a16:creationId xmlns:a16="http://schemas.microsoft.com/office/drawing/2014/main" id="{B7D96559-9856-4DB2-89AA-17E76B66EF8B}"/>
              </a:ext>
            </a:extLst>
          </p:cNvPr>
          <p:cNvSpPr txBox="1"/>
          <p:nvPr/>
        </p:nvSpPr>
        <p:spPr>
          <a:xfrm>
            <a:off x="5371902"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12" name="TextBox 111">
            <a:extLst>
              <a:ext uri="{FF2B5EF4-FFF2-40B4-BE49-F238E27FC236}">
                <a16:creationId xmlns:a16="http://schemas.microsoft.com/office/drawing/2014/main" id="{C1F01E4E-0014-4673-B531-E17D916A5255}"/>
              </a:ext>
            </a:extLst>
          </p:cNvPr>
          <p:cNvSpPr txBox="1"/>
          <p:nvPr/>
        </p:nvSpPr>
        <p:spPr>
          <a:xfrm>
            <a:off x="5602229"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13" name="TextBox 112">
            <a:extLst>
              <a:ext uri="{FF2B5EF4-FFF2-40B4-BE49-F238E27FC236}">
                <a16:creationId xmlns:a16="http://schemas.microsoft.com/office/drawing/2014/main" id="{4F6CAB36-AC0C-40C6-990D-0FD7DA5B19EC}"/>
              </a:ext>
            </a:extLst>
          </p:cNvPr>
          <p:cNvSpPr txBox="1"/>
          <p:nvPr/>
        </p:nvSpPr>
        <p:spPr>
          <a:xfrm>
            <a:off x="5838207" y="2171979"/>
            <a:ext cx="302955"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sp>
        <p:nvSpPr>
          <p:cNvPr id="115" name="TextBox 114">
            <a:extLst>
              <a:ext uri="{FF2B5EF4-FFF2-40B4-BE49-F238E27FC236}">
                <a16:creationId xmlns:a16="http://schemas.microsoft.com/office/drawing/2014/main" id="{5D91C55D-0EF8-4DDE-8EC3-138ACF224221}"/>
              </a:ext>
            </a:extLst>
          </p:cNvPr>
          <p:cNvSpPr txBox="1"/>
          <p:nvPr/>
        </p:nvSpPr>
        <p:spPr>
          <a:xfrm>
            <a:off x="3857191" y="2171979"/>
            <a:ext cx="264209" cy="499429"/>
          </a:xfrm>
          <a:prstGeom prst="rect">
            <a:avLst/>
          </a:prstGeom>
          <a:noFill/>
        </p:spPr>
        <p:txBody>
          <a:bodyPr wrap="none" rtlCol="0">
            <a:spAutoFit/>
          </a:bodyPr>
          <a:lstStyle/>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a:p>
            <a:pPr algn="ctr"/>
            <a:r>
              <a:rPr lang="en-US" sz="1050" dirty="0">
                <a:latin typeface="Arial" panose="020B0604020202020204" pitchFamily="34" charset="0"/>
                <a:cs typeface="Arial" panose="020B0604020202020204" pitchFamily="34" charset="0"/>
              </a:rPr>
              <a:t>-</a:t>
            </a:r>
          </a:p>
        </p:txBody>
      </p:sp>
      <p:grpSp>
        <p:nvGrpSpPr>
          <p:cNvPr id="124" name="Group 123">
            <a:extLst>
              <a:ext uri="{FF2B5EF4-FFF2-40B4-BE49-F238E27FC236}">
                <a16:creationId xmlns:a16="http://schemas.microsoft.com/office/drawing/2014/main" id="{106EB897-F7ED-4A5D-8AD3-DC007FCA83CE}"/>
              </a:ext>
            </a:extLst>
          </p:cNvPr>
          <p:cNvGrpSpPr/>
          <p:nvPr/>
        </p:nvGrpSpPr>
        <p:grpSpPr>
          <a:xfrm>
            <a:off x="3832822" y="1548397"/>
            <a:ext cx="2286000" cy="325532"/>
            <a:chOff x="3889972" y="1479051"/>
            <a:chExt cx="2286000" cy="325532"/>
          </a:xfrm>
        </p:grpSpPr>
        <p:graphicFrame>
          <p:nvGraphicFramePr>
            <p:cNvPr id="98" name="Object 97">
              <a:extLst>
                <a:ext uri="{FF2B5EF4-FFF2-40B4-BE49-F238E27FC236}">
                  <a16:creationId xmlns:a16="http://schemas.microsoft.com/office/drawing/2014/main" id="{A54E05B7-4412-45DC-A3F4-E45565978558}"/>
                </a:ext>
              </a:extLst>
            </p:cNvPr>
            <p:cNvGraphicFramePr>
              <a:graphicFrameLocks/>
            </p:cNvGraphicFramePr>
            <p:nvPr>
              <p:extLst>
                <p:ext uri="{D42A27DB-BD31-4B8C-83A1-F6EECF244321}">
                  <p14:modId xmlns:p14="http://schemas.microsoft.com/office/powerpoint/2010/main" val="4219431243"/>
                </p:ext>
              </p:extLst>
            </p:nvPr>
          </p:nvGraphicFramePr>
          <p:xfrm>
            <a:off x="3889972" y="1484543"/>
            <a:ext cx="2286000" cy="320040"/>
          </p:xfrm>
          <a:graphic>
            <a:graphicData uri="http://schemas.openxmlformats.org/presentationml/2006/ole">
              <mc:AlternateContent xmlns:mc="http://schemas.openxmlformats.org/markup-compatibility/2006">
                <mc:Choice xmlns:v="urn:schemas-microsoft-com:vml" Requires="v">
                  <p:oleObj spid="_x0000_s4510" r:id="rId16" imgW="8366760" imgH="1596960" progId="">
                    <p:embed/>
                  </p:oleObj>
                </mc:Choice>
                <mc:Fallback>
                  <p:oleObj r:id="rId16" imgW="8366760" imgH="1596960" progId="">
                    <p:embed/>
                    <p:pic>
                      <p:nvPicPr>
                        <p:cNvPr id="78" name="Object 77">
                          <a:extLst>
                            <a:ext uri="{FF2B5EF4-FFF2-40B4-BE49-F238E27FC236}">
                              <a16:creationId xmlns:a16="http://schemas.microsoft.com/office/drawing/2014/main" id="{13016792-4B2F-437F-9547-ADA9BC4E57A5}"/>
                            </a:ext>
                          </a:extLst>
                        </p:cNvPr>
                        <p:cNvPicPr/>
                        <p:nvPr/>
                      </p:nvPicPr>
                      <p:blipFill>
                        <a:blip r:embed="rId17"/>
                        <a:stretch>
                          <a:fillRect/>
                        </a:stretch>
                      </p:blipFill>
                      <p:spPr>
                        <a:xfrm>
                          <a:off x="3889972" y="1484543"/>
                          <a:ext cx="2286000" cy="320040"/>
                        </a:xfrm>
                        <a:prstGeom prst="rect">
                          <a:avLst/>
                        </a:prstGeom>
                      </p:spPr>
                    </p:pic>
                  </p:oleObj>
                </mc:Fallback>
              </mc:AlternateContent>
            </a:graphicData>
          </a:graphic>
        </p:graphicFrame>
        <p:sp>
          <p:nvSpPr>
            <p:cNvPr id="117" name="Rectangle 116">
              <a:extLst>
                <a:ext uri="{FF2B5EF4-FFF2-40B4-BE49-F238E27FC236}">
                  <a16:creationId xmlns:a16="http://schemas.microsoft.com/office/drawing/2014/main" id="{F4C4A825-315C-4990-911D-4299F81AD02F}"/>
                </a:ext>
              </a:extLst>
            </p:cNvPr>
            <p:cNvSpPr/>
            <p:nvPr/>
          </p:nvSpPr>
          <p:spPr>
            <a:xfrm>
              <a:off x="3889972" y="1479051"/>
              <a:ext cx="2286000" cy="32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126" name="Group 125">
            <a:extLst>
              <a:ext uri="{FF2B5EF4-FFF2-40B4-BE49-F238E27FC236}">
                <a16:creationId xmlns:a16="http://schemas.microsoft.com/office/drawing/2014/main" id="{777EAFD0-B662-4DED-AA66-E07BD6232882}"/>
              </a:ext>
            </a:extLst>
          </p:cNvPr>
          <p:cNvGrpSpPr/>
          <p:nvPr/>
        </p:nvGrpSpPr>
        <p:grpSpPr>
          <a:xfrm>
            <a:off x="3832822" y="1918911"/>
            <a:ext cx="2286000" cy="246888"/>
            <a:chOff x="3889972" y="1836116"/>
            <a:chExt cx="2286000" cy="246888"/>
          </a:xfrm>
        </p:grpSpPr>
        <p:graphicFrame>
          <p:nvGraphicFramePr>
            <p:cNvPr id="99" name="Object 98">
              <a:extLst>
                <a:ext uri="{FF2B5EF4-FFF2-40B4-BE49-F238E27FC236}">
                  <a16:creationId xmlns:a16="http://schemas.microsoft.com/office/drawing/2014/main" id="{90948D1C-3E37-4C68-885C-4967941624F2}"/>
                </a:ext>
              </a:extLst>
            </p:cNvPr>
            <p:cNvGraphicFramePr>
              <a:graphicFrameLocks noChangeAspect="1"/>
            </p:cNvGraphicFramePr>
            <p:nvPr>
              <p:extLst>
                <p:ext uri="{D42A27DB-BD31-4B8C-83A1-F6EECF244321}">
                  <p14:modId xmlns:p14="http://schemas.microsoft.com/office/powerpoint/2010/main" val="1704355641"/>
                </p:ext>
              </p:extLst>
            </p:nvPr>
          </p:nvGraphicFramePr>
          <p:xfrm>
            <a:off x="3889972" y="1836603"/>
            <a:ext cx="2286000" cy="244296"/>
          </p:xfrm>
          <a:graphic>
            <a:graphicData uri="http://schemas.openxmlformats.org/presentationml/2006/ole">
              <mc:AlternateContent xmlns:mc="http://schemas.openxmlformats.org/markup-compatibility/2006">
                <mc:Choice xmlns:v="urn:schemas-microsoft-com:vml" Requires="v">
                  <p:oleObj spid="_x0000_s4511" r:id="rId18" imgW="8394120" imgH="1106280" progId="">
                    <p:embed/>
                  </p:oleObj>
                </mc:Choice>
                <mc:Fallback>
                  <p:oleObj r:id="rId18" imgW="8394120" imgH="1106280" progId="">
                    <p:embed/>
                    <p:pic>
                      <p:nvPicPr>
                        <p:cNvPr id="79" name="Object 78">
                          <a:extLst>
                            <a:ext uri="{FF2B5EF4-FFF2-40B4-BE49-F238E27FC236}">
                              <a16:creationId xmlns:a16="http://schemas.microsoft.com/office/drawing/2014/main" id="{0C88D876-BBA9-4119-AD89-829E11CE3F94}"/>
                            </a:ext>
                          </a:extLst>
                        </p:cNvPr>
                        <p:cNvPicPr/>
                        <p:nvPr/>
                      </p:nvPicPr>
                      <p:blipFill>
                        <a:blip r:embed="rId19"/>
                        <a:stretch>
                          <a:fillRect/>
                        </a:stretch>
                      </p:blipFill>
                      <p:spPr>
                        <a:xfrm>
                          <a:off x="3889972" y="1836603"/>
                          <a:ext cx="2286000" cy="244296"/>
                        </a:xfrm>
                        <a:prstGeom prst="rect">
                          <a:avLst/>
                        </a:prstGeom>
                      </p:spPr>
                    </p:pic>
                  </p:oleObj>
                </mc:Fallback>
              </mc:AlternateContent>
            </a:graphicData>
          </a:graphic>
        </p:graphicFrame>
        <p:sp>
          <p:nvSpPr>
            <p:cNvPr id="118" name="Rectangle 117">
              <a:extLst>
                <a:ext uri="{FF2B5EF4-FFF2-40B4-BE49-F238E27FC236}">
                  <a16:creationId xmlns:a16="http://schemas.microsoft.com/office/drawing/2014/main" id="{19F58346-0D1E-4E8E-BFB3-726ADA84E53D}"/>
                </a:ext>
              </a:extLst>
            </p:cNvPr>
            <p:cNvSpPr/>
            <p:nvPr/>
          </p:nvSpPr>
          <p:spPr>
            <a:xfrm>
              <a:off x="3889972" y="1836116"/>
              <a:ext cx="2286000" cy="2468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cxnSp>
        <p:nvCxnSpPr>
          <p:cNvPr id="127" name="Straight Connector 126">
            <a:extLst>
              <a:ext uri="{FF2B5EF4-FFF2-40B4-BE49-F238E27FC236}">
                <a16:creationId xmlns:a16="http://schemas.microsoft.com/office/drawing/2014/main" id="{1984A0E0-03A0-43F7-9F71-B8F4FBDE048F}"/>
              </a:ext>
            </a:extLst>
          </p:cNvPr>
          <p:cNvCxnSpPr/>
          <p:nvPr/>
        </p:nvCxnSpPr>
        <p:spPr>
          <a:xfrm>
            <a:off x="3861664" y="778061"/>
            <a:ext cx="2054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D36C9A16-5FDB-46A0-B0DF-BDF9E04BA04D}"/>
              </a:ext>
            </a:extLst>
          </p:cNvPr>
          <p:cNvCxnSpPr>
            <a:cxnSpLocks/>
          </p:cNvCxnSpPr>
          <p:nvPr/>
        </p:nvCxnSpPr>
        <p:spPr>
          <a:xfrm>
            <a:off x="4130993" y="778061"/>
            <a:ext cx="192024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173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479" y="430686"/>
            <a:ext cx="6609806" cy="3663503"/>
          </a:xfrm>
          <a:prstGeom prst="rect">
            <a:avLst/>
          </a:prstGeom>
        </p:spPr>
        <p:txBody>
          <a:bodyPr wrap="square">
            <a:spAutoFit/>
          </a:bodyPr>
          <a:lstStyle/>
          <a:p>
            <a:pPr algn="just">
              <a:lnSpc>
                <a:spcPct val="150000"/>
              </a:lnSpc>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S4. MiaPaCa2 PARP1</a:t>
            </a:r>
            <a:r>
              <a:rPr lang="en-US" sz="1200" b="1"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b="1" dirty="0">
                <a:latin typeface="Arial" panose="020B0604020202020204" pitchFamily="34" charset="0"/>
                <a:ea typeface="Calibri" panose="020F0502020204030204" pitchFamily="34" charset="0"/>
                <a:cs typeface="Times New Roman" panose="02020603050405020304" pitchFamily="18" charset="0"/>
              </a:rPr>
              <a:t> cells are resistant to </a:t>
            </a:r>
            <a:r>
              <a:rPr lang="en-US" sz="1200" b="1" dirty="0" err="1">
                <a:latin typeface="Arial" panose="020B0604020202020204" pitchFamily="34" charset="0"/>
                <a:ea typeface="Calibri" panose="020F0502020204030204" pitchFamily="34" charset="0"/>
                <a:cs typeface="Times New Roman" panose="02020603050405020304" pitchFamily="18" charset="0"/>
              </a:rPr>
              <a:t>talazoparib</a:t>
            </a:r>
            <a:r>
              <a:rPr lang="en-US" sz="1200" b="1" dirty="0">
                <a:latin typeface="Arial" panose="020B0604020202020204" pitchFamily="34" charset="0"/>
                <a:ea typeface="Calibri" panose="020F0502020204030204" pitchFamily="34" charset="0"/>
                <a:cs typeface="Times New Roman" panose="02020603050405020304" pitchFamily="18" charset="0"/>
              </a:rPr>
              <a:t> or olaparib-induced cytotoxicity. </a:t>
            </a:r>
            <a:r>
              <a:rPr lang="en-US" sz="1200" dirty="0">
                <a:latin typeface="Arial" panose="020B0604020202020204" pitchFamily="34" charset="0"/>
                <a:ea typeface="Calibri" panose="020F0502020204030204" pitchFamily="34" charset="0"/>
                <a:cs typeface="Times New Roman" panose="02020603050405020304" pitchFamily="18" charset="0"/>
              </a:rPr>
              <a:t>MiaPaCa2 PARP1</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or PARP1</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 wtPARP1 cells were treated with olaparib and/or AZD6738 beginning one hour pre- and continuing 24 hours post-RT (6 </a:t>
            </a:r>
            <a:r>
              <a:rPr lang="en-US" sz="1200" dirty="0" err="1">
                <a:latin typeface="Arial" panose="020B0604020202020204" pitchFamily="34" charset="0"/>
                <a:ea typeface="Calibri" panose="020F0502020204030204" pitchFamily="34" charset="0"/>
                <a:cs typeface="Times New Roman" panose="02020603050405020304" pitchFamily="18" charset="0"/>
              </a:rPr>
              <a:t>Gy</a:t>
            </a:r>
            <a:r>
              <a:rPr lang="en-US" sz="1200" dirty="0">
                <a:latin typeface="Arial" panose="020B0604020202020204" pitchFamily="34" charset="0"/>
                <a:ea typeface="Calibri" panose="020F0502020204030204" pitchFamily="34" charset="0"/>
                <a:cs typeface="Times New Roman" panose="02020603050405020304" pitchFamily="18" charset="0"/>
              </a:rPr>
              <a:t>). At the end of drug treatment cells were analyzed by immunoblotting for the indicated proteins.</a:t>
            </a:r>
            <a:r>
              <a:rPr lang="en-US" sz="1200" b="1" dirty="0">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Images from representative experiments are shown (</a:t>
            </a:r>
            <a:r>
              <a:rPr lang="en-US" sz="1200" b="1" dirty="0">
                <a:latin typeface="Arial" panose="020B0604020202020204" pitchFamily="34" charset="0"/>
                <a:ea typeface="Calibri" panose="020F0502020204030204" pitchFamily="34" charset="0"/>
                <a:cs typeface="Times New Roman" panose="02020603050405020304" pitchFamily="18" charset="0"/>
              </a:rPr>
              <a:t>A</a:t>
            </a:r>
            <a:r>
              <a:rPr lang="en-US" sz="1200" dirty="0">
                <a:latin typeface="Arial" panose="020B0604020202020204" pitchFamily="34" charset="0"/>
                <a:ea typeface="Calibri" panose="020F0502020204030204" pitchFamily="34" charset="0"/>
                <a:cs typeface="Times New Roman" panose="02020603050405020304" pitchFamily="18" charset="0"/>
              </a:rPr>
              <a:t>). MiaPaCa2 Cas9 control lysates are included for comparison. The following antibodies were used: rabbit polyclonal anti-PARP1 (#9542) and rabbit monoclonal anti-GAPDH (14C10; #2118) from Cell Signaling Technology; mouse monoclonal anti-PAR (10H; ab14459) from </a:t>
            </a:r>
            <a:r>
              <a:rPr lang="en-US" sz="1200" dirty="0" err="1">
                <a:latin typeface="Arial" panose="020B0604020202020204" pitchFamily="34" charset="0"/>
                <a:ea typeface="Calibri" panose="020F0502020204030204" pitchFamily="34" charset="0"/>
                <a:cs typeface="Times New Roman" panose="02020603050405020304" pitchFamily="18" charset="0"/>
              </a:rPr>
              <a:t>Abcam</a:t>
            </a:r>
            <a:r>
              <a:rPr lang="en-US" sz="1200" dirty="0">
                <a:latin typeface="Arial" panose="020B0604020202020204" pitchFamily="34" charset="0"/>
                <a:ea typeface="Calibri" panose="020F0502020204030204" pitchFamily="34" charset="0"/>
                <a:cs typeface="Times New Roman" panose="02020603050405020304" pitchFamily="18" charset="0"/>
              </a:rPr>
              <a:t>. MiaPaCa2 Cas9 control, PARP1</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or PARP1</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 wtPARP1 cells were treated with either </a:t>
            </a:r>
            <a:r>
              <a:rPr lang="en-US" sz="1200" dirty="0" err="1">
                <a:latin typeface="Arial" panose="020B0604020202020204" pitchFamily="34" charset="0"/>
                <a:ea typeface="Calibri" panose="020F0502020204030204" pitchFamily="34" charset="0"/>
                <a:cs typeface="Times New Roman" panose="02020603050405020304" pitchFamily="18" charset="0"/>
              </a:rPr>
              <a:t>talazoparib</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b="1" dirty="0">
                <a:latin typeface="Arial" panose="020B0604020202020204" pitchFamily="34" charset="0"/>
                <a:ea typeface="Calibri" panose="020F0502020204030204" pitchFamily="34" charset="0"/>
                <a:cs typeface="Times New Roman" panose="02020603050405020304" pitchFamily="18" charset="0"/>
              </a:rPr>
              <a:t>B</a:t>
            </a:r>
            <a:r>
              <a:rPr lang="en-US" sz="1200" dirty="0">
                <a:latin typeface="Arial" panose="020B0604020202020204" pitchFamily="34" charset="0"/>
                <a:ea typeface="Calibri" panose="020F0502020204030204" pitchFamily="34" charset="0"/>
                <a:cs typeface="Times New Roman" panose="02020603050405020304" pitchFamily="18" charset="0"/>
              </a:rPr>
              <a:t>) or olaparib and/or AZD6738 for 72 hours and assayed for drug-induced loss of </a:t>
            </a:r>
            <a:r>
              <a:rPr lang="en-US" sz="1200" dirty="0" err="1">
                <a:latin typeface="Arial" panose="020B0604020202020204" pitchFamily="34" charset="0"/>
                <a:ea typeface="Calibri" panose="020F0502020204030204" pitchFamily="34" charset="0"/>
                <a:cs typeface="Times New Roman" panose="02020603050405020304" pitchFamily="18" charset="0"/>
              </a:rPr>
              <a:t>clonogenicity</a:t>
            </a:r>
            <a:r>
              <a:rPr lang="en-US" sz="1200" dirty="0">
                <a:latin typeface="Arial" panose="020B0604020202020204" pitchFamily="34" charset="0"/>
                <a:ea typeface="Calibri" panose="020F0502020204030204" pitchFamily="34" charset="0"/>
                <a:cs typeface="Times New Roman" panose="02020603050405020304" pitchFamily="18" charset="0"/>
              </a:rPr>
              <a:t> (</a:t>
            </a:r>
            <a:r>
              <a:rPr lang="en-US" sz="1200" b="1" dirty="0">
                <a:latin typeface="Arial" panose="020B0604020202020204" pitchFamily="34" charset="0"/>
                <a:ea typeface="Calibri" panose="020F0502020204030204" pitchFamily="34" charset="0"/>
                <a:cs typeface="Times New Roman" panose="02020603050405020304" pitchFamily="18" charset="0"/>
              </a:rPr>
              <a:t>C</a:t>
            </a:r>
            <a:r>
              <a:rPr lang="en-US" sz="1200" dirty="0">
                <a:latin typeface="Arial" panose="020B0604020202020204" pitchFamily="34" charset="0"/>
                <a:ea typeface="Calibri" panose="020F0502020204030204" pitchFamily="34" charset="0"/>
                <a:cs typeface="Times New Roman" panose="02020603050405020304" pitchFamily="18" charset="0"/>
              </a:rPr>
              <a:t>). Similar results were obtained in two different PARP1</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clones and two different PARP1</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 wtPARP1 clones. Data are the mean surviving fraction ± SE of </a:t>
            </a:r>
            <a:r>
              <a:rPr lang="en-US" sz="1200" i="1" dirty="0">
                <a:latin typeface="Arial" panose="020B0604020202020204" pitchFamily="34" charset="0"/>
                <a:ea typeface="Calibri" panose="020F0502020204030204" pitchFamily="34" charset="0"/>
                <a:cs typeface="Times New Roman" panose="02020603050405020304" pitchFamily="18" charset="0"/>
              </a:rPr>
              <a:t>n</a:t>
            </a:r>
            <a:r>
              <a:rPr lang="en-US" sz="1200" dirty="0">
                <a:latin typeface="Arial" panose="020B0604020202020204" pitchFamily="34" charset="0"/>
                <a:ea typeface="Calibri" panose="020F0502020204030204" pitchFamily="34" charset="0"/>
                <a:cs typeface="Times New Roman" panose="02020603050405020304" pitchFamily="18" charset="0"/>
              </a:rPr>
              <a:t>, either 2 (PARP</a:t>
            </a:r>
            <a:r>
              <a:rPr lang="en-US" sz="1200" baseline="30000" dirty="0">
                <a:latin typeface="Arial" panose="020B0604020202020204" pitchFamily="34" charset="0"/>
                <a:ea typeface="Calibri" panose="020F0502020204030204" pitchFamily="34" charset="0"/>
                <a:cs typeface="Times New Roman" panose="02020603050405020304" pitchFamily="18" charset="0"/>
              </a:rPr>
              <a:t>KO</a:t>
            </a:r>
            <a:r>
              <a:rPr lang="en-US" sz="1200" dirty="0">
                <a:latin typeface="Arial" panose="020B0604020202020204" pitchFamily="34" charset="0"/>
                <a:ea typeface="Calibri" panose="020F0502020204030204" pitchFamily="34" charset="0"/>
                <a:cs typeface="Times New Roman" panose="02020603050405020304" pitchFamily="18" charset="0"/>
              </a:rPr>
              <a:t> + wtPARP1 clones) or 3-4 independent experiments.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5264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660051745"/>
              </p:ext>
            </p:extLst>
          </p:nvPr>
        </p:nvGraphicFramePr>
        <p:xfrm>
          <a:off x="38100" y="327025"/>
          <a:ext cx="3806825" cy="2874963"/>
        </p:xfrm>
        <a:graphic>
          <a:graphicData uri="http://schemas.openxmlformats.org/presentationml/2006/ole">
            <mc:AlternateContent xmlns:mc="http://schemas.openxmlformats.org/markup-compatibility/2006">
              <mc:Choice xmlns:v="urn:schemas-microsoft-com:vml" Requires="v">
                <p:oleObj spid="_x0000_s5362" name="Prism 8" r:id="rId4" imgW="4029559" imgH="3046183" progId="Prism8.Document">
                  <p:embed/>
                </p:oleObj>
              </mc:Choice>
              <mc:Fallback>
                <p:oleObj name="Prism 8" r:id="rId4" imgW="4029559" imgH="3046183" progId="Prism8.Document">
                  <p:embed/>
                  <p:pic>
                    <p:nvPicPr>
                      <p:cNvPr id="2" name="Object 1"/>
                      <p:cNvPicPr/>
                      <p:nvPr/>
                    </p:nvPicPr>
                    <p:blipFill>
                      <a:blip r:embed="rId5"/>
                      <a:stretch>
                        <a:fillRect/>
                      </a:stretch>
                    </p:blipFill>
                    <p:spPr>
                      <a:xfrm>
                        <a:off x="38100" y="327025"/>
                        <a:ext cx="3806825" cy="2874963"/>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259223927"/>
              </p:ext>
            </p:extLst>
          </p:nvPr>
        </p:nvGraphicFramePr>
        <p:xfrm>
          <a:off x="3479800" y="617538"/>
          <a:ext cx="3646488" cy="2603500"/>
        </p:xfrm>
        <a:graphic>
          <a:graphicData uri="http://schemas.openxmlformats.org/presentationml/2006/ole">
            <mc:AlternateContent xmlns:mc="http://schemas.openxmlformats.org/markup-compatibility/2006">
              <mc:Choice xmlns:v="urn:schemas-microsoft-com:vml" Requires="v">
                <p:oleObj spid="_x0000_s5363" name="Prism 8" r:id="rId6" imgW="3745772" imgH="2671263" progId="Prism8.Document">
                  <p:embed/>
                </p:oleObj>
              </mc:Choice>
              <mc:Fallback>
                <p:oleObj name="Prism 8" r:id="rId6" imgW="3745772" imgH="2671263" progId="Prism8.Document">
                  <p:embed/>
                  <p:pic>
                    <p:nvPicPr>
                      <p:cNvPr id="3" name="Object 2"/>
                      <p:cNvPicPr/>
                      <p:nvPr/>
                    </p:nvPicPr>
                    <p:blipFill>
                      <a:blip r:embed="rId7"/>
                      <a:stretch>
                        <a:fillRect/>
                      </a:stretch>
                    </p:blipFill>
                    <p:spPr>
                      <a:xfrm>
                        <a:off x="3479800" y="617538"/>
                        <a:ext cx="3646488" cy="260350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B8B8E2F4-01F6-443F-A2B7-5EF36DB68590}"/>
              </a:ext>
            </a:extLst>
          </p:cNvPr>
          <p:cNvSpPr txBox="1"/>
          <p:nvPr/>
        </p:nvSpPr>
        <p:spPr>
          <a:xfrm>
            <a:off x="3700203" y="210721"/>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B</a:t>
            </a:r>
          </a:p>
        </p:txBody>
      </p:sp>
      <p:sp>
        <p:nvSpPr>
          <p:cNvPr id="10" name="TextBox 9">
            <a:extLst>
              <a:ext uri="{FF2B5EF4-FFF2-40B4-BE49-F238E27FC236}">
                <a16:creationId xmlns:a16="http://schemas.microsoft.com/office/drawing/2014/main" id="{07E56281-97C5-431C-9988-6109BE4C537E}"/>
              </a:ext>
            </a:extLst>
          </p:cNvPr>
          <p:cNvSpPr txBox="1"/>
          <p:nvPr/>
        </p:nvSpPr>
        <p:spPr>
          <a:xfrm>
            <a:off x="120650" y="273050"/>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a:t>
            </a:r>
          </a:p>
        </p:txBody>
      </p:sp>
      <p:sp>
        <p:nvSpPr>
          <p:cNvPr id="5" name="TextBox 4">
            <a:extLst>
              <a:ext uri="{FF2B5EF4-FFF2-40B4-BE49-F238E27FC236}">
                <a16:creationId xmlns:a16="http://schemas.microsoft.com/office/drawing/2014/main" id="{05EF90C2-685E-4FA3-B92D-7E2F29FA2C10}"/>
              </a:ext>
            </a:extLst>
          </p:cNvPr>
          <p:cNvSpPr txBox="1"/>
          <p:nvPr/>
        </p:nvSpPr>
        <p:spPr>
          <a:xfrm>
            <a:off x="624686" y="2354939"/>
            <a:ext cx="89960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MiaPaCa2</a:t>
            </a:r>
          </a:p>
        </p:txBody>
      </p:sp>
      <p:sp>
        <p:nvSpPr>
          <p:cNvPr id="20" name="TextBox 19">
            <a:extLst>
              <a:ext uri="{FF2B5EF4-FFF2-40B4-BE49-F238E27FC236}">
                <a16:creationId xmlns:a16="http://schemas.microsoft.com/office/drawing/2014/main" id="{2758D98B-130E-4408-97ED-6EEF47C39053}"/>
              </a:ext>
            </a:extLst>
          </p:cNvPr>
          <p:cNvSpPr txBox="1"/>
          <p:nvPr/>
        </p:nvSpPr>
        <p:spPr>
          <a:xfrm>
            <a:off x="4095595" y="2355201"/>
            <a:ext cx="61908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Panc1</a:t>
            </a:r>
          </a:p>
        </p:txBody>
      </p:sp>
      <p:grpSp>
        <p:nvGrpSpPr>
          <p:cNvPr id="24" name="Group 23">
            <a:extLst>
              <a:ext uri="{FF2B5EF4-FFF2-40B4-BE49-F238E27FC236}">
                <a16:creationId xmlns:a16="http://schemas.microsoft.com/office/drawing/2014/main" id="{0061E9EB-170F-4B89-B8A5-5B1C8338E8C8}"/>
              </a:ext>
            </a:extLst>
          </p:cNvPr>
          <p:cNvGrpSpPr/>
          <p:nvPr/>
        </p:nvGrpSpPr>
        <p:grpSpPr>
          <a:xfrm>
            <a:off x="118939" y="6853061"/>
            <a:ext cx="7009251" cy="1414997"/>
            <a:chOff x="118939" y="3067777"/>
            <a:chExt cx="7009251" cy="1414997"/>
          </a:xfrm>
        </p:grpSpPr>
        <p:pic>
          <p:nvPicPr>
            <p:cNvPr id="8" name="Picture 7"/>
            <p:cNvPicPr>
              <a:picLocks noChangeAspect="1"/>
            </p:cNvPicPr>
            <p:nvPr/>
          </p:nvPicPr>
          <p:blipFill rotWithShape="1">
            <a:blip r:embed="rId8"/>
            <a:srcRect l="15872" t="40976" b="28135"/>
            <a:stretch/>
          </p:blipFill>
          <p:spPr>
            <a:xfrm>
              <a:off x="281111" y="3367957"/>
              <a:ext cx="6847079" cy="1114817"/>
            </a:xfrm>
            <a:prstGeom prst="rect">
              <a:avLst/>
            </a:prstGeom>
          </p:spPr>
        </p:pic>
        <p:sp>
          <p:nvSpPr>
            <p:cNvPr id="11" name="TextBox 10">
              <a:extLst>
                <a:ext uri="{FF2B5EF4-FFF2-40B4-BE49-F238E27FC236}">
                  <a16:creationId xmlns:a16="http://schemas.microsoft.com/office/drawing/2014/main" id="{07E56281-97C5-431C-9988-6109BE4C537E}"/>
                </a:ext>
              </a:extLst>
            </p:cNvPr>
            <p:cNvSpPr txBox="1"/>
            <p:nvPr/>
          </p:nvSpPr>
          <p:spPr>
            <a:xfrm>
              <a:off x="118939" y="3067777"/>
              <a:ext cx="32092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a:t>
              </a:r>
            </a:p>
          </p:txBody>
        </p:sp>
        <p:sp>
          <p:nvSpPr>
            <p:cNvPr id="12" name="TextBox 11"/>
            <p:cNvSpPr txBox="1"/>
            <p:nvPr/>
          </p:nvSpPr>
          <p:spPr>
            <a:xfrm>
              <a:off x="584881" y="3295746"/>
              <a:ext cx="569387"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DMSO</a:t>
              </a:r>
            </a:p>
          </p:txBody>
        </p:sp>
        <p:sp>
          <p:nvSpPr>
            <p:cNvPr id="13" name="TextBox 12"/>
            <p:cNvSpPr txBox="1"/>
            <p:nvPr/>
          </p:nvSpPr>
          <p:spPr>
            <a:xfrm>
              <a:off x="1403062" y="3295746"/>
              <a:ext cx="1027845"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olaparib</a:t>
              </a:r>
            </a:p>
          </p:txBody>
        </p:sp>
        <p:sp>
          <p:nvSpPr>
            <p:cNvPr id="14" name="TextBox 13"/>
            <p:cNvSpPr txBox="1"/>
            <p:nvPr/>
          </p:nvSpPr>
          <p:spPr>
            <a:xfrm>
              <a:off x="2480033" y="3295746"/>
              <a:ext cx="994183"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olaparib</a:t>
              </a:r>
            </a:p>
          </p:txBody>
        </p:sp>
        <p:sp>
          <p:nvSpPr>
            <p:cNvPr id="15" name="TextBox 14"/>
            <p:cNvSpPr txBox="1"/>
            <p:nvPr/>
          </p:nvSpPr>
          <p:spPr>
            <a:xfrm>
              <a:off x="3664303" y="3295746"/>
              <a:ext cx="723275"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AZD6738</a:t>
              </a:r>
            </a:p>
          </p:txBody>
        </p:sp>
        <p:sp>
          <p:nvSpPr>
            <p:cNvPr id="16" name="TextBox 15"/>
            <p:cNvSpPr txBox="1"/>
            <p:nvPr/>
          </p:nvSpPr>
          <p:spPr>
            <a:xfrm>
              <a:off x="5594748" y="3193154"/>
              <a:ext cx="1071127" cy="348813"/>
            </a:xfrm>
            <a:prstGeom prst="rect">
              <a:avLst/>
            </a:prstGeom>
            <a:noFill/>
          </p:spPr>
          <p:txBody>
            <a:bodyPr wrap="none" rtlCol="0">
              <a:spAutoFit/>
            </a:bodyPr>
            <a:lstStyle/>
            <a:p>
              <a:pPr algn="ctr">
                <a:lnSpc>
                  <a:spcPts val="1000"/>
                </a:lnSpc>
              </a:pPr>
              <a:r>
                <a:rPr lang="en-US" sz="1000" dirty="0">
                  <a:latin typeface="Arial" panose="020B0604020202020204" pitchFamily="34" charset="0"/>
                  <a:cs typeface="Arial" panose="020B0604020202020204" pitchFamily="34" charset="0"/>
                </a:rPr>
                <a:t>AZD6738</a:t>
              </a:r>
            </a:p>
            <a:p>
              <a:pPr algn="ctr">
                <a:lnSpc>
                  <a:spcPts val="1000"/>
                </a:lnSpc>
              </a:pPr>
              <a:r>
                <a:rPr lang="en-US" sz="1000" dirty="0">
                  <a:latin typeface="Arial" panose="020B0604020202020204" pitchFamily="34" charset="0"/>
                  <a:cs typeface="Arial" panose="020B0604020202020204" pitchFamily="34" charset="0"/>
                </a:rPr>
                <a:t>+ 3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a:t>
              </a:r>
              <a:r>
                <a:rPr lang="en-US" sz="1000" dirty="0" err="1">
                  <a:latin typeface="Arial" panose="020B0604020202020204" pitchFamily="34" charset="0"/>
                  <a:cs typeface="Arial" panose="020B0604020202020204" pitchFamily="34" charset="0"/>
                </a:rPr>
                <a:t>olaparib</a:t>
              </a:r>
              <a:endParaRPr lang="en-US" sz="1000" dirty="0">
                <a:latin typeface="Arial" panose="020B0604020202020204" pitchFamily="34" charset="0"/>
                <a:cs typeface="Arial" panose="020B0604020202020204" pitchFamily="34" charset="0"/>
              </a:endParaRPr>
            </a:p>
          </p:txBody>
        </p:sp>
        <p:sp>
          <p:nvSpPr>
            <p:cNvPr id="17" name="TextBox 16"/>
            <p:cNvSpPr txBox="1"/>
            <p:nvPr/>
          </p:nvSpPr>
          <p:spPr>
            <a:xfrm>
              <a:off x="4508024" y="3193154"/>
              <a:ext cx="1138453" cy="348813"/>
            </a:xfrm>
            <a:prstGeom prst="rect">
              <a:avLst/>
            </a:prstGeom>
            <a:noFill/>
          </p:spPr>
          <p:txBody>
            <a:bodyPr wrap="none" rtlCol="0">
              <a:spAutoFit/>
            </a:bodyPr>
            <a:lstStyle/>
            <a:p>
              <a:pPr algn="ctr">
                <a:lnSpc>
                  <a:spcPts val="1000"/>
                </a:lnSpc>
              </a:pPr>
              <a:r>
                <a:rPr lang="en-US" sz="1000" dirty="0">
                  <a:latin typeface="Arial" panose="020B0604020202020204" pitchFamily="34" charset="0"/>
                  <a:cs typeface="Arial" panose="020B0604020202020204" pitchFamily="34" charset="0"/>
                </a:rPr>
                <a:t>AZD6738</a:t>
              </a:r>
            </a:p>
            <a:p>
              <a:pPr algn="ctr">
                <a:lnSpc>
                  <a:spcPts val="1000"/>
                </a:lnSpc>
              </a:pPr>
              <a:r>
                <a:rPr lang="en-US" sz="1000" dirty="0">
                  <a:latin typeface="Arial" panose="020B0604020202020204" pitchFamily="34" charset="0"/>
                  <a:cs typeface="Arial" panose="020B0604020202020204" pitchFamily="34" charset="0"/>
                </a:rPr>
                <a:t>+ 10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olaparib</a:t>
              </a:r>
              <a:endParaRPr lang="en-US" sz="10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82928E08-F9A0-46F2-AA2D-A3D8E25A3F6F}"/>
                </a:ext>
              </a:extLst>
            </p:cNvPr>
            <p:cNvSpPr txBox="1"/>
            <p:nvPr/>
          </p:nvSpPr>
          <p:spPr>
            <a:xfrm rot="16200000">
              <a:off x="-140590" y="3844535"/>
              <a:ext cx="774571" cy="253916"/>
            </a:xfrm>
            <a:prstGeom prst="rect">
              <a:avLst/>
            </a:prstGeom>
            <a:noFill/>
          </p:spPr>
          <p:txBody>
            <a:bodyPr wrap="none" rtlCol="0">
              <a:spAutoFit/>
            </a:bodyPr>
            <a:lstStyle/>
            <a:p>
              <a:r>
                <a:rPr lang="en-US" sz="1050" dirty="0">
                  <a:latin typeface="Arial" panose="020B0604020202020204" pitchFamily="34" charset="0"/>
                  <a:cs typeface="Arial" panose="020B0604020202020204" pitchFamily="34" charset="0"/>
                </a:rPr>
                <a:t>RT (8 </a:t>
              </a:r>
              <a:r>
                <a:rPr lang="en-US" sz="1050" dirty="0" err="1">
                  <a:latin typeface="Arial" panose="020B0604020202020204" pitchFamily="34" charset="0"/>
                  <a:cs typeface="Arial" panose="020B0604020202020204" pitchFamily="34" charset="0"/>
                </a:rPr>
                <a:t>Gy</a:t>
              </a:r>
              <a:r>
                <a:rPr lang="en-US" sz="1050" dirty="0">
                  <a:latin typeface="Arial" panose="020B0604020202020204" pitchFamily="34" charset="0"/>
                  <a:cs typeface="Arial" panose="020B0604020202020204" pitchFamily="34" charset="0"/>
                </a:rPr>
                <a:t>)</a:t>
              </a:r>
            </a:p>
          </p:txBody>
        </p:sp>
      </p:grpSp>
      <p:grpSp>
        <p:nvGrpSpPr>
          <p:cNvPr id="23" name="Group 22">
            <a:extLst>
              <a:ext uri="{FF2B5EF4-FFF2-40B4-BE49-F238E27FC236}">
                <a16:creationId xmlns:a16="http://schemas.microsoft.com/office/drawing/2014/main" id="{9FB49195-11C7-4D71-8484-A20F698D8646}"/>
              </a:ext>
            </a:extLst>
          </p:cNvPr>
          <p:cNvGrpSpPr/>
          <p:nvPr/>
        </p:nvGrpSpPr>
        <p:grpSpPr>
          <a:xfrm>
            <a:off x="-39435" y="3131715"/>
            <a:ext cx="6881808" cy="3471627"/>
            <a:chOff x="-39435" y="4684290"/>
            <a:chExt cx="6881808" cy="3471627"/>
          </a:xfrm>
        </p:grpSpPr>
        <p:sp>
          <p:nvSpPr>
            <p:cNvPr id="65" name="TextBox 64">
              <a:extLst>
                <a:ext uri="{FF2B5EF4-FFF2-40B4-BE49-F238E27FC236}">
                  <a16:creationId xmlns:a16="http://schemas.microsoft.com/office/drawing/2014/main" id="{A808082B-D45C-4270-ACA2-1B3715ED36CE}"/>
                </a:ext>
              </a:extLst>
            </p:cNvPr>
            <p:cNvSpPr txBox="1"/>
            <p:nvPr/>
          </p:nvSpPr>
          <p:spPr>
            <a:xfrm>
              <a:off x="4905791" y="5490862"/>
              <a:ext cx="30328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t>
              </a:r>
            </a:p>
          </p:txBody>
        </p:sp>
        <p:graphicFrame>
          <p:nvGraphicFramePr>
            <p:cNvPr id="7" name="Object 6"/>
            <p:cNvGraphicFramePr>
              <a:graphicFrameLocks noChangeAspect="1"/>
            </p:cNvGraphicFramePr>
            <p:nvPr>
              <p:extLst>
                <p:ext uri="{D42A27DB-BD31-4B8C-83A1-F6EECF244321}">
                  <p14:modId xmlns:p14="http://schemas.microsoft.com/office/powerpoint/2010/main" val="2506793929"/>
                </p:ext>
              </p:extLst>
            </p:nvPr>
          </p:nvGraphicFramePr>
          <p:xfrm>
            <a:off x="676138" y="4911244"/>
            <a:ext cx="2738412" cy="2743200"/>
          </p:xfrm>
          <a:graphic>
            <a:graphicData uri="http://schemas.openxmlformats.org/presentationml/2006/ole">
              <mc:AlternateContent xmlns:mc="http://schemas.openxmlformats.org/markup-compatibility/2006">
                <mc:Choice xmlns:v="urn:schemas-microsoft-com:vml" Requires="v">
                  <p:oleObj spid="_x0000_s5364" name="Prism 8" r:id="rId9" imgW="2209072" imgH="2212426" progId="Prism8.Document">
                    <p:embed/>
                  </p:oleObj>
                </mc:Choice>
                <mc:Fallback>
                  <p:oleObj name="Prism 8" r:id="rId9" imgW="2209072" imgH="2212426" progId="Prism8.Document">
                    <p:embed/>
                    <p:pic>
                      <p:nvPicPr>
                        <p:cNvPr id="7" name="Object 6"/>
                        <p:cNvPicPr/>
                        <p:nvPr/>
                      </p:nvPicPr>
                      <p:blipFill>
                        <a:blip r:embed="rId10"/>
                        <a:stretch>
                          <a:fillRect/>
                        </a:stretch>
                      </p:blipFill>
                      <p:spPr>
                        <a:xfrm>
                          <a:off x="676138" y="4911244"/>
                          <a:ext cx="2738412" cy="274320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07E56281-97C5-431C-9988-6109BE4C537E}"/>
                </a:ext>
              </a:extLst>
            </p:cNvPr>
            <p:cNvSpPr txBox="1"/>
            <p:nvPr/>
          </p:nvSpPr>
          <p:spPr>
            <a:xfrm>
              <a:off x="110212" y="4684290"/>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C</a:t>
              </a:r>
            </a:p>
          </p:txBody>
        </p:sp>
        <p:cxnSp>
          <p:nvCxnSpPr>
            <p:cNvPr id="30" name="Straight Connector 29">
              <a:extLst>
                <a:ext uri="{FF2B5EF4-FFF2-40B4-BE49-F238E27FC236}">
                  <a16:creationId xmlns:a16="http://schemas.microsoft.com/office/drawing/2014/main" id="{B92C779C-FF92-4FE2-96AD-00342BB3B634}"/>
                </a:ext>
              </a:extLst>
            </p:cNvPr>
            <p:cNvCxnSpPr>
              <a:cxnSpLocks/>
            </p:cNvCxnSpPr>
            <p:nvPr/>
          </p:nvCxnSpPr>
          <p:spPr>
            <a:xfrm>
              <a:off x="1552575" y="6204895"/>
              <a:ext cx="3714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479B38D-8779-41C9-BE68-C3708A471443}"/>
                </a:ext>
              </a:extLst>
            </p:cNvPr>
            <p:cNvSpPr txBox="1"/>
            <p:nvPr/>
          </p:nvSpPr>
          <p:spPr>
            <a:xfrm>
              <a:off x="2744472" y="6010661"/>
              <a:ext cx="243978"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t>
              </a:r>
            </a:p>
          </p:txBody>
        </p:sp>
        <p:cxnSp>
          <p:nvCxnSpPr>
            <p:cNvPr id="32" name="Straight Connector 31">
              <a:extLst>
                <a:ext uri="{FF2B5EF4-FFF2-40B4-BE49-F238E27FC236}">
                  <a16:creationId xmlns:a16="http://schemas.microsoft.com/office/drawing/2014/main" id="{65DAEF95-3A4A-484E-A376-2E74E0DDEDC7}"/>
                </a:ext>
              </a:extLst>
            </p:cNvPr>
            <p:cNvCxnSpPr>
              <a:cxnSpLocks/>
            </p:cNvCxnSpPr>
            <p:nvPr/>
          </p:nvCxnSpPr>
          <p:spPr>
            <a:xfrm>
              <a:off x="2688043" y="6204895"/>
              <a:ext cx="3714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B0EDA5A-56D9-4020-9462-E47D95FE2D33}"/>
                </a:ext>
              </a:extLst>
            </p:cNvPr>
            <p:cNvSpPr txBox="1"/>
            <p:nvPr/>
          </p:nvSpPr>
          <p:spPr>
            <a:xfrm>
              <a:off x="1606524" y="6010661"/>
              <a:ext cx="243978"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t>
              </a:r>
            </a:p>
          </p:txBody>
        </p:sp>
        <p:sp>
          <p:nvSpPr>
            <p:cNvPr id="43" name="TextBox 42">
              <a:extLst>
                <a:ext uri="{FF2B5EF4-FFF2-40B4-BE49-F238E27FC236}">
                  <a16:creationId xmlns:a16="http://schemas.microsoft.com/office/drawing/2014/main" id="{97DFDE02-D90C-4D02-8675-E3A7AE1C230F}"/>
                </a:ext>
              </a:extLst>
            </p:cNvPr>
            <p:cNvSpPr txBox="1"/>
            <p:nvPr/>
          </p:nvSpPr>
          <p:spPr>
            <a:xfrm rot="16200000">
              <a:off x="-201582" y="6127917"/>
              <a:ext cx="1537600"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Normalized OTM</a:t>
              </a:r>
            </a:p>
          </p:txBody>
        </p:sp>
        <p:grpSp>
          <p:nvGrpSpPr>
            <p:cNvPr id="22" name="Group 21">
              <a:extLst>
                <a:ext uri="{FF2B5EF4-FFF2-40B4-BE49-F238E27FC236}">
                  <a16:creationId xmlns:a16="http://schemas.microsoft.com/office/drawing/2014/main" id="{02008ED1-EC31-4E0C-B155-622726880C9B}"/>
                </a:ext>
              </a:extLst>
            </p:cNvPr>
            <p:cNvGrpSpPr/>
            <p:nvPr/>
          </p:nvGrpSpPr>
          <p:grpSpPr>
            <a:xfrm>
              <a:off x="-39435" y="7555753"/>
              <a:ext cx="3230921" cy="600164"/>
              <a:chOff x="-39435" y="7555753"/>
              <a:chExt cx="3230921" cy="600164"/>
            </a:xfrm>
          </p:grpSpPr>
          <p:sp>
            <p:nvSpPr>
              <p:cNvPr id="46" name="TextBox 45">
                <a:extLst>
                  <a:ext uri="{FF2B5EF4-FFF2-40B4-BE49-F238E27FC236}">
                    <a16:creationId xmlns:a16="http://schemas.microsoft.com/office/drawing/2014/main" id="{ECB5E719-A065-4C92-8855-61E30AE7A415}"/>
                  </a:ext>
                </a:extLst>
              </p:cNvPr>
              <p:cNvSpPr txBox="1"/>
              <p:nvPr/>
            </p:nvSpPr>
            <p:spPr>
              <a:xfrm>
                <a:off x="-39435" y="7555753"/>
                <a:ext cx="1156086" cy="600164"/>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AZD6738:</a:t>
                </a:r>
              </a:p>
              <a:p>
                <a:pPr algn="r"/>
                <a:r>
                  <a:rPr lang="en-US" sz="1100" dirty="0">
                    <a:latin typeface="Arial" panose="020B0604020202020204" pitchFamily="34" charset="0"/>
                    <a:cs typeface="Arial" panose="020B0604020202020204" pitchFamily="34" charset="0"/>
                  </a:rPr>
                  <a:t>10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olaparib</a:t>
                </a:r>
                <a:r>
                  <a:rPr lang="en-US" sz="1100" dirty="0">
                    <a:latin typeface="Arial" panose="020B0604020202020204" pitchFamily="34" charset="0"/>
                    <a:cs typeface="Arial" panose="020B0604020202020204" pitchFamily="34" charset="0"/>
                  </a:rPr>
                  <a:t>:</a:t>
                </a:r>
              </a:p>
              <a:p>
                <a:pPr algn="r"/>
                <a:r>
                  <a:rPr lang="en-US" sz="1100" dirty="0">
                    <a:latin typeface="Arial" panose="020B0604020202020204" pitchFamily="34" charset="0"/>
                    <a:cs typeface="Arial" panose="020B0604020202020204" pitchFamily="34" charset="0"/>
                  </a:rPr>
                  <a:t>3 </a:t>
                </a:r>
                <a:r>
                  <a:rPr lang="en-US" sz="1100" dirty="0">
                    <a:latin typeface="Symbol" panose="05050102010706020507" pitchFamily="18" charset="2"/>
                    <a:cs typeface="Arial" panose="020B0604020202020204" pitchFamily="34" charset="0"/>
                  </a:rPr>
                  <a:t>m</a:t>
                </a:r>
                <a:r>
                  <a:rPr lang="en-US" sz="1100" dirty="0">
                    <a:latin typeface="Arial" panose="020B0604020202020204" pitchFamily="34" charset="0"/>
                    <a:cs typeface="Arial" panose="020B0604020202020204" pitchFamily="34" charset="0"/>
                  </a:rPr>
                  <a:t>M </a:t>
                </a:r>
                <a:r>
                  <a:rPr lang="en-US" sz="1100" dirty="0" err="1">
                    <a:latin typeface="Arial" panose="020B0604020202020204" pitchFamily="34" charset="0"/>
                    <a:cs typeface="Arial" panose="020B0604020202020204" pitchFamily="34" charset="0"/>
                  </a:rPr>
                  <a:t>olaparib</a:t>
                </a:r>
                <a:r>
                  <a:rPr lang="en-US" sz="1100" dirty="0">
                    <a:latin typeface="Arial" panose="020B0604020202020204" pitchFamily="34" charset="0"/>
                    <a:cs typeface="Arial" panose="020B0604020202020204" pitchFamily="34" charset="0"/>
                  </a:rPr>
                  <a:t>:</a:t>
                </a:r>
              </a:p>
            </p:txBody>
          </p:sp>
          <p:sp>
            <p:nvSpPr>
              <p:cNvPr id="47" name="TextBox 46">
                <a:extLst>
                  <a:ext uri="{FF2B5EF4-FFF2-40B4-BE49-F238E27FC236}">
                    <a16:creationId xmlns:a16="http://schemas.microsoft.com/office/drawing/2014/main" id="{22B54FFC-DE53-42CC-AE6D-624C451DF454}"/>
                  </a:ext>
                </a:extLst>
              </p:cNvPr>
              <p:cNvSpPr txBox="1"/>
              <p:nvPr/>
            </p:nvSpPr>
            <p:spPr>
              <a:xfrm>
                <a:off x="1468861"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48" name="TextBox 47">
                <a:extLst>
                  <a:ext uri="{FF2B5EF4-FFF2-40B4-BE49-F238E27FC236}">
                    <a16:creationId xmlns:a16="http://schemas.microsoft.com/office/drawing/2014/main" id="{A74674F2-13DC-4A91-A80A-1803FD7CAA62}"/>
                  </a:ext>
                </a:extLst>
              </p:cNvPr>
              <p:cNvSpPr txBox="1"/>
              <p:nvPr/>
            </p:nvSpPr>
            <p:spPr>
              <a:xfrm>
                <a:off x="1801581"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49" name="TextBox 48">
                <a:extLst>
                  <a:ext uri="{FF2B5EF4-FFF2-40B4-BE49-F238E27FC236}">
                    <a16:creationId xmlns:a16="http://schemas.microsoft.com/office/drawing/2014/main" id="{15D13208-603E-4E91-B828-BBBC459E7773}"/>
                  </a:ext>
                </a:extLst>
              </p:cNvPr>
              <p:cNvSpPr txBox="1"/>
              <p:nvPr/>
            </p:nvSpPr>
            <p:spPr>
              <a:xfrm>
                <a:off x="2248601"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50" name="TextBox 49">
                <a:extLst>
                  <a:ext uri="{FF2B5EF4-FFF2-40B4-BE49-F238E27FC236}">
                    <a16:creationId xmlns:a16="http://schemas.microsoft.com/office/drawing/2014/main" id="{DA9CBC95-6490-43A2-B187-80B7DB72AA73}"/>
                  </a:ext>
                </a:extLst>
              </p:cNvPr>
              <p:cNvSpPr txBox="1"/>
              <p:nvPr/>
            </p:nvSpPr>
            <p:spPr>
              <a:xfrm>
                <a:off x="1143597" y="7555753"/>
                <a:ext cx="231153"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51" name="TextBox 50">
                <a:extLst>
                  <a:ext uri="{FF2B5EF4-FFF2-40B4-BE49-F238E27FC236}">
                    <a16:creationId xmlns:a16="http://schemas.microsoft.com/office/drawing/2014/main" id="{6C50AFC2-4AEE-43CB-8EC8-9AAB65B0028D}"/>
                  </a:ext>
                </a:extLst>
              </p:cNvPr>
              <p:cNvSpPr txBox="1"/>
              <p:nvPr/>
            </p:nvSpPr>
            <p:spPr>
              <a:xfrm>
                <a:off x="2582071"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52" name="TextBox 51">
                <a:extLst>
                  <a:ext uri="{FF2B5EF4-FFF2-40B4-BE49-F238E27FC236}">
                    <a16:creationId xmlns:a16="http://schemas.microsoft.com/office/drawing/2014/main" id="{26D14952-5D72-43D5-A274-37FB340D5527}"/>
                  </a:ext>
                </a:extLst>
              </p:cNvPr>
              <p:cNvSpPr txBox="1"/>
              <p:nvPr/>
            </p:nvSpPr>
            <p:spPr>
              <a:xfrm>
                <a:off x="2925066"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grpSp>
        <p:cxnSp>
          <p:nvCxnSpPr>
            <p:cNvPr id="53" name="Straight Connector 52">
              <a:extLst>
                <a:ext uri="{FF2B5EF4-FFF2-40B4-BE49-F238E27FC236}">
                  <a16:creationId xmlns:a16="http://schemas.microsoft.com/office/drawing/2014/main" id="{17AD566D-5167-4806-8EC1-0005FB308DD6}"/>
                </a:ext>
              </a:extLst>
            </p:cNvPr>
            <p:cNvCxnSpPr>
              <a:cxnSpLocks/>
            </p:cNvCxnSpPr>
            <p:nvPr/>
          </p:nvCxnSpPr>
          <p:spPr>
            <a:xfrm>
              <a:off x="1224012" y="5941055"/>
              <a:ext cx="117828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7B45CD02-0526-4327-B660-A23AF0F78089}"/>
                </a:ext>
              </a:extLst>
            </p:cNvPr>
            <p:cNvSpPr txBox="1"/>
            <p:nvPr/>
          </p:nvSpPr>
          <p:spPr>
            <a:xfrm>
              <a:off x="1661508" y="5749965"/>
              <a:ext cx="303288" cy="276999"/>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a:t>
              </a:r>
            </a:p>
          </p:txBody>
        </p:sp>
        <p:sp>
          <p:nvSpPr>
            <p:cNvPr id="55" name="TextBox 54">
              <a:extLst>
                <a:ext uri="{FF2B5EF4-FFF2-40B4-BE49-F238E27FC236}">
                  <a16:creationId xmlns:a16="http://schemas.microsoft.com/office/drawing/2014/main" id="{076EE3B0-7394-440F-9741-D8D6C1DFC129}"/>
                </a:ext>
              </a:extLst>
            </p:cNvPr>
            <p:cNvSpPr txBox="1"/>
            <p:nvPr/>
          </p:nvSpPr>
          <p:spPr>
            <a:xfrm>
              <a:off x="1041682" y="5176716"/>
              <a:ext cx="102143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MiaPaCa2</a:t>
              </a:r>
            </a:p>
          </p:txBody>
        </p:sp>
        <p:sp>
          <p:nvSpPr>
            <p:cNvPr id="18" name="TextBox 17">
              <a:extLst>
                <a:ext uri="{FF2B5EF4-FFF2-40B4-BE49-F238E27FC236}">
                  <a16:creationId xmlns:a16="http://schemas.microsoft.com/office/drawing/2014/main" id="{B8B8E2F4-01F6-443F-A2B7-5EF36DB68590}"/>
                </a:ext>
              </a:extLst>
            </p:cNvPr>
            <p:cNvSpPr txBox="1"/>
            <p:nvPr/>
          </p:nvSpPr>
          <p:spPr>
            <a:xfrm>
              <a:off x="3937415" y="4684290"/>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D</a:t>
              </a:r>
            </a:p>
          </p:txBody>
        </p:sp>
        <p:graphicFrame>
          <p:nvGraphicFramePr>
            <p:cNvPr id="36" name="Object 35"/>
            <p:cNvGraphicFramePr>
              <a:graphicFrameLocks noChangeAspect="1"/>
            </p:cNvGraphicFramePr>
            <p:nvPr>
              <p:extLst>
                <p:ext uri="{D42A27DB-BD31-4B8C-83A1-F6EECF244321}">
                  <p14:modId xmlns:p14="http://schemas.microsoft.com/office/powerpoint/2010/main" val="2929335967"/>
                </p:ext>
              </p:extLst>
            </p:nvPr>
          </p:nvGraphicFramePr>
          <p:xfrm>
            <a:off x="4103894" y="4911244"/>
            <a:ext cx="2738479" cy="2743200"/>
          </p:xfrm>
          <a:graphic>
            <a:graphicData uri="http://schemas.openxmlformats.org/presentationml/2006/ole">
              <mc:AlternateContent xmlns:mc="http://schemas.openxmlformats.org/markup-compatibility/2006">
                <mc:Choice xmlns:v="urn:schemas-microsoft-com:vml" Requires="v">
                  <p:oleObj spid="_x0000_s5365" name="Prism 8" r:id="rId11" imgW="2209072" imgH="2212426" progId="Prism8.Document">
                    <p:embed/>
                  </p:oleObj>
                </mc:Choice>
                <mc:Fallback>
                  <p:oleObj name="Prism 8" r:id="rId11" imgW="2209072" imgH="2212426" progId="Prism8.Document">
                    <p:embed/>
                    <p:pic>
                      <p:nvPicPr>
                        <p:cNvPr id="2" name="Object 1"/>
                        <p:cNvPicPr/>
                        <p:nvPr/>
                      </p:nvPicPr>
                      <p:blipFill>
                        <a:blip r:embed="rId12"/>
                        <a:stretch>
                          <a:fillRect/>
                        </a:stretch>
                      </p:blipFill>
                      <p:spPr>
                        <a:xfrm>
                          <a:off x="4103894" y="4911244"/>
                          <a:ext cx="2738479" cy="2743200"/>
                        </a:xfrm>
                        <a:prstGeom prst="rect">
                          <a:avLst/>
                        </a:prstGeom>
                      </p:spPr>
                    </p:pic>
                  </p:oleObj>
                </mc:Fallback>
              </mc:AlternateContent>
            </a:graphicData>
          </a:graphic>
        </p:graphicFrame>
        <p:cxnSp>
          <p:nvCxnSpPr>
            <p:cNvPr id="37" name="Straight Connector 36">
              <a:extLst>
                <a:ext uri="{FF2B5EF4-FFF2-40B4-BE49-F238E27FC236}">
                  <a16:creationId xmlns:a16="http://schemas.microsoft.com/office/drawing/2014/main" id="{B92C779C-FF92-4FE2-96AD-00342BB3B634}"/>
                </a:ext>
              </a:extLst>
            </p:cNvPr>
            <p:cNvCxnSpPr>
              <a:cxnSpLocks/>
            </p:cNvCxnSpPr>
            <p:nvPr/>
          </p:nvCxnSpPr>
          <p:spPr>
            <a:xfrm>
              <a:off x="5034182" y="5979364"/>
              <a:ext cx="3714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8B0EDA5A-56D9-4020-9462-E47D95FE2D33}"/>
                </a:ext>
              </a:extLst>
            </p:cNvPr>
            <p:cNvSpPr txBox="1"/>
            <p:nvPr/>
          </p:nvSpPr>
          <p:spPr>
            <a:xfrm>
              <a:off x="5067194" y="5791325"/>
              <a:ext cx="30328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t>
              </a:r>
            </a:p>
          </p:txBody>
        </p:sp>
        <p:sp>
          <p:nvSpPr>
            <p:cNvPr id="44" name="TextBox 43">
              <a:extLst>
                <a:ext uri="{FF2B5EF4-FFF2-40B4-BE49-F238E27FC236}">
                  <a16:creationId xmlns:a16="http://schemas.microsoft.com/office/drawing/2014/main" id="{DC10D562-B62E-4F50-A653-A14C62FA3685}"/>
                </a:ext>
              </a:extLst>
            </p:cNvPr>
            <p:cNvSpPr txBox="1"/>
            <p:nvPr/>
          </p:nvSpPr>
          <p:spPr>
            <a:xfrm rot="16200000">
              <a:off x="3242958" y="6127917"/>
              <a:ext cx="1537600"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Normalized OTM</a:t>
              </a:r>
            </a:p>
          </p:txBody>
        </p:sp>
        <p:sp>
          <p:nvSpPr>
            <p:cNvPr id="56" name="TextBox 55">
              <a:extLst>
                <a:ext uri="{FF2B5EF4-FFF2-40B4-BE49-F238E27FC236}">
                  <a16:creationId xmlns:a16="http://schemas.microsoft.com/office/drawing/2014/main" id="{6A4F257A-5F76-405B-A28C-9E1081136F30}"/>
                </a:ext>
              </a:extLst>
            </p:cNvPr>
            <p:cNvSpPr txBox="1"/>
            <p:nvPr/>
          </p:nvSpPr>
          <p:spPr>
            <a:xfrm>
              <a:off x="4470750" y="5176716"/>
              <a:ext cx="692818"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Panc1</a:t>
              </a:r>
            </a:p>
          </p:txBody>
        </p:sp>
        <p:grpSp>
          <p:nvGrpSpPr>
            <p:cNvPr id="6" name="Group 5">
              <a:extLst>
                <a:ext uri="{FF2B5EF4-FFF2-40B4-BE49-F238E27FC236}">
                  <a16:creationId xmlns:a16="http://schemas.microsoft.com/office/drawing/2014/main" id="{C90ED5D1-6EB5-4902-A090-5632C6A701CA}"/>
                </a:ext>
              </a:extLst>
            </p:cNvPr>
            <p:cNvGrpSpPr/>
            <p:nvPr/>
          </p:nvGrpSpPr>
          <p:grpSpPr>
            <a:xfrm>
              <a:off x="3374426" y="7555753"/>
              <a:ext cx="3230921" cy="600164"/>
              <a:chOff x="3126776" y="7555753"/>
              <a:chExt cx="3230921" cy="600164"/>
            </a:xfrm>
          </p:grpSpPr>
          <p:sp>
            <p:nvSpPr>
              <p:cNvPr id="57" name="TextBox 56">
                <a:extLst>
                  <a:ext uri="{FF2B5EF4-FFF2-40B4-BE49-F238E27FC236}">
                    <a16:creationId xmlns:a16="http://schemas.microsoft.com/office/drawing/2014/main" id="{9CA17013-1878-4E3A-A033-E8B404152C92}"/>
                  </a:ext>
                </a:extLst>
              </p:cNvPr>
              <p:cNvSpPr txBox="1"/>
              <p:nvPr/>
            </p:nvSpPr>
            <p:spPr>
              <a:xfrm>
                <a:off x="3126776" y="7555753"/>
                <a:ext cx="1156086" cy="600164"/>
              </a:xfrm>
              <a:prstGeom prst="rect">
                <a:avLst/>
              </a:prstGeom>
              <a:noFill/>
            </p:spPr>
            <p:txBody>
              <a:bodyPr wrap="none" rtlCol="0">
                <a:spAutoFit/>
              </a:bodyPr>
              <a:lstStyle/>
              <a:p>
                <a:pPr algn="r"/>
                <a:r>
                  <a:rPr lang="en-US" sz="1100" dirty="0">
                    <a:latin typeface="Arial" panose="020B0604020202020204" pitchFamily="34" charset="0"/>
                    <a:cs typeface="Arial" panose="020B0604020202020204" pitchFamily="34" charset="0"/>
                  </a:rPr>
                  <a:t>AZD6738:</a:t>
                </a:r>
              </a:p>
              <a:p>
                <a:pPr algn="r"/>
                <a:r>
                  <a:rPr lang="en-US" sz="1100" dirty="0">
                    <a:latin typeface="Arial" panose="020B0604020202020204" pitchFamily="34" charset="0"/>
                    <a:cs typeface="Arial" panose="020B0604020202020204" pitchFamily="34" charset="0"/>
                  </a:rPr>
                  <a:t>10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err="1">
                    <a:latin typeface="Arial" panose="020B0604020202020204" pitchFamily="34" charset="0"/>
                    <a:cs typeface="Arial" panose="020B0604020202020204" pitchFamily="34" charset="0"/>
                  </a:rPr>
                  <a:t>olaparib</a:t>
                </a:r>
                <a:r>
                  <a:rPr lang="en-US" sz="1100" dirty="0">
                    <a:latin typeface="Arial" panose="020B0604020202020204" pitchFamily="34" charset="0"/>
                    <a:cs typeface="Arial" panose="020B0604020202020204" pitchFamily="34" charset="0"/>
                  </a:rPr>
                  <a:t>:</a:t>
                </a:r>
              </a:p>
              <a:p>
                <a:pPr algn="r"/>
                <a:r>
                  <a:rPr lang="en-US" sz="1100" dirty="0">
                    <a:latin typeface="Arial" panose="020B0604020202020204" pitchFamily="34" charset="0"/>
                    <a:cs typeface="Arial" panose="020B0604020202020204" pitchFamily="34" charset="0"/>
                  </a:rPr>
                  <a:t>3 </a:t>
                </a:r>
                <a:r>
                  <a:rPr lang="en-US" sz="1100" dirty="0">
                    <a:latin typeface="Symbol" panose="05050102010706020507" pitchFamily="18" charset="2"/>
                    <a:cs typeface="Arial" panose="020B0604020202020204" pitchFamily="34" charset="0"/>
                  </a:rPr>
                  <a:t>m</a:t>
                </a:r>
                <a:r>
                  <a:rPr lang="en-US" sz="1100" dirty="0">
                    <a:latin typeface="Arial" panose="020B0604020202020204" pitchFamily="34" charset="0"/>
                    <a:cs typeface="Arial" panose="020B0604020202020204" pitchFamily="34" charset="0"/>
                  </a:rPr>
                  <a:t>M </a:t>
                </a:r>
                <a:r>
                  <a:rPr lang="en-US" sz="1100" dirty="0" err="1">
                    <a:latin typeface="Arial" panose="020B0604020202020204" pitchFamily="34" charset="0"/>
                    <a:cs typeface="Arial" panose="020B0604020202020204" pitchFamily="34" charset="0"/>
                  </a:rPr>
                  <a:t>olaparib</a:t>
                </a:r>
                <a:r>
                  <a:rPr lang="en-US" sz="1100" dirty="0">
                    <a:latin typeface="Arial" panose="020B0604020202020204" pitchFamily="34" charset="0"/>
                    <a:cs typeface="Arial" panose="020B0604020202020204" pitchFamily="34" charset="0"/>
                  </a:rPr>
                  <a:t>:</a:t>
                </a:r>
              </a:p>
            </p:txBody>
          </p:sp>
          <p:sp>
            <p:nvSpPr>
              <p:cNvPr id="58" name="TextBox 57">
                <a:extLst>
                  <a:ext uri="{FF2B5EF4-FFF2-40B4-BE49-F238E27FC236}">
                    <a16:creationId xmlns:a16="http://schemas.microsoft.com/office/drawing/2014/main" id="{AB37D6F0-7028-4C5F-BEA4-358EE7E09E6B}"/>
                  </a:ext>
                </a:extLst>
              </p:cNvPr>
              <p:cNvSpPr txBox="1"/>
              <p:nvPr/>
            </p:nvSpPr>
            <p:spPr>
              <a:xfrm>
                <a:off x="4673172"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59" name="TextBox 58">
                <a:extLst>
                  <a:ext uri="{FF2B5EF4-FFF2-40B4-BE49-F238E27FC236}">
                    <a16:creationId xmlns:a16="http://schemas.microsoft.com/office/drawing/2014/main" id="{CB024A8D-9C4B-49FF-BD91-863AB8C7BF1F}"/>
                  </a:ext>
                </a:extLst>
              </p:cNvPr>
              <p:cNvSpPr txBox="1"/>
              <p:nvPr/>
            </p:nvSpPr>
            <p:spPr>
              <a:xfrm>
                <a:off x="5024942"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60" name="TextBox 59">
                <a:extLst>
                  <a:ext uri="{FF2B5EF4-FFF2-40B4-BE49-F238E27FC236}">
                    <a16:creationId xmlns:a16="http://schemas.microsoft.com/office/drawing/2014/main" id="{A29556AC-AB66-47FE-A84F-618B3DB98809}"/>
                  </a:ext>
                </a:extLst>
              </p:cNvPr>
              <p:cNvSpPr txBox="1"/>
              <p:nvPr/>
            </p:nvSpPr>
            <p:spPr>
              <a:xfrm>
                <a:off x="5376712"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61" name="TextBox 60">
                <a:extLst>
                  <a:ext uri="{FF2B5EF4-FFF2-40B4-BE49-F238E27FC236}">
                    <a16:creationId xmlns:a16="http://schemas.microsoft.com/office/drawing/2014/main" id="{35294987-51E7-452E-9103-CE3C1CCA37A0}"/>
                  </a:ext>
                </a:extLst>
              </p:cNvPr>
              <p:cNvSpPr txBox="1"/>
              <p:nvPr/>
            </p:nvSpPr>
            <p:spPr>
              <a:xfrm>
                <a:off x="4328858" y="7555753"/>
                <a:ext cx="231153"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62" name="TextBox 61">
                <a:extLst>
                  <a:ext uri="{FF2B5EF4-FFF2-40B4-BE49-F238E27FC236}">
                    <a16:creationId xmlns:a16="http://schemas.microsoft.com/office/drawing/2014/main" id="{2725CEC4-F658-49E3-873C-145EC907C1F2}"/>
                  </a:ext>
                </a:extLst>
              </p:cNvPr>
              <p:cNvSpPr txBox="1"/>
              <p:nvPr/>
            </p:nvSpPr>
            <p:spPr>
              <a:xfrm>
                <a:off x="5738757"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sp>
            <p:nvSpPr>
              <p:cNvPr id="63" name="TextBox 62">
                <a:extLst>
                  <a:ext uri="{FF2B5EF4-FFF2-40B4-BE49-F238E27FC236}">
                    <a16:creationId xmlns:a16="http://schemas.microsoft.com/office/drawing/2014/main" id="{1D2BB74F-8073-424C-9A6C-5A238229DFEE}"/>
                  </a:ext>
                </a:extLst>
              </p:cNvPr>
              <p:cNvSpPr txBox="1"/>
              <p:nvPr/>
            </p:nvSpPr>
            <p:spPr>
              <a:xfrm>
                <a:off x="6091277" y="7555753"/>
                <a:ext cx="266420" cy="600164"/>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a:p>
                <a:pPr algn="ctr"/>
                <a:r>
                  <a:rPr lang="en-US" sz="1100" dirty="0">
                    <a:latin typeface="Arial" panose="020B0604020202020204" pitchFamily="34" charset="0"/>
                    <a:cs typeface="Arial" panose="020B0604020202020204" pitchFamily="34" charset="0"/>
                  </a:rPr>
                  <a:t>+</a:t>
                </a:r>
              </a:p>
            </p:txBody>
          </p:sp>
        </p:grpSp>
        <p:cxnSp>
          <p:nvCxnSpPr>
            <p:cNvPr id="64" name="Straight Connector 63">
              <a:extLst>
                <a:ext uri="{FF2B5EF4-FFF2-40B4-BE49-F238E27FC236}">
                  <a16:creationId xmlns:a16="http://schemas.microsoft.com/office/drawing/2014/main" id="{927EBDB3-16AB-4FDA-855C-3709E651021A}"/>
                </a:ext>
              </a:extLst>
            </p:cNvPr>
            <p:cNvCxnSpPr>
              <a:cxnSpLocks/>
            </p:cNvCxnSpPr>
            <p:nvPr/>
          </p:nvCxnSpPr>
          <p:spPr>
            <a:xfrm>
              <a:off x="4695625" y="5678901"/>
              <a:ext cx="7236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A7199F5C-A79A-4C79-AFD5-D63474DD56E6}"/>
                </a:ext>
              </a:extLst>
            </p:cNvPr>
            <p:cNvSpPr txBox="1"/>
            <p:nvPr/>
          </p:nvSpPr>
          <p:spPr>
            <a:xfrm>
              <a:off x="5975264" y="5186062"/>
              <a:ext cx="30328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t>
              </a:r>
            </a:p>
          </p:txBody>
        </p:sp>
        <p:cxnSp>
          <p:nvCxnSpPr>
            <p:cNvPr id="67" name="Straight Connector 66">
              <a:extLst>
                <a:ext uri="{FF2B5EF4-FFF2-40B4-BE49-F238E27FC236}">
                  <a16:creationId xmlns:a16="http://schemas.microsoft.com/office/drawing/2014/main" id="{58D6ACC2-1B44-4A7C-BB08-4305A0E38318}"/>
                </a:ext>
              </a:extLst>
            </p:cNvPr>
            <p:cNvCxnSpPr>
              <a:cxnSpLocks/>
            </p:cNvCxnSpPr>
            <p:nvPr/>
          </p:nvCxnSpPr>
          <p:spPr>
            <a:xfrm>
              <a:off x="6103655" y="5674564"/>
              <a:ext cx="3714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EE37FA92-CCF6-4AF1-A7A5-A488BEF8FDD4}"/>
                </a:ext>
              </a:extLst>
            </p:cNvPr>
            <p:cNvSpPr txBox="1"/>
            <p:nvPr/>
          </p:nvSpPr>
          <p:spPr>
            <a:xfrm>
              <a:off x="6136667" y="5486525"/>
              <a:ext cx="30328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t>
              </a:r>
            </a:p>
          </p:txBody>
        </p:sp>
        <p:cxnSp>
          <p:nvCxnSpPr>
            <p:cNvPr id="69" name="Straight Connector 68">
              <a:extLst>
                <a:ext uri="{FF2B5EF4-FFF2-40B4-BE49-F238E27FC236}">
                  <a16:creationId xmlns:a16="http://schemas.microsoft.com/office/drawing/2014/main" id="{BEE70F75-F261-45D7-B49A-A2D35D476F3D}"/>
                </a:ext>
              </a:extLst>
            </p:cNvPr>
            <p:cNvCxnSpPr>
              <a:cxnSpLocks/>
            </p:cNvCxnSpPr>
            <p:nvPr/>
          </p:nvCxnSpPr>
          <p:spPr>
            <a:xfrm>
              <a:off x="5765098" y="5374101"/>
              <a:ext cx="7236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76134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479" y="430686"/>
            <a:ext cx="6609806" cy="2832507"/>
          </a:xfrm>
          <a:prstGeom prst="rect">
            <a:avLst/>
          </a:prstGeom>
        </p:spPr>
        <p:txBody>
          <a:bodyPr wrap="square">
            <a:spAutoFit/>
          </a:bodyPr>
          <a:lstStyle/>
          <a:p>
            <a:pPr algn="just">
              <a:lnSpc>
                <a:spcPct val="150000"/>
              </a:lnSpc>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S5. The effects of olaparib on radiation-induced DNA damage are concentration-dependent. </a:t>
            </a:r>
            <a:r>
              <a:rPr lang="en-US" sz="1200" dirty="0">
                <a:latin typeface="Arial" panose="020B0604020202020204" pitchFamily="34" charset="0"/>
                <a:ea typeface="Calibri" panose="020F0502020204030204" pitchFamily="34" charset="0"/>
                <a:cs typeface="Times New Roman" panose="02020603050405020304" pitchFamily="18" charset="0"/>
              </a:rPr>
              <a:t>MiaPaCa2 (</a:t>
            </a:r>
            <a:r>
              <a:rPr lang="en-US" sz="1200" b="1" dirty="0">
                <a:latin typeface="Arial" panose="020B0604020202020204" pitchFamily="34" charset="0"/>
                <a:ea typeface="Calibri" panose="020F0502020204030204" pitchFamily="34" charset="0"/>
                <a:cs typeface="Times New Roman" panose="02020603050405020304" pitchFamily="18" charset="0"/>
              </a:rPr>
              <a:t>A</a:t>
            </a:r>
            <a:r>
              <a:rPr lang="en-US" sz="1200" dirty="0">
                <a:latin typeface="Arial" panose="020B0604020202020204" pitchFamily="34" charset="0"/>
                <a:ea typeface="Calibri" panose="020F0502020204030204" pitchFamily="34" charset="0"/>
                <a:cs typeface="Times New Roman" panose="02020603050405020304" pitchFamily="18" charset="0"/>
              </a:rPr>
              <a:t>) and Panc1 (</a:t>
            </a:r>
            <a:r>
              <a:rPr lang="en-US" sz="1200" b="1" dirty="0">
                <a:latin typeface="Arial" panose="020B0604020202020204" pitchFamily="34" charset="0"/>
                <a:ea typeface="Calibri" panose="020F0502020204030204" pitchFamily="34" charset="0"/>
                <a:cs typeface="Times New Roman" panose="02020603050405020304" pitchFamily="18" charset="0"/>
              </a:rPr>
              <a:t>B</a:t>
            </a:r>
            <a:r>
              <a:rPr lang="en-US" sz="1200" dirty="0">
                <a:latin typeface="Arial" panose="020B0604020202020204" pitchFamily="34" charset="0"/>
                <a:ea typeface="Calibri" panose="020F0502020204030204" pitchFamily="34" charset="0"/>
                <a:cs typeface="Times New Roman" panose="02020603050405020304" pitchFamily="18" charset="0"/>
              </a:rPr>
              <a:t>)</a:t>
            </a:r>
            <a:r>
              <a:rPr lang="en-US" sz="1200" b="1" dirty="0">
                <a:latin typeface="Arial" panose="020B0604020202020204" pitchFamily="34" charset="0"/>
                <a:ea typeface="Calibri" panose="020F0502020204030204" pitchFamily="34" charset="0"/>
                <a:cs typeface="Times New Roman" panose="02020603050405020304" pitchFamily="18" charset="0"/>
              </a:rPr>
              <a:t> </a:t>
            </a:r>
            <a:r>
              <a:rPr lang="en-US" sz="1200" dirty="0">
                <a:latin typeface="Arial" panose="020B0604020202020204" pitchFamily="34" charset="0"/>
                <a:ea typeface="Calibri" panose="020F0502020204030204" pitchFamily="34" charset="0"/>
                <a:cs typeface="Times New Roman" panose="02020603050405020304" pitchFamily="18" charset="0"/>
              </a:rPr>
              <a:t>cells treated with either 10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or 3 </a:t>
            </a:r>
            <a:r>
              <a:rPr lang="en-US" sz="1200" dirty="0" err="1">
                <a:latin typeface="Symbol" panose="05050102010706020507" pitchFamily="18" charset="2"/>
                <a:ea typeface="Calibri" panose="020F0502020204030204" pitchFamily="34" charset="0"/>
                <a:cs typeface="Arial" panose="020B0604020202020204" pitchFamily="34" charset="0"/>
              </a:rPr>
              <a:t>m</a:t>
            </a:r>
            <a:r>
              <a:rPr lang="en-US" sz="1200" dirty="0" err="1">
                <a:latin typeface="Arial" panose="020B0604020202020204" pitchFamily="34" charset="0"/>
                <a:ea typeface="Calibri" panose="020F0502020204030204" pitchFamily="34" charset="0"/>
                <a:cs typeface="Times New Roman" panose="02020603050405020304" pitchFamily="18" charset="0"/>
              </a:rPr>
              <a:t>M</a:t>
            </a:r>
            <a:r>
              <a:rPr lang="en-US" sz="1200" dirty="0">
                <a:latin typeface="Arial" panose="020B0604020202020204" pitchFamily="34" charset="0"/>
                <a:ea typeface="Calibri" panose="020F0502020204030204" pitchFamily="34" charset="0"/>
                <a:cs typeface="Times New Roman" panose="02020603050405020304" pitchFamily="18" charset="0"/>
              </a:rPr>
              <a:t> olaparib and/or 100 </a:t>
            </a:r>
            <a:r>
              <a:rPr lang="en-US" sz="1200" dirty="0" err="1">
                <a:latin typeface="Arial" panose="020B0604020202020204" pitchFamily="34" charset="0"/>
                <a:ea typeface="Calibri" panose="020F0502020204030204" pitchFamily="34" charset="0"/>
                <a:cs typeface="Times New Roman" panose="02020603050405020304" pitchFamily="18" charset="0"/>
              </a:rPr>
              <a:t>nM</a:t>
            </a:r>
            <a:r>
              <a:rPr lang="en-US" sz="1200" dirty="0">
                <a:latin typeface="Arial" panose="020B0604020202020204" pitchFamily="34" charset="0"/>
                <a:ea typeface="Calibri" panose="020F0502020204030204" pitchFamily="34" charset="0"/>
                <a:cs typeface="Times New Roman" panose="02020603050405020304" pitchFamily="18" charset="0"/>
              </a:rPr>
              <a:t> AZD6738 beginning one hour pre-RT and continuing 2, 6, 16 or 24 hours post-RT were collected and assayed for </a:t>
            </a:r>
            <a:r>
              <a:rPr lang="en-US" sz="1200" dirty="0">
                <a:latin typeface="Symbol" panose="05050102010706020507" pitchFamily="18" charset="2"/>
                <a:ea typeface="Calibri" panose="020F0502020204030204" pitchFamily="34" charset="0"/>
                <a:cs typeface="Arial" panose="020B0604020202020204" pitchFamily="34" charset="0"/>
              </a:rPr>
              <a:t>g</a:t>
            </a:r>
            <a:r>
              <a:rPr lang="en-US" sz="1200" dirty="0">
                <a:latin typeface="Arial" panose="020B0604020202020204" pitchFamily="34" charset="0"/>
                <a:ea typeface="Calibri" panose="020F0502020204030204" pitchFamily="34" charset="0"/>
                <a:cs typeface="Times New Roman" panose="02020603050405020304" pitchFamily="18" charset="0"/>
              </a:rPr>
              <a:t>H2AX by flow cytometry. Data plotted are the mean percentage of </a:t>
            </a:r>
            <a:r>
              <a:rPr lang="en-US" sz="1200" dirty="0">
                <a:latin typeface="Symbol" panose="05050102010706020507" pitchFamily="18" charset="2"/>
                <a:ea typeface="Calibri" panose="020F0502020204030204" pitchFamily="34" charset="0"/>
                <a:cs typeface="Arial" panose="020B0604020202020204" pitchFamily="34" charset="0"/>
              </a:rPr>
              <a:t>g</a:t>
            </a:r>
            <a:r>
              <a:rPr lang="en-US" sz="1200" dirty="0">
                <a:latin typeface="Arial" panose="020B0604020202020204" pitchFamily="34" charset="0"/>
                <a:ea typeface="Calibri" panose="020F0502020204030204" pitchFamily="34" charset="0"/>
                <a:cs typeface="Times New Roman" panose="02020603050405020304" pitchFamily="18" charset="0"/>
              </a:rPr>
              <a:t>H2AX-positive cells ± SD of </a:t>
            </a:r>
            <a:r>
              <a:rPr lang="en-US" sz="1200" i="1" dirty="0">
                <a:latin typeface="Arial" panose="020B0604020202020204" pitchFamily="34" charset="0"/>
                <a:ea typeface="Calibri" panose="020F0502020204030204" pitchFamily="34" charset="0"/>
                <a:cs typeface="Times New Roman" panose="02020603050405020304" pitchFamily="18" charset="0"/>
              </a:rPr>
              <a:t>n</a:t>
            </a:r>
            <a:r>
              <a:rPr lang="en-US" sz="1200" dirty="0">
                <a:latin typeface="Arial" panose="020B0604020202020204" pitchFamily="34" charset="0"/>
                <a:ea typeface="Calibri" panose="020F0502020204030204" pitchFamily="34" charset="0"/>
                <a:cs typeface="Times New Roman" panose="02020603050405020304" pitchFamily="18" charset="0"/>
              </a:rPr>
              <a:t>, 2 independent experiments. Normalized OTM measurements from MiaPaCa2 (</a:t>
            </a:r>
            <a:r>
              <a:rPr lang="en-US" sz="1200" b="1" dirty="0">
                <a:latin typeface="Arial" panose="020B0604020202020204" pitchFamily="34" charset="0"/>
                <a:ea typeface="Calibri" panose="020F0502020204030204" pitchFamily="34" charset="0"/>
                <a:cs typeface="Times New Roman" panose="02020603050405020304" pitchFamily="18" charset="0"/>
              </a:rPr>
              <a:t>C</a:t>
            </a:r>
            <a:r>
              <a:rPr lang="en-US" sz="1200" dirty="0">
                <a:latin typeface="Arial" panose="020B0604020202020204" pitchFamily="34" charset="0"/>
                <a:ea typeface="Calibri" panose="020F0502020204030204" pitchFamily="34" charset="0"/>
                <a:cs typeface="Times New Roman" panose="02020603050405020304" pitchFamily="18" charset="0"/>
              </a:rPr>
              <a:t>) and Panc1 cells (</a:t>
            </a:r>
            <a:r>
              <a:rPr lang="en-US" sz="1200" b="1" dirty="0">
                <a:latin typeface="Arial" panose="020B0604020202020204" pitchFamily="34" charset="0"/>
                <a:ea typeface="Calibri" panose="020F0502020204030204" pitchFamily="34" charset="0"/>
                <a:cs typeface="Times New Roman" panose="02020603050405020304" pitchFamily="18" charset="0"/>
              </a:rPr>
              <a:t>D</a:t>
            </a:r>
            <a:r>
              <a:rPr lang="en-US" sz="1200" dirty="0">
                <a:latin typeface="Arial" panose="020B0604020202020204" pitchFamily="34" charset="0"/>
                <a:ea typeface="Calibri" panose="020F0502020204030204" pitchFamily="34" charset="0"/>
                <a:cs typeface="Times New Roman" panose="02020603050405020304" pitchFamily="18" charset="0"/>
              </a:rPr>
              <a:t>) treated with drugs alone. Error bars are the median normalized OTM ± interquartile range for each condition from a single experiment with individual measurements shown.  Statistically significant differences between distributions were determined with the nonparametric </a:t>
            </a:r>
            <a:r>
              <a:rPr lang="en-US" sz="1200" dirty="0" err="1">
                <a:latin typeface="Arial" panose="020B0604020202020204" pitchFamily="34" charset="0"/>
                <a:ea typeface="Calibri" panose="020F0502020204030204" pitchFamily="34" charset="0"/>
                <a:cs typeface="Times New Roman" panose="02020603050405020304" pitchFamily="18" charset="0"/>
              </a:rPr>
              <a:t>Kruskal</a:t>
            </a:r>
            <a:r>
              <a:rPr lang="en-US" sz="1200" dirty="0">
                <a:latin typeface="Arial" panose="020B0604020202020204" pitchFamily="34" charset="0"/>
                <a:ea typeface="Calibri" panose="020F0502020204030204" pitchFamily="34" charset="0"/>
                <a:cs typeface="Times New Roman" panose="02020603050405020304" pitchFamily="18" charset="0"/>
              </a:rPr>
              <a:t>-Wallis test. Representative comet images from irradiated Panc1 cells (</a:t>
            </a:r>
            <a:r>
              <a:rPr lang="en-US" sz="1200" b="1" dirty="0">
                <a:latin typeface="Arial" panose="020B0604020202020204" pitchFamily="34" charset="0"/>
                <a:ea typeface="Calibri" panose="020F0502020204030204" pitchFamily="34" charset="0"/>
                <a:cs typeface="Times New Roman" panose="02020603050405020304" pitchFamily="18" charset="0"/>
              </a:rPr>
              <a:t>E</a:t>
            </a:r>
            <a:r>
              <a:rPr lang="en-US" sz="1200" dirty="0">
                <a:latin typeface="Arial" panose="020B0604020202020204" pitchFamily="34" charset="0"/>
                <a:ea typeface="Calibri" panose="020F0502020204030204" pitchFamily="34" charset="0"/>
                <a:cs typeface="Times New Roman" panose="02020603050405020304" pitchFamily="18" charset="0"/>
              </a:rPr>
              <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1470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947265" y="2305278"/>
            <a:ext cx="4432003" cy="3862760"/>
            <a:chOff x="997247" y="4157731"/>
            <a:chExt cx="4432003" cy="3862760"/>
          </a:xfrm>
        </p:grpSpPr>
        <p:sp>
          <p:nvSpPr>
            <p:cNvPr id="6" name="TextBox 5">
              <a:extLst>
                <a:ext uri="{FF2B5EF4-FFF2-40B4-BE49-F238E27FC236}">
                  <a16:creationId xmlns:a16="http://schemas.microsoft.com/office/drawing/2014/main" id="{A27D7E38-FD5B-4438-A715-2B89A88DA1EE}"/>
                </a:ext>
              </a:extLst>
            </p:cNvPr>
            <p:cNvSpPr txBox="1"/>
            <p:nvPr/>
          </p:nvSpPr>
          <p:spPr>
            <a:xfrm rot="18000000">
              <a:off x="1496688" y="7060992"/>
              <a:ext cx="59663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Control</a:t>
              </a:r>
            </a:p>
          </p:txBody>
        </p:sp>
        <p:grpSp>
          <p:nvGrpSpPr>
            <p:cNvPr id="44" name="Group 43"/>
            <p:cNvGrpSpPr/>
            <p:nvPr/>
          </p:nvGrpSpPr>
          <p:grpSpPr>
            <a:xfrm>
              <a:off x="997247" y="4157731"/>
              <a:ext cx="4432003" cy="3862760"/>
              <a:chOff x="997247" y="4157731"/>
              <a:chExt cx="4432003" cy="3862760"/>
            </a:xfrm>
          </p:grpSpPr>
          <p:grpSp>
            <p:nvGrpSpPr>
              <p:cNvPr id="43" name="Group 42"/>
              <p:cNvGrpSpPr/>
              <p:nvPr/>
            </p:nvGrpSpPr>
            <p:grpSpPr>
              <a:xfrm>
                <a:off x="997247" y="4157731"/>
                <a:ext cx="4432003" cy="3862760"/>
                <a:chOff x="997247" y="4157731"/>
                <a:chExt cx="4432003" cy="3862760"/>
              </a:xfrm>
            </p:grpSpPr>
            <p:graphicFrame>
              <p:nvGraphicFramePr>
                <p:cNvPr id="4" name="Object 3">
                  <a:extLst>
                    <a:ext uri="{FF2B5EF4-FFF2-40B4-BE49-F238E27FC236}">
                      <a16:creationId xmlns:a16="http://schemas.microsoft.com/office/drawing/2014/main" id="{D7B3F25C-7051-4C6D-A2C5-71280C1A8937}"/>
                    </a:ext>
                  </a:extLst>
                </p:cNvPr>
                <p:cNvGraphicFramePr>
                  <a:graphicFrameLocks noChangeAspect="1"/>
                </p:cNvGraphicFramePr>
                <p:nvPr>
                  <p:extLst>
                    <p:ext uri="{D42A27DB-BD31-4B8C-83A1-F6EECF244321}">
                      <p14:modId xmlns:p14="http://schemas.microsoft.com/office/powerpoint/2010/main" val="3595335543"/>
                    </p:ext>
                  </p:extLst>
                </p:nvPr>
              </p:nvGraphicFramePr>
              <p:xfrm>
                <a:off x="1422400" y="4157731"/>
                <a:ext cx="4006850" cy="2870200"/>
              </p:xfrm>
              <a:graphic>
                <a:graphicData uri="http://schemas.openxmlformats.org/presentationml/2006/ole">
                  <mc:AlternateContent xmlns:mc="http://schemas.openxmlformats.org/markup-compatibility/2006">
                    <mc:Choice xmlns:v="urn:schemas-microsoft-com:vml" Requires="v">
                      <p:oleObj spid="_x0000_s13344" name="Prism 8" r:id="rId3" imgW="4006510" imgH="2870788" progId="Prism8.Document">
                        <p:embed/>
                      </p:oleObj>
                    </mc:Choice>
                    <mc:Fallback>
                      <p:oleObj name="Prism 8" r:id="rId3" imgW="4006510" imgH="2870788" progId="Prism8.Document">
                        <p:embed/>
                        <p:pic>
                          <p:nvPicPr>
                            <p:cNvPr id="4" name="Object 3">
                              <a:extLst>
                                <a:ext uri="{FF2B5EF4-FFF2-40B4-BE49-F238E27FC236}">
                                  <a16:creationId xmlns:a16="http://schemas.microsoft.com/office/drawing/2014/main" id="{D7B3F25C-7051-4C6D-A2C5-71280C1A8937}"/>
                                </a:ext>
                              </a:extLst>
                            </p:cNvPr>
                            <p:cNvPicPr/>
                            <p:nvPr/>
                          </p:nvPicPr>
                          <p:blipFill>
                            <a:blip r:embed="rId4"/>
                            <a:stretch>
                              <a:fillRect/>
                            </a:stretch>
                          </p:blipFill>
                          <p:spPr>
                            <a:xfrm>
                              <a:off x="1422400" y="4157731"/>
                              <a:ext cx="4006850" cy="2870200"/>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B3E74EF5-6691-442C-8E27-CEE5155313E2}"/>
                    </a:ext>
                  </a:extLst>
                </p:cNvPr>
                <p:cNvSpPr txBox="1"/>
                <p:nvPr/>
              </p:nvSpPr>
              <p:spPr>
                <a:xfrm rot="16200000">
                  <a:off x="42715" y="5365173"/>
                  <a:ext cx="2370729"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Replication Fork Symmetry</a:t>
                  </a:r>
                </a:p>
                <a:p>
                  <a:pPr algn="ctr"/>
                  <a:r>
                    <a:rPr lang="en-US" sz="1200" dirty="0">
                      <a:latin typeface="Arial" panose="020B0604020202020204" pitchFamily="34" charset="0"/>
                      <a:cs typeface="Arial" panose="020B0604020202020204" pitchFamily="34" charset="0"/>
                    </a:rPr>
                    <a:t>(</a:t>
                  </a:r>
                  <a:r>
                    <a:rPr lang="en-US" sz="1200" dirty="0" err="1">
                      <a:latin typeface="Arial" panose="020B0604020202020204" pitchFamily="34" charset="0"/>
                      <a:cs typeface="Arial" panose="020B0604020202020204" pitchFamily="34" charset="0"/>
                    </a:rPr>
                    <a:t>Green</a:t>
                  </a:r>
                  <a:r>
                    <a:rPr lang="en-US" sz="1200" baseline="-25000" dirty="0" err="1">
                      <a:latin typeface="Arial" panose="020B0604020202020204" pitchFamily="34" charset="0"/>
                      <a:cs typeface="Arial" panose="020B0604020202020204" pitchFamily="34" charset="0"/>
                    </a:rPr>
                    <a:t>long</a:t>
                  </a:r>
                  <a:r>
                    <a:rPr lang="en-US" sz="1200" dirty="0">
                      <a:latin typeface="Arial" panose="020B0604020202020204" pitchFamily="34" charset="0"/>
                      <a:cs typeface="Arial" panose="020B0604020202020204" pitchFamily="34" charset="0"/>
                    </a:rPr>
                    <a:t> / </a:t>
                  </a:r>
                  <a:r>
                    <a:rPr lang="en-US" sz="1200" dirty="0" err="1">
                      <a:latin typeface="Arial" panose="020B0604020202020204" pitchFamily="34" charset="0"/>
                      <a:cs typeface="Arial" panose="020B0604020202020204" pitchFamily="34" charset="0"/>
                    </a:rPr>
                    <a:t>Green</a:t>
                  </a:r>
                  <a:r>
                    <a:rPr lang="en-US" sz="1200" baseline="-25000" dirty="0" err="1">
                      <a:latin typeface="Arial" panose="020B0604020202020204" pitchFamily="34" charset="0"/>
                      <a:cs typeface="Arial" panose="020B0604020202020204" pitchFamily="34" charset="0"/>
                    </a:rPr>
                    <a:t>short</a:t>
                  </a:r>
                  <a:r>
                    <a:rPr lang="en-US" sz="12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5F3EDF7A-F516-42FB-9B08-0631CCAA2737}"/>
                    </a:ext>
                  </a:extLst>
                </p:cNvPr>
                <p:cNvSpPr txBox="1"/>
                <p:nvPr/>
              </p:nvSpPr>
              <p:spPr>
                <a:xfrm rot="18000000">
                  <a:off x="1714794" y="7126239"/>
                  <a:ext cx="747319"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a:t>
                  </a: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B1255F2-FBD0-43A4-8447-479B74BB6A58}"/>
                    </a:ext>
                  </a:extLst>
                </p:cNvPr>
                <p:cNvSpPr txBox="1"/>
                <p:nvPr/>
              </p:nvSpPr>
              <p:spPr>
                <a:xfrm rot="18000000">
                  <a:off x="2377541" y="7135689"/>
                  <a:ext cx="857991" cy="400110"/>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a:t>
                  </a:r>
                  <a:r>
                    <a:rPr lang="en-US" sz="1000" dirty="0" err="1">
                      <a:latin typeface="Arial" panose="020B0604020202020204" pitchFamily="34" charset="0"/>
                      <a:cs typeface="Arial" panose="020B0604020202020204" pitchFamily="34" charset="0"/>
                    </a:rPr>
                    <a:t>olap</a:t>
                  </a:r>
                  <a:r>
                    <a:rPr lang="en-US" sz="1000" dirty="0">
                      <a:latin typeface="Arial" panose="020B0604020202020204" pitchFamily="34" charset="0"/>
                      <a:cs typeface="Arial" panose="020B0604020202020204" pitchFamily="34" charset="0"/>
                    </a:rPr>
                    <a:t> +</a:t>
                  </a:r>
                </a:p>
                <a:p>
                  <a:pPr algn="r"/>
                  <a:r>
                    <a:rPr lang="en-US" sz="1000" dirty="0">
                      <a:latin typeface="Arial" panose="020B0604020202020204" pitchFamily="34" charset="0"/>
                      <a:cs typeface="Arial" panose="020B0604020202020204" pitchFamily="34" charset="0"/>
                    </a:rPr>
                    <a:t>AZD6738</a:t>
                  </a:r>
                </a:p>
              </p:txBody>
            </p:sp>
            <p:sp>
              <p:nvSpPr>
                <p:cNvPr id="9" name="TextBox 8">
                  <a:extLst>
                    <a:ext uri="{FF2B5EF4-FFF2-40B4-BE49-F238E27FC236}">
                      <a16:creationId xmlns:a16="http://schemas.microsoft.com/office/drawing/2014/main" id="{C6FE2A76-A704-406A-A43B-3A7EA1B3FFDC}"/>
                    </a:ext>
                  </a:extLst>
                </p:cNvPr>
                <p:cNvSpPr txBox="1"/>
                <p:nvPr/>
              </p:nvSpPr>
              <p:spPr>
                <a:xfrm rot="18000000">
                  <a:off x="2087972" y="7115828"/>
                  <a:ext cx="723275"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AZD6738</a:t>
                  </a:r>
                </a:p>
              </p:txBody>
            </p:sp>
            <p:sp>
              <p:nvSpPr>
                <p:cNvPr id="10" name="TextBox 9">
                  <a:extLst>
                    <a:ext uri="{FF2B5EF4-FFF2-40B4-BE49-F238E27FC236}">
                      <a16:creationId xmlns:a16="http://schemas.microsoft.com/office/drawing/2014/main" id="{27C324FC-5D3E-49F7-8FFB-AFEC0CC847F3}"/>
                    </a:ext>
                  </a:extLst>
                </p:cNvPr>
                <p:cNvSpPr txBox="1"/>
                <p:nvPr/>
              </p:nvSpPr>
              <p:spPr>
                <a:xfrm rot="18000000">
                  <a:off x="3181580" y="6956874"/>
                  <a:ext cx="356188"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a:t>
                  </a:r>
                </a:p>
              </p:txBody>
            </p:sp>
            <p:sp>
              <p:nvSpPr>
                <p:cNvPr id="11" name="TextBox 10">
                  <a:extLst>
                    <a:ext uri="{FF2B5EF4-FFF2-40B4-BE49-F238E27FC236}">
                      <a16:creationId xmlns:a16="http://schemas.microsoft.com/office/drawing/2014/main" id="{542BB1A7-E10B-4A6C-BCB6-17BB7CC5B76F}"/>
                    </a:ext>
                  </a:extLst>
                </p:cNvPr>
                <p:cNvSpPr txBox="1"/>
                <p:nvPr/>
              </p:nvSpPr>
              <p:spPr>
                <a:xfrm rot="18000000">
                  <a:off x="3276766" y="7263675"/>
                  <a:ext cx="1064715"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+ 3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a:t>
                  </a: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472B28E-3E99-4475-BA26-2C72C613147C}"/>
                    </a:ext>
                  </a:extLst>
                </p:cNvPr>
                <p:cNvSpPr txBox="1"/>
                <p:nvPr/>
              </p:nvSpPr>
              <p:spPr>
                <a:xfrm rot="18000000">
                  <a:off x="2898881" y="7292828"/>
                  <a:ext cx="1132041" cy="246221"/>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+ 10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65E1A6E-99AE-4D75-B477-2C4124C013E9}"/>
                    </a:ext>
                  </a:extLst>
                </p:cNvPr>
                <p:cNvSpPr txBox="1"/>
                <p:nvPr/>
              </p:nvSpPr>
              <p:spPr>
                <a:xfrm rot="18000000">
                  <a:off x="3965872" y="7077356"/>
                  <a:ext cx="723276" cy="400110"/>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a:t>
                  </a:r>
                </a:p>
                <a:p>
                  <a:pPr algn="r"/>
                  <a:r>
                    <a:rPr lang="en-US" sz="1000" dirty="0">
                      <a:latin typeface="Arial" panose="020B0604020202020204" pitchFamily="34" charset="0"/>
                      <a:cs typeface="Arial" panose="020B0604020202020204" pitchFamily="34" charset="0"/>
                    </a:rPr>
                    <a:t>AZD6738</a:t>
                  </a:r>
                </a:p>
              </p:txBody>
            </p:sp>
            <p:sp>
              <p:nvSpPr>
                <p:cNvPr id="14" name="TextBox 13">
                  <a:extLst>
                    <a:ext uri="{FF2B5EF4-FFF2-40B4-BE49-F238E27FC236}">
                      <a16:creationId xmlns:a16="http://schemas.microsoft.com/office/drawing/2014/main" id="{28B215EC-2551-4079-B95A-96EAE55703D3}"/>
                    </a:ext>
                  </a:extLst>
                </p:cNvPr>
                <p:cNvSpPr txBox="1"/>
                <p:nvPr/>
              </p:nvSpPr>
              <p:spPr>
                <a:xfrm rot="18000000">
                  <a:off x="4539645" y="7225231"/>
                  <a:ext cx="1064779" cy="400110"/>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+ 3 </a:t>
                  </a:r>
                  <a:r>
                    <a:rPr lang="en-US" sz="1000" dirty="0">
                      <a:latin typeface="Symbol" panose="05050102010706020507" pitchFamily="18" charset="2"/>
                      <a:cs typeface="Arial" panose="020B0604020202020204" pitchFamily="34" charset="0"/>
                    </a:rPr>
                    <a:t>m</a:t>
                  </a:r>
                  <a:r>
                    <a:rPr lang="en-US" sz="1000" dirty="0">
                      <a:latin typeface="Arial" panose="020B0604020202020204" pitchFamily="34" charset="0"/>
                      <a:cs typeface="Arial" panose="020B0604020202020204" pitchFamily="34" charset="0"/>
                    </a:rPr>
                    <a:t>M </a:t>
                  </a: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a:p>
                  <a:pPr algn="r"/>
                  <a:r>
                    <a:rPr lang="en-US" sz="1000" dirty="0">
                      <a:latin typeface="Arial" panose="020B0604020202020204" pitchFamily="34" charset="0"/>
                      <a:cs typeface="Arial" panose="020B0604020202020204" pitchFamily="34" charset="0"/>
                    </a:rPr>
                    <a:t>+ AZD6738</a:t>
                  </a:r>
                </a:p>
              </p:txBody>
            </p:sp>
            <p:sp>
              <p:nvSpPr>
                <p:cNvPr id="15" name="TextBox 14">
                  <a:extLst>
                    <a:ext uri="{FF2B5EF4-FFF2-40B4-BE49-F238E27FC236}">
                      <a16:creationId xmlns:a16="http://schemas.microsoft.com/office/drawing/2014/main" id="{508A537F-838B-48CE-B634-817D758F1105}"/>
                    </a:ext>
                  </a:extLst>
                </p:cNvPr>
                <p:cNvSpPr txBox="1"/>
                <p:nvPr/>
              </p:nvSpPr>
              <p:spPr>
                <a:xfrm rot="18000000">
                  <a:off x="4062185" y="7254384"/>
                  <a:ext cx="1132105" cy="400110"/>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RT + 10 </a:t>
                  </a:r>
                  <a:r>
                    <a:rPr lang="en-US" sz="1000" dirty="0" err="1">
                      <a:latin typeface="Arial" panose="020B0604020202020204" pitchFamily="34" charset="0"/>
                      <a:cs typeface="Arial" panose="020B0604020202020204" pitchFamily="34" charset="0"/>
                    </a:rPr>
                    <a:t>nM</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olap</a:t>
                  </a:r>
                  <a:endParaRPr lang="en-US" sz="1000" dirty="0">
                    <a:latin typeface="Arial" panose="020B0604020202020204" pitchFamily="34" charset="0"/>
                    <a:cs typeface="Arial" panose="020B0604020202020204" pitchFamily="34" charset="0"/>
                  </a:endParaRPr>
                </a:p>
                <a:p>
                  <a:pPr algn="r"/>
                  <a:r>
                    <a:rPr lang="en-US" sz="1000" dirty="0">
                      <a:latin typeface="Arial" panose="020B0604020202020204" pitchFamily="34" charset="0"/>
                      <a:cs typeface="Arial" panose="020B0604020202020204" pitchFamily="34" charset="0"/>
                    </a:rPr>
                    <a:t>+ AZD6738</a:t>
                  </a:r>
                </a:p>
              </p:txBody>
            </p:sp>
          </p:grpSp>
          <p:sp>
            <p:nvSpPr>
              <p:cNvPr id="16" name="TextBox 15">
                <a:extLst>
                  <a:ext uri="{FF2B5EF4-FFF2-40B4-BE49-F238E27FC236}">
                    <a16:creationId xmlns:a16="http://schemas.microsoft.com/office/drawing/2014/main" id="{47989ADF-C13B-4115-8609-3C9618AAE4E9}"/>
                  </a:ext>
                </a:extLst>
              </p:cNvPr>
              <p:cNvSpPr txBox="1"/>
              <p:nvPr/>
            </p:nvSpPr>
            <p:spPr>
              <a:xfrm>
                <a:off x="1720937" y="4801476"/>
                <a:ext cx="380232" cy="261610"/>
              </a:xfrm>
              <a:prstGeom prst="rect">
                <a:avLst/>
              </a:prstGeom>
              <a:noFill/>
            </p:spPr>
            <p:txBody>
              <a:bodyPr wrap="none" rtlCol="0">
                <a:spAutoFit/>
              </a:bodyPr>
              <a:lstStyle/>
              <a:p>
                <a:r>
                  <a:rPr lang="en-US" sz="1100" dirty="0">
                    <a:solidFill>
                      <a:srgbClr val="000099"/>
                    </a:solidFill>
                    <a:latin typeface="Arial" panose="020B0604020202020204" pitchFamily="34" charset="0"/>
                    <a:cs typeface="Arial" panose="020B0604020202020204" pitchFamily="34" charset="0"/>
                  </a:rPr>
                  <a:t>6.6</a:t>
                </a:r>
              </a:p>
            </p:txBody>
          </p:sp>
          <p:sp>
            <p:nvSpPr>
              <p:cNvPr id="17" name="TextBox 16">
                <a:extLst>
                  <a:ext uri="{FF2B5EF4-FFF2-40B4-BE49-F238E27FC236}">
                    <a16:creationId xmlns:a16="http://schemas.microsoft.com/office/drawing/2014/main" id="{C73219D3-46D1-4B9B-B3E2-2F2D6D2E270E}"/>
                  </a:ext>
                </a:extLst>
              </p:cNvPr>
              <p:cNvSpPr txBox="1"/>
              <p:nvPr/>
            </p:nvSpPr>
            <p:spPr>
              <a:xfrm>
                <a:off x="2052831" y="5473795"/>
                <a:ext cx="380232" cy="261610"/>
              </a:xfrm>
              <a:prstGeom prst="rect">
                <a:avLst/>
              </a:prstGeom>
              <a:noFill/>
            </p:spPr>
            <p:txBody>
              <a:bodyPr wrap="none" rtlCol="0">
                <a:spAutoFit/>
              </a:bodyPr>
              <a:lstStyle/>
              <a:p>
                <a:r>
                  <a:rPr lang="en-US" sz="1100" dirty="0">
                    <a:solidFill>
                      <a:srgbClr val="000099"/>
                    </a:solidFill>
                    <a:latin typeface="Arial" panose="020B0604020202020204" pitchFamily="34" charset="0"/>
                    <a:cs typeface="Arial" panose="020B0604020202020204" pitchFamily="34" charset="0"/>
                  </a:rPr>
                  <a:t>2.8</a:t>
                </a:r>
              </a:p>
            </p:txBody>
          </p:sp>
          <p:sp>
            <p:nvSpPr>
              <p:cNvPr id="18" name="TextBox 17">
                <a:extLst>
                  <a:ext uri="{FF2B5EF4-FFF2-40B4-BE49-F238E27FC236}">
                    <a16:creationId xmlns:a16="http://schemas.microsoft.com/office/drawing/2014/main" id="{EEA5BB6B-9C13-445E-B52F-8AE78F84BDBE}"/>
                  </a:ext>
                </a:extLst>
              </p:cNvPr>
              <p:cNvSpPr txBox="1"/>
              <p:nvPr/>
            </p:nvSpPr>
            <p:spPr>
              <a:xfrm>
                <a:off x="2387920" y="5358987"/>
                <a:ext cx="380232" cy="261610"/>
              </a:xfrm>
              <a:prstGeom prst="rect">
                <a:avLst/>
              </a:prstGeom>
              <a:noFill/>
            </p:spPr>
            <p:txBody>
              <a:bodyPr wrap="none" rtlCol="0">
                <a:spAutoFit/>
              </a:bodyPr>
              <a:lstStyle/>
              <a:p>
                <a:r>
                  <a:rPr lang="en-US" sz="1100" dirty="0">
                    <a:solidFill>
                      <a:srgbClr val="000099"/>
                    </a:solidFill>
                    <a:latin typeface="Arial" panose="020B0604020202020204" pitchFamily="34" charset="0"/>
                    <a:cs typeface="Arial" panose="020B0604020202020204" pitchFamily="34" charset="0"/>
                  </a:rPr>
                  <a:t>9.6</a:t>
                </a:r>
              </a:p>
            </p:txBody>
          </p:sp>
          <p:sp>
            <p:nvSpPr>
              <p:cNvPr id="19" name="TextBox 18">
                <a:extLst>
                  <a:ext uri="{FF2B5EF4-FFF2-40B4-BE49-F238E27FC236}">
                    <a16:creationId xmlns:a16="http://schemas.microsoft.com/office/drawing/2014/main" id="{6B31CEE7-ABE6-492E-9E10-C265A94CF2B5}"/>
                  </a:ext>
                </a:extLst>
              </p:cNvPr>
              <p:cNvSpPr txBox="1"/>
              <p:nvPr/>
            </p:nvSpPr>
            <p:spPr>
              <a:xfrm>
                <a:off x="2726628" y="4568283"/>
                <a:ext cx="380232" cy="261610"/>
              </a:xfrm>
              <a:prstGeom prst="rect">
                <a:avLst/>
              </a:prstGeom>
              <a:noFill/>
            </p:spPr>
            <p:txBody>
              <a:bodyPr wrap="none" rtlCol="0">
                <a:spAutoFit/>
              </a:bodyPr>
              <a:lstStyle/>
              <a:p>
                <a:r>
                  <a:rPr lang="en-US" sz="1100" dirty="0">
                    <a:solidFill>
                      <a:srgbClr val="000099"/>
                    </a:solidFill>
                    <a:latin typeface="Arial" panose="020B0604020202020204" pitchFamily="34" charset="0"/>
                    <a:cs typeface="Arial" panose="020B0604020202020204" pitchFamily="34" charset="0"/>
                  </a:rPr>
                  <a:t>9.2</a:t>
                </a:r>
              </a:p>
            </p:txBody>
          </p:sp>
          <p:sp>
            <p:nvSpPr>
              <p:cNvPr id="20" name="TextBox 19">
                <a:extLst>
                  <a:ext uri="{FF2B5EF4-FFF2-40B4-BE49-F238E27FC236}">
                    <a16:creationId xmlns:a16="http://schemas.microsoft.com/office/drawing/2014/main" id="{BF9CD03F-F894-4C60-A8CB-76B162C3822B}"/>
                  </a:ext>
                </a:extLst>
              </p:cNvPr>
              <p:cNvSpPr txBox="1"/>
              <p:nvPr/>
            </p:nvSpPr>
            <p:spPr>
              <a:xfrm>
                <a:off x="3140669" y="4489167"/>
                <a:ext cx="458780" cy="261610"/>
              </a:xfrm>
              <a:prstGeom prst="rect">
                <a:avLst/>
              </a:prstGeom>
              <a:noFill/>
            </p:spPr>
            <p:txBody>
              <a:bodyPr wrap="none" rtlCol="0">
                <a:spAutoFit/>
              </a:bodyPr>
              <a:lstStyle/>
              <a:p>
                <a:r>
                  <a:rPr lang="en-US" sz="1100" dirty="0">
                    <a:solidFill>
                      <a:srgbClr val="C00000"/>
                    </a:solidFill>
                    <a:latin typeface="Arial" panose="020B0604020202020204" pitchFamily="34" charset="0"/>
                    <a:cs typeface="Arial" panose="020B0604020202020204" pitchFamily="34" charset="0"/>
                  </a:rPr>
                  <a:t>11.8</a:t>
                </a:r>
              </a:p>
            </p:txBody>
          </p:sp>
          <p:sp>
            <p:nvSpPr>
              <p:cNvPr id="21" name="TextBox 20">
                <a:extLst>
                  <a:ext uri="{FF2B5EF4-FFF2-40B4-BE49-F238E27FC236}">
                    <a16:creationId xmlns:a16="http://schemas.microsoft.com/office/drawing/2014/main" id="{DCF73CAA-EC8A-4282-A6B0-B8C43BAB8539}"/>
                  </a:ext>
                </a:extLst>
              </p:cNvPr>
              <p:cNvSpPr txBox="1"/>
              <p:nvPr/>
            </p:nvSpPr>
            <p:spPr>
              <a:xfrm>
                <a:off x="3513655" y="5193135"/>
                <a:ext cx="380232" cy="261610"/>
              </a:xfrm>
              <a:prstGeom prst="rect">
                <a:avLst/>
              </a:prstGeom>
              <a:noFill/>
            </p:spPr>
            <p:txBody>
              <a:bodyPr wrap="none" rtlCol="0">
                <a:spAutoFit/>
              </a:bodyPr>
              <a:lstStyle/>
              <a:p>
                <a:r>
                  <a:rPr lang="en-US" sz="1100" dirty="0">
                    <a:solidFill>
                      <a:srgbClr val="C00000"/>
                    </a:solidFill>
                    <a:latin typeface="Arial" panose="020B0604020202020204" pitchFamily="34" charset="0"/>
                    <a:cs typeface="Arial" panose="020B0604020202020204" pitchFamily="34" charset="0"/>
                  </a:rPr>
                  <a:t>7.5</a:t>
                </a:r>
              </a:p>
            </p:txBody>
          </p:sp>
          <p:sp>
            <p:nvSpPr>
              <p:cNvPr id="22" name="TextBox 21">
                <a:extLst>
                  <a:ext uri="{FF2B5EF4-FFF2-40B4-BE49-F238E27FC236}">
                    <a16:creationId xmlns:a16="http://schemas.microsoft.com/office/drawing/2014/main" id="{256CCF31-0543-4A07-A1CD-B82D5E43F31C}"/>
                  </a:ext>
                </a:extLst>
              </p:cNvPr>
              <p:cNvSpPr txBox="1"/>
              <p:nvPr/>
            </p:nvSpPr>
            <p:spPr>
              <a:xfrm>
                <a:off x="3866986" y="4290930"/>
                <a:ext cx="341760" cy="261610"/>
              </a:xfrm>
              <a:prstGeom prst="rect">
                <a:avLst/>
              </a:prstGeom>
              <a:noFill/>
            </p:spPr>
            <p:txBody>
              <a:bodyPr wrap="none" rtlCol="0">
                <a:spAutoFit/>
              </a:bodyPr>
              <a:lstStyle/>
              <a:p>
                <a:r>
                  <a:rPr lang="en-US" sz="1100" dirty="0">
                    <a:solidFill>
                      <a:srgbClr val="C00000"/>
                    </a:solidFill>
                    <a:latin typeface="Arial" panose="020B0604020202020204" pitchFamily="34" charset="0"/>
                    <a:cs typeface="Arial" panose="020B0604020202020204" pitchFamily="34" charset="0"/>
                  </a:rPr>
                  <a:t>25</a:t>
                </a:r>
              </a:p>
            </p:txBody>
          </p:sp>
          <p:sp>
            <p:nvSpPr>
              <p:cNvPr id="23" name="TextBox 22">
                <a:extLst>
                  <a:ext uri="{FF2B5EF4-FFF2-40B4-BE49-F238E27FC236}">
                    <a16:creationId xmlns:a16="http://schemas.microsoft.com/office/drawing/2014/main" id="{D1F569C8-D5DD-4C88-9700-D03AFDF62741}"/>
                  </a:ext>
                </a:extLst>
              </p:cNvPr>
              <p:cNvSpPr txBox="1"/>
              <p:nvPr/>
            </p:nvSpPr>
            <p:spPr>
              <a:xfrm>
                <a:off x="4234702" y="4860642"/>
                <a:ext cx="380232" cy="261610"/>
              </a:xfrm>
              <a:prstGeom prst="rect">
                <a:avLst/>
              </a:prstGeom>
              <a:noFill/>
            </p:spPr>
            <p:txBody>
              <a:bodyPr wrap="none" rtlCol="0">
                <a:spAutoFit/>
              </a:bodyPr>
              <a:lstStyle/>
              <a:p>
                <a:r>
                  <a:rPr lang="en-US" sz="1100" dirty="0">
                    <a:solidFill>
                      <a:srgbClr val="C00000"/>
                    </a:solidFill>
                    <a:latin typeface="Arial" panose="020B0604020202020204" pitchFamily="34" charset="0"/>
                    <a:cs typeface="Arial" panose="020B0604020202020204" pitchFamily="34" charset="0"/>
                  </a:rPr>
                  <a:t>9.6</a:t>
                </a:r>
              </a:p>
            </p:txBody>
          </p:sp>
          <p:sp>
            <p:nvSpPr>
              <p:cNvPr id="24" name="TextBox 23">
                <a:extLst>
                  <a:ext uri="{FF2B5EF4-FFF2-40B4-BE49-F238E27FC236}">
                    <a16:creationId xmlns:a16="http://schemas.microsoft.com/office/drawing/2014/main" id="{CFD9A406-E4BC-4B62-8D5F-3D52408FDFC3}"/>
                  </a:ext>
                </a:extLst>
              </p:cNvPr>
              <p:cNvSpPr txBox="1"/>
              <p:nvPr/>
            </p:nvSpPr>
            <p:spPr>
              <a:xfrm>
                <a:off x="4579113" y="4669260"/>
                <a:ext cx="380232" cy="261610"/>
              </a:xfrm>
              <a:prstGeom prst="rect">
                <a:avLst/>
              </a:prstGeom>
              <a:noFill/>
            </p:spPr>
            <p:txBody>
              <a:bodyPr wrap="none" rtlCol="0">
                <a:spAutoFit/>
              </a:bodyPr>
              <a:lstStyle/>
              <a:p>
                <a:r>
                  <a:rPr lang="en-US" sz="1100" dirty="0">
                    <a:solidFill>
                      <a:srgbClr val="C00000"/>
                    </a:solidFill>
                    <a:latin typeface="Arial" panose="020B0604020202020204" pitchFamily="34" charset="0"/>
                    <a:cs typeface="Arial" panose="020B0604020202020204" pitchFamily="34" charset="0"/>
                  </a:rPr>
                  <a:t>9.9</a:t>
                </a:r>
              </a:p>
            </p:txBody>
          </p:sp>
          <p:sp>
            <p:nvSpPr>
              <p:cNvPr id="25" name="TextBox 24">
                <a:extLst>
                  <a:ext uri="{FF2B5EF4-FFF2-40B4-BE49-F238E27FC236}">
                    <a16:creationId xmlns:a16="http://schemas.microsoft.com/office/drawing/2014/main" id="{CDCF2C40-73DD-4A29-9418-EA19B2A8253B}"/>
                  </a:ext>
                </a:extLst>
              </p:cNvPr>
              <p:cNvSpPr txBox="1"/>
              <p:nvPr/>
            </p:nvSpPr>
            <p:spPr>
              <a:xfrm>
                <a:off x="4875294" y="4290930"/>
                <a:ext cx="458780" cy="261610"/>
              </a:xfrm>
              <a:prstGeom prst="rect">
                <a:avLst/>
              </a:prstGeom>
              <a:noFill/>
            </p:spPr>
            <p:txBody>
              <a:bodyPr wrap="none" rtlCol="0">
                <a:spAutoFit/>
              </a:bodyPr>
              <a:lstStyle/>
              <a:p>
                <a:r>
                  <a:rPr lang="en-US" sz="1100" dirty="0">
                    <a:solidFill>
                      <a:srgbClr val="C00000"/>
                    </a:solidFill>
                    <a:latin typeface="Arial" panose="020B0604020202020204" pitchFamily="34" charset="0"/>
                    <a:cs typeface="Arial" panose="020B0604020202020204" pitchFamily="34" charset="0"/>
                  </a:rPr>
                  <a:t>16.4</a:t>
                </a:r>
              </a:p>
            </p:txBody>
          </p:sp>
          <p:cxnSp>
            <p:nvCxnSpPr>
              <p:cNvPr id="26" name="Straight Connector 25">
                <a:extLst>
                  <a:ext uri="{FF2B5EF4-FFF2-40B4-BE49-F238E27FC236}">
                    <a16:creationId xmlns:a16="http://schemas.microsoft.com/office/drawing/2014/main" id="{97B9C00A-763B-4D93-948B-3C15A240FCD6}"/>
                  </a:ext>
                </a:extLst>
              </p:cNvPr>
              <p:cNvCxnSpPr/>
              <p:nvPr/>
            </p:nvCxnSpPr>
            <p:spPr>
              <a:xfrm>
                <a:off x="1730462" y="6154806"/>
                <a:ext cx="3546388"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32" name="TextBox 31">
            <a:extLst>
              <a:ext uri="{FF2B5EF4-FFF2-40B4-BE49-F238E27FC236}">
                <a16:creationId xmlns:a16="http://schemas.microsoft.com/office/drawing/2014/main" id="{0FFB7DDB-0211-4BD3-8390-67DCE3F6E75A}"/>
              </a:ext>
            </a:extLst>
          </p:cNvPr>
          <p:cNvSpPr txBox="1"/>
          <p:nvPr/>
        </p:nvSpPr>
        <p:spPr>
          <a:xfrm>
            <a:off x="437026" y="420947"/>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A</a:t>
            </a:r>
          </a:p>
        </p:txBody>
      </p:sp>
      <p:sp>
        <p:nvSpPr>
          <p:cNvPr id="33" name="TextBox 32">
            <a:extLst>
              <a:ext uri="{FF2B5EF4-FFF2-40B4-BE49-F238E27FC236}">
                <a16:creationId xmlns:a16="http://schemas.microsoft.com/office/drawing/2014/main" id="{3DCF0481-82D8-4111-89B5-0E830666171B}"/>
              </a:ext>
            </a:extLst>
          </p:cNvPr>
          <p:cNvSpPr txBox="1"/>
          <p:nvPr/>
        </p:nvSpPr>
        <p:spPr>
          <a:xfrm>
            <a:off x="437026" y="5967330"/>
            <a:ext cx="351378"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C</a:t>
            </a:r>
            <a:endParaRPr lang="en-US" dirty="0">
              <a:latin typeface="Arial" panose="020B0604020202020204" pitchFamily="34" charset="0"/>
              <a:cs typeface="Arial" panose="020B0604020202020204" pitchFamily="34" charset="0"/>
            </a:endParaRPr>
          </a:p>
        </p:txBody>
      </p:sp>
      <p:grpSp>
        <p:nvGrpSpPr>
          <p:cNvPr id="3" name="Group 2"/>
          <p:cNvGrpSpPr/>
          <p:nvPr/>
        </p:nvGrpSpPr>
        <p:grpSpPr>
          <a:xfrm>
            <a:off x="1850248" y="275742"/>
            <a:ext cx="3206980" cy="1816474"/>
            <a:chOff x="3677635" y="979593"/>
            <a:chExt cx="3206980" cy="1816474"/>
          </a:xfrm>
        </p:grpSpPr>
        <p:grpSp>
          <p:nvGrpSpPr>
            <p:cNvPr id="27" name="Group 26">
              <a:extLst>
                <a:ext uri="{FF2B5EF4-FFF2-40B4-BE49-F238E27FC236}">
                  <a16:creationId xmlns:a16="http://schemas.microsoft.com/office/drawing/2014/main" id="{50AA677A-619C-4A86-9852-EB06F69889E1}"/>
                </a:ext>
              </a:extLst>
            </p:cNvPr>
            <p:cNvGrpSpPr/>
            <p:nvPr/>
          </p:nvGrpSpPr>
          <p:grpSpPr>
            <a:xfrm>
              <a:off x="3677635" y="1350170"/>
              <a:ext cx="1746895" cy="1445897"/>
              <a:chOff x="1539230" y="638175"/>
              <a:chExt cx="1746895" cy="1445897"/>
            </a:xfrm>
          </p:grpSpPr>
          <p:sp>
            <p:nvSpPr>
              <p:cNvPr id="28" name="Rectangle 27">
                <a:extLst>
                  <a:ext uri="{FF2B5EF4-FFF2-40B4-BE49-F238E27FC236}">
                    <a16:creationId xmlns:a16="http://schemas.microsoft.com/office/drawing/2014/main" id="{403D2C35-496E-4A80-BF79-489F1F6FBC0B}"/>
                  </a:ext>
                </a:extLst>
              </p:cNvPr>
              <p:cNvSpPr/>
              <p:nvPr/>
            </p:nvSpPr>
            <p:spPr>
              <a:xfrm>
                <a:off x="1539230" y="638175"/>
                <a:ext cx="1746895" cy="144589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9" name="Object 28">
                <a:extLst>
                  <a:ext uri="{FF2B5EF4-FFF2-40B4-BE49-F238E27FC236}">
                    <a16:creationId xmlns:a16="http://schemas.microsoft.com/office/drawing/2014/main" id="{DEE6C512-8A9B-4593-AA9F-78BAED794BA5}"/>
                  </a:ext>
                </a:extLst>
              </p:cNvPr>
              <p:cNvGraphicFramePr>
                <a:graphicFrameLocks noChangeAspect="1"/>
              </p:cNvGraphicFramePr>
              <p:nvPr/>
            </p:nvGraphicFramePr>
            <p:xfrm>
              <a:off x="1618721" y="719949"/>
              <a:ext cx="1569146" cy="384594"/>
            </p:xfrm>
            <a:graphic>
              <a:graphicData uri="http://schemas.openxmlformats.org/presentationml/2006/ole">
                <mc:AlternateContent xmlns:mc="http://schemas.openxmlformats.org/markup-compatibility/2006">
                  <mc:Choice xmlns:v="urn:schemas-microsoft-com:vml" Requires="v">
                    <p:oleObj spid="_x0000_s13345" r:id="rId5" imgW="2590200" imgH="634680" progId="">
                      <p:embed/>
                    </p:oleObj>
                  </mc:Choice>
                  <mc:Fallback>
                    <p:oleObj r:id="rId5" imgW="2590200" imgH="634680" progId="">
                      <p:embed/>
                      <p:pic>
                        <p:nvPicPr>
                          <p:cNvPr id="29" name="Object 28">
                            <a:extLst>
                              <a:ext uri="{FF2B5EF4-FFF2-40B4-BE49-F238E27FC236}">
                                <a16:creationId xmlns:a16="http://schemas.microsoft.com/office/drawing/2014/main" id="{DEE6C512-8A9B-4593-AA9F-78BAED794BA5}"/>
                              </a:ext>
                            </a:extLst>
                          </p:cNvPr>
                          <p:cNvPicPr/>
                          <p:nvPr/>
                        </p:nvPicPr>
                        <p:blipFill>
                          <a:blip r:embed="rId6"/>
                          <a:stretch>
                            <a:fillRect/>
                          </a:stretch>
                        </p:blipFill>
                        <p:spPr>
                          <a:xfrm>
                            <a:off x="1618721" y="719949"/>
                            <a:ext cx="1569146" cy="384594"/>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AA05ABC2-D7D7-4756-BF95-69A0FD94C140}"/>
                  </a:ext>
                </a:extLst>
              </p:cNvPr>
              <p:cNvGraphicFramePr>
                <a:graphicFrameLocks noChangeAspect="1"/>
              </p:cNvGraphicFramePr>
              <p:nvPr/>
            </p:nvGraphicFramePr>
            <p:xfrm>
              <a:off x="1624860" y="1615529"/>
              <a:ext cx="1539150" cy="369988"/>
            </p:xfrm>
            <a:graphic>
              <a:graphicData uri="http://schemas.openxmlformats.org/presentationml/2006/ole">
                <mc:AlternateContent xmlns:mc="http://schemas.openxmlformats.org/markup-compatibility/2006">
                  <mc:Choice xmlns:v="urn:schemas-microsoft-com:vml" Requires="v">
                    <p:oleObj spid="_x0000_s13346" r:id="rId7" imgW="2640960" imgH="634680" progId="">
                      <p:embed/>
                    </p:oleObj>
                  </mc:Choice>
                  <mc:Fallback>
                    <p:oleObj r:id="rId7" imgW="2640960" imgH="634680" progId="">
                      <p:embed/>
                      <p:pic>
                        <p:nvPicPr>
                          <p:cNvPr id="30" name="Object 29">
                            <a:extLst>
                              <a:ext uri="{FF2B5EF4-FFF2-40B4-BE49-F238E27FC236}">
                                <a16:creationId xmlns:a16="http://schemas.microsoft.com/office/drawing/2014/main" id="{AA05ABC2-D7D7-4756-BF95-69A0FD94C140}"/>
                              </a:ext>
                            </a:extLst>
                          </p:cNvPr>
                          <p:cNvPicPr/>
                          <p:nvPr/>
                        </p:nvPicPr>
                        <p:blipFill>
                          <a:blip r:embed="rId8"/>
                          <a:stretch>
                            <a:fillRect/>
                          </a:stretch>
                        </p:blipFill>
                        <p:spPr>
                          <a:xfrm>
                            <a:off x="1624860" y="1615529"/>
                            <a:ext cx="1539150" cy="369988"/>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182A931A-6D57-432D-B2F9-925AD53C200D}"/>
                  </a:ext>
                </a:extLst>
              </p:cNvPr>
              <p:cNvGraphicFramePr>
                <a:graphicFrameLocks noChangeAspect="1"/>
              </p:cNvGraphicFramePr>
              <p:nvPr/>
            </p:nvGraphicFramePr>
            <p:xfrm>
              <a:off x="1630833" y="1232378"/>
              <a:ext cx="1563687" cy="268287"/>
            </p:xfrm>
            <a:graphic>
              <a:graphicData uri="http://schemas.openxmlformats.org/presentationml/2006/ole">
                <mc:AlternateContent xmlns:mc="http://schemas.openxmlformats.org/markup-compatibility/2006">
                  <mc:Choice xmlns:v="urn:schemas-microsoft-com:vml" Requires="v">
                    <p:oleObj spid="_x0000_s13347" r:id="rId9" imgW="1564200" imgH="268920" progId="">
                      <p:embed/>
                    </p:oleObj>
                  </mc:Choice>
                  <mc:Fallback>
                    <p:oleObj r:id="rId9" imgW="1564200" imgH="268920" progId="">
                      <p:embed/>
                      <p:pic>
                        <p:nvPicPr>
                          <p:cNvPr id="31" name="Object 30">
                            <a:extLst>
                              <a:ext uri="{FF2B5EF4-FFF2-40B4-BE49-F238E27FC236}">
                                <a16:creationId xmlns:a16="http://schemas.microsoft.com/office/drawing/2014/main" id="{182A931A-6D57-432D-B2F9-925AD53C200D}"/>
                              </a:ext>
                            </a:extLst>
                          </p:cNvPr>
                          <p:cNvPicPr/>
                          <p:nvPr/>
                        </p:nvPicPr>
                        <p:blipFill>
                          <a:blip r:embed="rId10"/>
                          <a:stretch>
                            <a:fillRect/>
                          </a:stretch>
                        </p:blipFill>
                        <p:spPr>
                          <a:xfrm>
                            <a:off x="1630833" y="1232378"/>
                            <a:ext cx="1563687" cy="268287"/>
                          </a:xfrm>
                          <a:prstGeom prst="rect">
                            <a:avLst/>
                          </a:prstGeom>
                        </p:spPr>
                      </p:pic>
                    </p:oleObj>
                  </mc:Fallback>
                </mc:AlternateContent>
              </a:graphicData>
            </a:graphic>
          </p:graphicFrame>
        </p:grpSp>
        <p:sp>
          <p:nvSpPr>
            <p:cNvPr id="34" name="TextBox 33">
              <a:extLst>
                <a:ext uri="{FF2B5EF4-FFF2-40B4-BE49-F238E27FC236}">
                  <a16:creationId xmlns:a16="http://schemas.microsoft.com/office/drawing/2014/main" id="{1B950070-A845-48E4-AC68-693ED2421E3D}"/>
                </a:ext>
              </a:extLst>
            </p:cNvPr>
            <p:cNvSpPr txBox="1"/>
            <p:nvPr/>
          </p:nvSpPr>
          <p:spPr>
            <a:xfrm>
              <a:off x="5529757" y="979593"/>
              <a:ext cx="1354858"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Ratio</a:t>
              </a:r>
            </a:p>
            <a:p>
              <a:pPr algn="ctr"/>
              <a:r>
                <a:rPr lang="en-US" sz="1000" dirty="0">
                  <a:latin typeface="Arial" panose="020B0604020202020204" pitchFamily="34" charset="0"/>
                  <a:cs typeface="Arial" panose="020B0604020202020204" pitchFamily="34" charset="0"/>
                </a:rPr>
                <a:t>Green </a:t>
              </a:r>
              <a:r>
                <a:rPr lang="en-US" sz="1000" baseline="-25000" dirty="0">
                  <a:latin typeface="Arial" panose="020B0604020202020204" pitchFamily="34" charset="0"/>
                  <a:cs typeface="Arial" panose="020B0604020202020204" pitchFamily="34" charset="0"/>
                </a:rPr>
                <a:t>long</a:t>
              </a:r>
              <a:r>
                <a:rPr lang="en-US" sz="1000" dirty="0">
                  <a:latin typeface="Arial" panose="020B0604020202020204" pitchFamily="34" charset="0"/>
                  <a:cs typeface="Arial" panose="020B0604020202020204" pitchFamily="34" charset="0"/>
                </a:rPr>
                <a:t>/Green </a:t>
              </a:r>
              <a:r>
                <a:rPr lang="en-US" sz="1000" baseline="-25000" dirty="0">
                  <a:latin typeface="Arial" panose="020B0604020202020204" pitchFamily="34" charset="0"/>
                  <a:cs typeface="Arial" panose="020B0604020202020204" pitchFamily="34" charset="0"/>
                </a:rPr>
                <a:t>short</a:t>
              </a:r>
            </a:p>
          </p:txBody>
        </p:sp>
        <p:sp>
          <p:nvSpPr>
            <p:cNvPr id="35" name="TextBox 34">
              <a:extLst>
                <a:ext uri="{FF2B5EF4-FFF2-40B4-BE49-F238E27FC236}">
                  <a16:creationId xmlns:a16="http://schemas.microsoft.com/office/drawing/2014/main" id="{DEAB879B-3B3B-46B9-AA34-00E2C469B627}"/>
                </a:ext>
              </a:extLst>
            </p:cNvPr>
            <p:cNvSpPr txBox="1"/>
            <p:nvPr/>
          </p:nvSpPr>
          <p:spPr>
            <a:xfrm>
              <a:off x="5965774" y="1436551"/>
              <a:ext cx="48282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1.02</a:t>
              </a:r>
            </a:p>
          </p:txBody>
        </p:sp>
        <p:sp>
          <p:nvSpPr>
            <p:cNvPr id="36" name="TextBox 35">
              <a:extLst>
                <a:ext uri="{FF2B5EF4-FFF2-40B4-BE49-F238E27FC236}">
                  <a16:creationId xmlns:a16="http://schemas.microsoft.com/office/drawing/2014/main" id="{358F39FD-CFB6-4AD3-AB58-96BA6573E271}"/>
                </a:ext>
              </a:extLst>
            </p:cNvPr>
            <p:cNvSpPr txBox="1"/>
            <p:nvPr/>
          </p:nvSpPr>
          <p:spPr>
            <a:xfrm>
              <a:off x="5965774" y="1913912"/>
              <a:ext cx="48282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1.27</a:t>
              </a:r>
            </a:p>
          </p:txBody>
        </p:sp>
        <p:sp>
          <p:nvSpPr>
            <p:cNvPr id="37" name="TextBox 36">
              <a:extLst>
                <a:ext uri="{FF2B5EF4-FFF2-40B4-BE49-F238E27FC236}">
                  <a16:creationId xmlns:a16="http://schemas.microsoft.com/office/drawing/2014/main" id="{4F8DBA3F-62EF-498D-8ABB-A663B6403B95}"/>
                </a:ext>
              </a:extLst>
            </p:cNvPr>
            <p:cNvSpPr txBox="1"/>
            <p:nvPr/>
          </p:nvSpPr>
          <p:spPr>
            <a:xfrm>
              <a:off x="5965774" y="2427938"/>
              <a:ext cx="48282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4.75</a:t>
              </a:r>
            </a:p>
          </p:txBody>
        </p:sp>
      </p:grpSp>
      <p:grpSp>
        <p:nvGrpSpPr>
          <p:cNvPr id="2" name="Group 1"/>
          <p:cNvGrpSpPr/>
          <p:nvPr/>
        </p:nvGrpSpPr>
        <p:grpSpPr>
          <a:xfrm>
            <a:off x="1948894" y="6039963"/>
            <a:ext cx="2152795" cy="3034252"/>
            <a:chOff x="629504" y="892885"/>
            <a:chExt cx="2152795" cy="3034252"/>
          </a:xfrm>
        </p:grpSpPr>
        <p:graphicFrame>
          <p:nvGraphicFramePr>
            <p:cNvPr id="39" name="Object 38">
              <a:extLst>
                <a:ext uri="{FF2B5EF4-FFF2-40B4-BE49-F238E27FC236}">
                  <a16:creationId xmlns:a16="http://schemas.microsoft.com/office/drawing/2014/main" id="{DA421C7A-2A4D-417A-8008-6824C0579052}"/>
                </a:ext>
              </a:extLst>
            </p:cNvPr>
            <p:cNvGraphicFramePr>
              <a:graphicFrameLocks noChangeAspect="1"/>
            </p:cNvGraphicFramePr>
            <p:nvPr>
              <p:extLst>
                <p:ext uri="{D42A27DB-BD31-4B8C-83A1-F6EECF244321}">
                  <p14:modId xmlns:p14="http://schemas.microsoft.com/office/powerpoint/2010/main" val="604170080"/>
                </p:ext>
              </p:extLst>
            </p:nvPr>
          </p:nvGraphicFramePr>
          <p:xfrm>
            <a:off x="629504" y="892885"/>
            <a:ext cx="2152795" cy="2233077"/>
          </p:xfrm>
          <a:graphic>
            <a:graphicData uri="http://schemas.openxmlformats.org/presentationml/2006/ole">
              <mc:AlternateContent xmlns:mc="http://schemas.openxmlformats.org/markup-compatibility/2006">
                <mc:Choice xmlns:v="urn:schemas-microsoft-com:vml" Requires="v">
                  <p:oleObj spid="_x0000_s13348" name="Prism 8" r:id="rId11" imgW="2767283" imgH="2870788" progId="Prism8.Document">
                    <p:embed/>
                  </p:oleObj>
                </mc:Choice>
                <mc:Fallback>
                  <p:oleObj name="Prism 8" r:id="rId11" imgW="2767283" imgH="2870788" progId="Prism8.Document">
                    <p:embed/>
                    <p:pic>
                      <p:nvPicPr>
                        <p:cNvPr id="39" name="Object 38">
                          <a:extLst>
                            <a:ext uri="{FF2B5EF4-FFF2-40B4-BE49-F238E27FC236}">
                              <a16:creationId xmlns:a16="http://schemas.microsoft.com/office/drawing/2014/main" id="{DA421C7A-2A4D-417A-8008-6824C0579052}"/>
                            </a:ext>
                          </a:extLst>
                        </p:cNvPr>
                        <p:cNvPicPr/>
                        <p:nvPr/>
                      </p:nvPicPr>
                      <p:blipFill>
                        <a:blip r:embed="rId12"/>
                        <a:stretch>
                          <a:fillRect/>
                        </a:stretch>
                      </p:blipFill>
                      <p:spPr>
                        <a:xfrm>
                          <a:off x="629504" y="892885"/>
                          <a:ext cx="2152795" cy="2233077"/>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A479C213-A43D-4E3F-8FBB-ACA5170C1BB1}"/>
                </a:ext>
              </a:extLst>
            </p:cNvPr>
            <p:cNvSpPr txBox="1"/>
            <p:nvPr/>
          </p:nvSpPr>
          <p:spPr>
            <a:xfrm rot="18000000">
              <a:off x="1200034" y="3223372"/>
              <a:ext cx="678391" cy="276999"/>
            </a:xfrm>
            <a:prstGeom prst="rect">
              <a:avLst/>
            </a:prstGeom>
            <a:noFill/>
          </p:spPr>
          <p:txBody>
            <a:bodyPr wrap="none" rtlCol="0">
              <a:spAutoFit/>
            </a:bodyPr>
            <a:lstStyle/>
            <a:p>
              <a:pPr algn="r"/>
              <a:r>
                <a:rPr lang="en-US" sz="1200" dirty="0">
                  <a:latin typeface="Arial" panose="020B0604020202020204" pitchFamily="34" charset="0"/>
                  <a:cs typeface="Arial" panose="020B0604020202020204" pitchFamily="34" charset="0"/>
                </a:rPr>
                <a:t>Control</a:t>
              </a:r>
            </a:p>
          </p:txBody>
        </p:sp>
        <p:sp>
          <p:nvSpPr>
            <p:cNvPr id="41" name="TextBox 40">
              <a:extLst>
                <a:ext uri="{FF2B5EF4-FFF2-40B4-BE49-F238E27FC236}">
                  <a16:creationId xmlns:a16="http://schemas.microsoft.com/office/drawing/2014/main" id="{593FD403-502C-4E44-A486-968A7436048F}"/>
                </a:ext>
              </a:extLst>
            </p:cNvPr>
            <p:cNvSpPr txBox="1"/>
            <p:nvPr/>
          </p:nvSpPr>
          <p:spPr>
            <a:xfrm rot="18000000">
              <a:off x="1641181" y="3317194"/>
              <a:ext cx="942887" cy="276999"/>
            </a:xfrm>
            <a:prstGeom prst="rect">
              <a:avLst/>
            </a:prstGeom>
            <a:noFill/>
          </p:spPr>
          <p:txBody>
            <a:bodyPr wrap="none" rtlCol="0">
              <a:spAutoFit/>
            </a:bodyPr>
            <a:lstStyle/>
            <a:p>
              <a:pPr algn="r"/>
              <a:r>
                <a:rPr lang="en-US" sz="1200" dirty="0">
                  <a:latin typeface="Arial" panose="020B0604020202020204" pitchFamily="34" charset="0"/>
                  <a:cs typeface="Arial" panose="020B0604020202020204" pitchFamily="34" charset="0"/>
                </a:rPr>
                <a:t>10 </a:t>
              </a:r>
              <a:r>
                <a:rPr lang="en-US" sz="1200" dirty="0" err="1">
                  <a:latin typeface="Arial" panose="020B0604020202020204" pitchFamily="34" charset="0"/>
                  <a:cs typeface="Arial" panose="020B0604020202020204" pitchFamily="34" charset="0"/>
                </a:rPr>
                <a:t>nM</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olap</a:t>
              </a:r>
              <a:endParaRPr lang="en-US" sz="1200" dirty="0">
                <a:latin typeface="Arial" panose="020B0604020202020204" pitchFamily="34" charset="0"/>
                <a:cs typeface="Arial" panose="020B0604020202020204" pitchFamily="34" charset="0"/>
              </a:endParaRPr>
            </a:p>
          </p:txBody>
        </p:sp>
      </p:grpSp>
      <p:sp>
        <p:nvSpPr>
          <p:cNvPr id="42" name="TextBox 41">
            <a:extLst>
              <a:ext uri="{FF2B5EF4-FFF2-40B4-BE49-F238E27FC236}">
                <a16:creationId xmlns:a16="http://schemas.microsoft.com/office/drawing/2014/main" id="{FB6CA0EF-7D3D-41BA-970A-82BEB00BE8D7}"/>
              </a:ext>
            </a:extLst>
          </p:cNvPr>
          <p:cNvSpPr txBox="1"/>
          <p:nvPr/>
        </p:nvSpPr>
        <p:spPr>
          <a:xfrm>
            <a:off x="474942" y="2292578"/>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12230901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3826</TotalTime>
  <Words>2094</Words>
  <Application>Microsoft Office PowerPoint</Application>
  <PresentationFormat>On-screen Show (4:3)</PresentationFormat>
  <Paragraphs>453</Paragraphs>
  <Slides>12</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12</vt:i4>
      </vt:variant>
    </vt:vector>
  </HeadingPairs>
  <TitlesOfParts>
    <vt:vector size="20" baseType="lpstr">
      <vt:lpstr>Arial</vt:lpstr>
      <vt:lpstr>Calibri</vt:lpstr>
      <vt:lpstr>Calibri Light</vt:lpstr>
      <vt:lpstr>Symbol</vt:lpstr>
      <vt:lpstr>Times New Roman</vt:lpstr>
      <vt:lpstr>Office Theme</vt:lpstr>
      <vt:lpstr>Prism 8</vt:lpstr>
      <vt:lpstr>Prism 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parsella</dc:creator>
  <cp:lastModifiedBy>Morgan, Meredith</cp:lastModifiedBy>
  <cp:revision>69</cp:revision>
  <dcterms:created xsi:type="dcterms:W3CDTF">2019-09-09T18:28:37Z</dcterms:created>
  <dcterms:modified xsi:type="dcterms:W3CDTF">2020-09-21T18:29:04Z</dcterms:modified>
</cp:coreProperties>
</file>