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60" r:id="rId4"/>
    <p:sldId id="258" r:id="rId5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60"/>
    <p:restoredTop sz="85176"/>
  </p:normalViewPr>
  <p:slideViewPr>
    <p:cSldViewPr snapToGrid="0" snapToObjects="1">
      <p:cViewPr varScale="1">
        <p:scale>
          <a:sx n="91" d="100"/>
          <a:sy n="91" d="100"/>
        </p:scale>
        <p:origin x="38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206ED-05EE-EA46-8052-417F9734E0DC}" type="datetimeFigureOut">
              <a:rPr lang="en-US" smtClean="0"/>
              <a:t>12/8/20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239EA-6711-6749-8AB4-E47DBDF03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294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Figure 1. Phenotypes of </a:t>
            </a:r>
            <a:r>
              <a:rPr lang="en-US" i="1" dirty="0"/>
              <a:t>UMAMIT14</a:t>
            </a:r>
            <a:r>
              <a:rPr lang="en-US" dirty="0"/>
              <a:t>, </a:t>
            </a:r>
            <a:r>
              <a:rPr lang="en-US" i="1" dirty="0"/>
              <a:t>UMAMIT18</a:t>
            </a:r>
            <a:r>
              <a:rPr lang="en-US" dirty="0"/>
              <a:t>, </a:t>
            </a:r>
            <a:r>
              <a:rPr lang="en-US" i="1" dirty="0"/>
              <a:t>UMAMIT24</a:t>
            </a:r>
            <a:r>
              <a:rPr lang="en-US" dirty="0"/>
              <a:t> and </a:t>
            </a:r>
            <a:r>
              <a:rPr lang="en-US" i="1" dirty="0"/>
              <a:t>UMAMIT25</a:t>
            </a:r>
            <a:r>
              <a:rPr lang="en-US" dirty="0"/>
              <a:t> over-expressing plants.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239EA-6711-6749-8AB4-E47DBDF03C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481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figure 2. Concentration of IAA and ABA in </a:t>
            </a:r>
            <a:r>
              <a:rPr lang="en-US" i="1" dirty="0"/>
              <a:t>35S:UMAMIT14-4 </a:t>
            </a:r>
            <a:r>
              <a:rPr lang="en-US" dirty="0"/>
              <a:t>(A, B) and </a:t>
            </a:r>
            <a:r>
              <a:rPr lang="en-US" i="1" dirty="0"/>
              <a:t>35S:UMAMIT14-6 </a:t>
            </a:r>
            <a:r>
              <a:rPr lang="en-US" dirty="0"/>
              <a:t> (C, D) plants. The hormones were extracted from five-week old plants. Error bars: standard deviation, n=4. </a:t>
            </a:r>
            <a:r>
              <a:rPr lang="fr-FR" b="0" dirty="0" err="1">
                <a:solidFill>
                  <a:srgbClr val="FF0000"/>
                </a:solidFill>
              </a:rPr>
              <a:t>Significant</a:t>
            </a:r>
            <a:r>
              <a:rPr lang="fr-FR" b="0" dirty="0">
                <a:solidFill>
                  <a:srgbClr val="FF0000"/>
                </a:solidFill>
              </a:rPr>
              <a:t> </a:t>
            </a:r>
            <a:r>
              <a:rPr lang="fr-FR" b="0" dirty="0" err="1">
                <a:solidFill>
                  <a:srgbClr val="FF0000"/>
                </a:solidFill>
              </a:rPr>
              <a:t>differences</a:t>
            </a:r>
            <a:r>
              <a:rPr lang="fr-FR" b="0" dirty="0">
                <a:solidFill>
                  <a:srgbClr val="FF0000"/>
                </a:solidFill>
              </a:rPr>
              <a:t> </a:t>
            </a:r>
            <a:r>
              <a:rPr lang="fr-FR" b="0" dirty="0" err="1">
                <a:solidFill>
                  <a:srgbClr val="FF0000"/>
                </a:solidFill>
              </a:rPr>
              <a:t>compared</a:t>
            </a:r>
            <a:r>
              <a:rPr lang="fr-FR" b="0" dirty="0">
                <a:solidFill>
                  <a:srgbClr val="FF0000"/>
                </a:solidFill>
              </a:rPr>
              <a:t> to the </a:t>
            </a:r>
            <a:r>
              <a:rPr lang="fr-FR" b="0" dirty="0" err="1">
                <a:solidFill>
                  <a:srgbClr val="FF0000"/>
                </a:solidFill>
              </a:rPr>
              <a:t>wild</a:t>
            </a:r>
            <a:r>
              <a:rPr lang="fr-FR" b="0" dirty="0">
                <a:solidFill>
                  <a:srgbClr val="FF0000"/>
                </a:solidFill>
              </a:rPr>
              <a:t> type are </a:t>
            </a:r>
            <a:r>
              <a:rPr lang="fr-FR" b="0" dirty="0" err="1">
                <a:solidFill>
                  <a:srgbClr val="FF0000"/>
                </a:solidFill>
              </a:rPr>
              <a:t>indicated</a:t>
            </a:r>
            <a:r>
              <a:rPr lang="fr-FR" b="0" dirty="0">
                <a:solidFill>
                  <a:srgbClr val="FF0000"/>
                </a:solidFill>
              </a:rPr>
              <a:t> by </a:t>
            </a:r>
            <a:r>
              <a:rPr lang="fr-FR" b="0" dirty="0" err="1">
                <a:solidFill>
                  <a:srgbClr val="FF0000"/>
                </a:solidFill>
              </a:rPr>
              <a:t>asterisks</a:t>
            </a:r>
            <a:r>
              <a:rPr lang="fr-FR" b="0" dirty="0">
                <a:solidFill>
                  <a:srgbClr val="FF0000"/>
                </a:solidFill>
              </a:rPr>
              <a:t> </a:t>
            </a:r>
            <a:r>
              <a:rPr lang="fr-FR" b="0" dirty="0" err="1">
                <a:solidFill>
                  <a:srgbClr val="FF0000"/>
                </a:solidFill>
              </a:rPr>
              <a:t>according</a:t>
            </a:r>
            <a:r>
              <a:rPr lang="fr-FR" b="0" dirty="0">
                <a:solidFill>
                  <a:srgbClr val="FF0000"/>
                </a:solidFill>
              </a:rPr>
              <a:t> to </a:t>
            </a:r>
            <a:r>
              <a:rPr lang="fr-FR" b="0" dirty="0" err="1">
                <a:solidFill>
                  <a:srgbClr val="FF0000"/>
                </a:solidFill>
              </a:rPr>
              <a:t>Student’s</a:t>
            </a:r>
            <a:r>
              <a:rPr lang="fr-FR" b="0" dirty="0">
                <a:solidFill>
                  <a:srgbClr val="FF0000"/>
                </a:solidFill>
              </a:rPr>
              <a:t> </a:t>
            </a:r>
            <a:r>
              <a:rPr lang="fr-FR" b="0" dirty="0" err="1">
                <a:solidFill>
                  <a:srgbClr val="FF0000"/>
                </a:solidFill>
              </a:rPr>
              <a:t>t</a:t>
            </a:r>
            <a:r>
              <a:rPr lang="fr-FR" b="0" dirty="0">
                <a:solidFill>
                  <a:srgbClr val="FF0000"/>
                </a:solidFill>
              </a:rPr>
              <a:t>-test.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239EA-6711-6749-8AB4-E47DBDF03C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67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1B4AC-5F11-6E4B-89AA-9BBE9178C9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778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Table S1.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Primers used for cloning and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qRT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-PCR. Primer sequences are given from 5’ to 3’. Underlined bases were added for the creation of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attB1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attB2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forward and reverse primers, respectively.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239EA-6711-6749-8AB4-E47DBDF03C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69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8591-9DD6-984A-9047-11B5FD3CB367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F93-89F6-4A45-A500-ACB44C6A3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28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8591-9DD6-984A-9047-11B5FD3CB367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F93-89F6-4A45-A500-ACB44C6A3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25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8591-9DD6-984A-9047-11B5FD3CB367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F93-89F6-4A45-A500-ACB44C6A3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449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8591-9DD6-984A-9047-11B5FD3CB367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F93-89F6-4A45-A500-ACB44C6A3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5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8591-9DD6-984A-9047-11B5FD3CB367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F93-89F6-4A45-A500-ACB44C6A3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043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8591-9DD6-984A-9047-11B5FD3CB367}" type="datetimeFigureOut">
              <a:rPr lang="en-US" smtClean="0"/>
              <a:t>12/8/20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F93-89F6-4A45-A500-ACB44C6A3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431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8591-9DD6-984A-9047-11B5FD3CB367}" type="datetimeFigureOut">
              <a:rPr lang="en-US" smtClean="0"/>
              <a:t>12/8/20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F93-89F6-4A45-A500-ACB44C6A3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9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8591-9DD6-984A-9047-11B5FD3CB367}" type="datetimeFigureOut">
              <a:rPr lang="en-US" smtClean="0"/>
              <a:t>12/8/20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F93-89F6-4A45-A500-ACB44C6A3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777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8591-9DD6-984A-9047-11B5FD3CB367}" type="datetimeFigureOut">
              <a:rPr lang="en-US" smtClean="0"/>
              <a:t>12/8/20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F93-89F6-4A45-A500-ACB44C6A3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236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8591-9DD6-984A-9047-11B5FD3CB367}" type="datetimeFigureOut">
              <a:rPr lang="en-US" smtClean="0"/>
              <a:t>12/8/20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F93-89F6-4A45-A500-ACB44C6A3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739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8591-9DD6-984A-9047-11B5FD3CB367}" type="datetimeFigureOut">
              <a:rPr lang="en-US" smtClean="0"/>
              <a:t>12/8/20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F93-89F6-4A45-A500-ACB44C6A3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346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48591-9DD6-984A-9047-11B5FD3CB367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84F93-89F6-4A45-A500-ACB44C6A3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077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Julien\Pictures\OX lines 2 3 9 22 23 9-5-16\IMG_4257.JPG">
            <a:extLst>
              <a:ext uri="{FF2B5EF4-FFF2-40B4-BE49-F238E27FC236}">
                <a16:creationId xmlns:a16="http://schemas.microsoft.com/office/drawing/2014/main" id="{A02EBE78-7922-7341-8E8E-11501937E78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8" t="2189" r="33157" b="40716"/>
          <a:stretch/>
        </p:blipFill>
        <p:spPr bwMode="auto">
          <a:xfrm>
            <a:off x="4122444" y="2352810"/>
            <a:ext cx="1316355" cy="14236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D:\Julien\Pictures\OX lines 2 3 9 22 23 9-5-16\IMG_4262.JPG">
            <a:extLst>
              <a:ext uri="{FF2B5EF4-FFF2-40B4-BE49-F238E27FC236}">
                <a16:creationId xmlns:a16="http://schemas.microsoft.com/office/drawing/2014/main" id="{5A80AACA-2F61-4C45-BBCE-A71EF3241E20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42" t="6904" r="30787" b="31547"/>
          <a:stretch/>
        </p:blipFill>
        <p:spPr bwMode="auto">
          <a:xfrm>
            <a:off x="1496877" y="2352811"/>
            <a:ext cx="1327795" cy="14301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D:\Julien\Pictures\OX lines 2 3 9 22 23 9-5-16\IMG_4253.JPG">
            <a:extLst>
              <a:ext uri="{FF2B5EF4-FFF2-40B4-BE49-F238E27FC236}">
                <a16:creationId xmlns:a16="http://schemas.microsoft.com/office/drawing/2014/main" id="{8EAA7126-076F-8F40-A4B1-E30A92729216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05" t="5420" r="33422" b="35427"/>
          <a:stretch/>
        </p:blipFill>
        <p:spPr bwMode="auto">
          <a:xfrm>
            <a:off x="1528365" y="4156887"/>
            <a:ext cx="1264821" cy="14301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4F4BA7-2BC8-9747-968D-F503C29C52F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2" t="-16" r="16046" b="28"/>
          <a:stretch/>
        </p:blipFill>
        <p:spPr>
          <a:xfrm>
            <a:off x="4136358" y="4137604"/>
            <a:ext cx="1311199" cy="1449028"/>
          </a:xfrm>
          <a:prstGeom prst="rect">
            <a:avLst/>
          </a:prstGeom>
        </p:spPr>
      </p:pic>
      <p:pic>
        <p:nvPicPr>
          <p:cNvPr id="9" name="Picture 8" descr="D:\Julien\Pictures\OX lines 2 3 9 22 23 9-5-16\IMG_4247.JPG">
            <a:extLst>
              <a:ext uri="{FF2B5EF4-FFF2-40B4-BE49-F238E27FC236}">
                <a16:creationId xmlns:a16="http://schemas.microsoft.com/office/drawing/2014/main" id="{4029F369-917E-F841-BC59-A91165D31553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72" t="12356" r="28117" b="24668"/>
          <a:stretch/>
        </p:blipFill>
        <p:spPr bwMode="auto">
          <a:xfrm>
            <a:off x="2853478" y="2352812"/>
            <a:ext cx="1223419" cy="14301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8">
            <a:extLst>
              <a:ext uri="{FF2B5EF4-FFF2-40B4-BE49-F238E27FC236}">
                <a16:creationId xmlns:a16="http://schemas.microsoft.com/office/drawing/2014/main" id="{A7617AF2-9C93-594E-A10B-B2EFDE773E3C}"/>
              </a:ext>
            </a:extLst>
          </p:cNvPr>
          <p:cNvSpPr txBox="1"/>
          <p:nvPr/>
        </p:nvSpPr>
        <p:spPr>
          <a:xfrm>
            <a:off x="1855354" y="3782980"/>
            <a:ext cx="857741" cy="24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Wild type</a:t>
            </a:r>
            <a:endParaRPr lang="en-US" sz="12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E7AD2D14-F213-2E4C-86B1-06ACD3F12036}"/>
              </a:ext>
            </a:extLst>
          </p:cNvPr>
          <p:cNvSpPr txBox="1"/>
          <p:nvPr/>
        </p:nvSpPr>
        <p:spPr>
          <a:xfrm>
            <a:off x="2876996" y="3771622"/>
            <a:ext cx="1201950" cy="246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i="1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35S:UMAMIT14-4</a:t>
            </a:r>
            <a:endParaRPr lang="en-US" sz="12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6900C5-37DD-5249-96C4-8E40F243986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6" r="23997" b="8990"/>
          <a:stretch/>
        </p:blipFill>
        <p:spPr>
          <a:xfrm>
            <a:off x="2853478" y="4137838"/>
            <a:ext cx="1223419" cy="1449218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8F24C3E8-A025-F549-BB03-D6DCC1EAB3B1}"/>
              </a:ext>
            </a:extLst>
          </p:cNvPr>
          <p:cNvSpPr/>
          <p:nvPr/>
        </p:nvSpPr>
        <p:spPr>
          <a:xfrm>
            <a:off x="3314720" y="4640094"/>
            <a:ext cx="505314" cy="516803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5" name="TextBox 16">
            <a:extLst>
              <a:ext uri="{FF2B5EF4-FFF2-40B4-BE49-F238E27FC236}">
                <a16:creationId xmlns:a16="http://schemas.microsoft.com/office/drawing/2014/main" id="{FBDC62E3-9637-BD47-879C-AF6FBF042D73}"/>
              </a:ext>
            </a:extLst>
          </p:cNvPr>
          <p:cNvSpPr txBox="1"/>
          <p:nvPr/>
        </p:nvSpPr>
        <p:spPr>
          <a:xfrm>
            <a:off x="4286816" y="3772180"/>
            <a:ext cx="1160738" cy="24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i="1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35S:UMAMIT18</a:t>
            </a:r>
            <a:endParaRPr lang="en-US" sz="12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17" name="TextBox 18">
            <a:extLst>
              <a:ext uri="{FF2B5EF4-FFF2-40B4-BE49-F238E27FC236}">
                <a16:creationId xmlns:a16="http://schemas.microsoft.com/office/drawing/2014/main" id="{CD2E1EF6-D664-8F45-929A-743637A30283}"/>
              </a:ext>
            </a:extLst>
          </p:cNvPr>
          <p:cNvSpPr txBox="1"/>
          <p:nvPr/>
        </p:nvSpPr>
        <p:spPr>
          <a:xfrm>
            <a:off x="1731078" y="5587058"/>
            <a:ext cx="1062107" cy="24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i="1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35S:UMAMIT24</a:t>
            </a:r>
            <a:endParaRPr lang="en-US" sz="12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18" name="TextBox 19">
            <a:extLst>
              <a:ext uri="{FF2B5EF4-FFF2-40B4-BE49-F238E27FC236}">
                <a16:creationId xmlns:a16="http://schemas.microsoft.com/office/drawing/2014/main" id="{1337204E-E6FB-EF41-A2CF-36E9194C207C}"/>
              </a:ext>
            </a:extLst>
          </p:cNvPr>
          <p:cNvSpPr txBox="1"/>
          <p:nvPr/>
        </p:nvSpPr>
        <p:spPr>
          <a:xfrm>
            <a:off x="2954624" y="5575626"/>
            <a:ext cx="1014331" cy="24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i="1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35S:UMAMIT25</a:t>
            </a:r>
            <a:endParaRPr lang="en-US" sz="12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6D7C8327-2B3D-924B-906A-D8CAA4124F35}"/>
              </a:ext>
            </a:extLst>
          </p:cNvPr>
          <p:cNvSpPr txBox="1"/>
          <p:nvPr/>
        </p:nvSpPr>
        <p:spPr>
          <a:xfrm>
            <a:off x="4340110" y="5571180"/>
            <a:ext cx="1193063" cy="24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i="1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35S:UMAMIT25</a:t>
            </a:r>
            <a:endParaRPr lang="en-US" sz="12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524BC4F-9B59-3840-9DDC-448ACCD4F8EB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3567377" y="4131335"/>
            <a:ext cx="568981" cy="5087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6993DF-B6DF-4C4D-AD49-9BA1863D45D7}"/>
              </a:ext>
            </a:extLst>
          </p:cNvPr>
          <p:cNvCxnSpPr>
            <a:cxnSpLocks/>
          </p:cNvCxnSpPr>
          <p:nvPr/>
        </p:nvCxnSpPr>
        <p:spPr>
          <a:xfrm>
            <a:off x="3553463" y="5156898"/>
            <a:ext cx="582895" cy="4297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D0D4BE7-283E-404D-ADEA-A380CA9B7B6E}"/>
              </a:ext>
            </a:extLst>
          </p:cNvPr>
          <p:cNvSpPr txBox="1"/>
          <p:nvPr/>
        </p:nvSpPr>
        <p:spPr>
          <a:xfrm>
            <a:off x="1275854" y="6088888"/>
            <a:ext cx="4371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1. Phenotypes of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UMAMIT14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UMAMIT18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UMAMIT24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UMAMIT25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over-expressing plants. 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949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0035FE8E-D71F-634D-9F9C-A0E5FAAFAFA1}"/>
              </a:ext>
            </a:extLst>
          </p:cNvPr>
          <p:cNvSpPr txBox="1"/>
          <p:nvPr/>
        </p:nvSpPr>
        <p:spPr>
          <a:xfrm>
            <a:off x="1357194" y="7475237"/>
            <a:ext cx="43718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Supplemental figure 2. Concentration of IAA and ABA in </a:t>
            </a:r>
            <a:r>
              <a:rPr lang="en-US" sz="1200" i="1" dirty="0"/>
              <a:t>35S:UMAMIT14-4 </a:t>
            </a:r>
            <a:r>
              <a:rPr lang="en-US" sz="1200" dirty="0"/>
              <a:t>(A, B) and </a:t>
            </a:r>
            <a:r>
              <a:rPr lang="en-US" sz="1200" i="1" dirty="0"/>
              <a:t>35S:UMAMIT14-6 </a:t>
            </a:r>
            <a:r>
              <a:rPr lang="en-US" sz="1200" dirty="0"/>
              <a:t> (C, D) plants. The hormones were extracted from five-week old plants. Error bars: standard deviation, n=4. </a:t>
            </a:r>
            <a:r>
              <a:rPr lang="fr-FR" sz="1200" dirty="0" err="1"/>
              <a:t>Significant</a:t>
            </a:r>
            <a:r>
              <a:rPr lang="fr-FR" sz="1200" dirty="0"/>
              <a:t> </a:t>
            </a:r>
            <a:r>
              <a:rPr lang="fr-FR" sz="1200" dirty="0" err="1"/>
              <a:t>differences</a:t>
            </a:r>
            <a:r>
              <a:rPr lang="fr-FR" sz="1200" dirty="0"/>
              <a:t> </a:t>
            </a:r>
            <a:r>
              <a:rPr lang="fr-FR" sz="1200" dirty="0" err="1"/>
              <a:t>compared</a:t>
            </a:r>
            <a:r>
              <a:rPr lang="fr-FR" sz="1200" dirty="0"/>
              <a:t> to the </a:t>
            </a:r>
            <a:r>
              <a:rPr lang="fr-FR" sz="1200" dirty="0" err="1"/>
              <a:t>wild</a:t>
            </a:r>
            <a:r>
              <a:rPr lang="fr-FR" sz="1200" dirty="0"/>
              <a:t> type are </a:t>
            </a:r>
            <a:r>
              <a:rPr lang="fr-FR" sz="1200" dirty="0" err="1"/>
              <a:t>indicated</a:t>
            </a:r>
            <a:r>
              <a:rPr lang="fr-FR" sz="1200" dirty="0"/>
              <a:t> by </a:t>
            </a:r>
            <a:r>
              <a:rPr lang="fr-FR" sz="1200" dirty="0" err="1"/>
              <a:t>asterisks</a:t>
            </a:r>
            <a:r>
              <a:rPr lang="fr-FR" sz="1200" dirty="0"/>
              <a:t> </a:t>
            </a:r>
            <a:r>
              <a:rPr lang="fr-FR" sz="1200" dirty="0" err="1"/>
              <a:t>according</a:t>
            </a:r>
            <a:r>
              <a:rPr lang="fr-FR" sz="1200" dirty="0"/>
              <a:t> to </a:t>
            </a:r>
            <a:r>
              <a:rPr lang="fr-FR" sz="1200" dirty="0" err="1"/>
              <a:t>Student’s</a:t>
            </a:r>
            <a:r>
              <a:rPr lang="fr-FR" sz="1200" dirty="0"/>
              <a:t> </a:t>
            </a:r>
            <a:r>
              <a:rPr lang="fr-FR" sz="1200" dirty="0" err="1"/>
              <a:t>t</a:t>
            </a:r>
            <a:r>
              <a:rPr lang="fr-FR" sz="1200" dirty="0"/>
              <a:t>-test. </a:t>
            </a:r>
            <a:endParaRPr lang="en-US" sz="1200" dirty="0"/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8F2B91-5A00-0448-B3D4-67C3D8E5E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290" y="1792744"/>
            <a:ext cx="6295853" cy="548776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E24C7D4-53AF-9548-AE13-6CC44B478E07}"/>
              </a:ext>
            </a:extLst>
          </p:cNvPr>
          <p:cNvSpPr txBox="1"/>
          <p:nvPr/>
        </p:nvSpPr>
        <p:spPr>
          <a:xfrm>
            <a:off x="294632" y="162725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926076-6F47-C044-95EA-8071B548FB32}"/>
              </a:ext>
            </a:extLst>
          </p:cNvPr>
          <p:cNvSpPr txBox="1"/>
          <p:nvPr/>
        </p:nvSpPr>
        <p:spPr>
          <a:xfrm>
            <a:off x="2554382" y="162725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75B3BC-874E-BB46-BC61-B95721F7F29A}"/>
              </a:ext>
            </a:extLst>
          </p:cNvPr>
          <p:cNvSpPr txBox="1"/>
          <p:nvPr/>
        </p:nvSpPr>
        <p:spPr>
          <a:xfrm>
            <a:off x="4807721" y="162725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88884CE-7F0F-BA46-8DBC-F5FF66AF8A46}"/>
              </a:ext>
            </a:extLst>
          </p:cNvPr>
          <p:cNvSpPr txBox="1"/>
          <p:nvPr/>
        </p:nvSpPr>
        <p:spPr>
          <a:xfrm>
            <a:off x="294632" y="428893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FF2029-EAB6-7A4A-92BB-CC510D3D4751}"/>
              </a:ext>
            </a:extLst>
          </p:cNvPr>
          <p:cNvSpPr txBox="1"/>
          <p:nvPr/>
        </p:nvSpPr>
        <p:spPr>
          <a:xfrm>
            <a:off x="2554382" y="428893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CE129E2-EB78-544D-B681-D2588008B345}"/>
              </a:ext>
            </a:extLst>
          </p:cNvPr>
          <p:cNvSpPr txBox="1"/>
          <p:nvPr/>
        </p:nvSpPr>
        <p:spPr>
          <a:xfrm>
            <a:off x="4807721" y="428893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2072F58-92A8-0342-8E49-30B36302C825}"/>
              </a:ext>
            </a:extLst>
          </p:cNvPr>
          <p:cNvCxnSpPr>
            <a:cxnSpLocks/>
          </p:cNvCxnSpPr>
          <p:nvPr/>
        </p:nvCxnSpPr>
        <p:spPr>
          <a:xfrm>
            <a:off x="1257650" y="4822535"/>
            <a:ext cx="5282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2F57655-A67B-7C47-9E7C-840E00933ED1}"/>
              </a:ext>
            </a:extLst>
          </p:cNvPr>
          <p:cNvSpPr txBox="1"/>
          <p:nvPr/>
        </p:nvSpPr>
        <p:spPr>
          <a:xfrm>
            <a:off x="1336055" y="4556883"/>
            <a:ext cx="5798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4316E21-7BB1-374F-8E59-595E8BA1FB06}"/>
              </a:ext>
            </a:extLst>
          </p:cNvPr>
          <p:cNvCxnSpPr>
            <a:cxnSpLocks/>
          </p:cNvCxnSpPr>
          <p:nvPr/>
        </p:nvCxnSpPr>
        <p:spPr>
          <a:xfrm>
            <a:off x="3296006" y="4822535"/>
            <a:ext cx="5282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BB465E9-C3C6-BA41-BBDE-085905AB1EED}"/>
              </a:ext>
            </a:extLst>
          </p:cNvPr>
          <p:cNvSpPr txBox="1"/>
          <p:nvPr/>
        </p:nvSpPr>
        <p:spPr>
          <a:xfrm>
            <a:off x="3317260" y="4556883"/>
            <a:ext cx="697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F60F9F0-5B05-7A4D-826A-3D81513CFB7E}"/>
              </a:ext>
            </a:extLst>
          </p:cNvPr>
          <p:cNvSpPr txBox="1"/>
          <p:nvPr/>
        </p:nvSpPr>
        <p:spPr>
          <a:xfrm>
            <a:off x="5607923" y="1272549"/>
            <a:ext cx="67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 &lt;0.01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C98B47-9B2B-2C49-9E9B-6CB87B197D70}"/>
              </a:ext>
            </a:extLst>
          </p:cNvPr>
          <p:cNvSpPr txBox="1"/>
          <p:nvPr/>
        </p:nvSpPr>
        <p:spPr>
          <a:xfrm>
            <a:off x="5614549" y="1483974"/>
            <a:ext cx="8444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 &lt;0.0001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B7E52AE-70FF-E440-A14D-7563B14180A9}"/>
              </a:ext>
            </a:extLst>
          </p:cNvPr>
          <p:cNvSpPr txBox="1"/>
          <p:nvPr/>
        </p:nvSpPr>
        <p:spPr>
          <a:xfrm>
            <a:off x="5359262" y="1285192"/>
            <a:ext cx="417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**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AEED9DD-73A7-8D48-AB28-11BB15150519}"/>
              </a:ext>
            </a:extLst>
          </p:cNvPr>
          <p:cNvSpPr txBox="1"/>
          <p:nvPr/>
        </p:nvSpPr>
        <p:spPr>
          <a:xfrm>
            <a:off x="5128954" y="1494097"/>
            <a:ext cx="658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****</a:t>
            </a:r>
          </a:p>
        </p:txBody>
      </p:sp>
    </p:spTree>
    <p:extLst>
      <p:ext uri="{BB962C8B-B14F-4D97-AF65-F5344CB8AC3E}">
        <p14:creationId xmlns:p14="http://schemas.microsoft.com/office/powerpoint/2010/main" val="2313470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3D494-641B-9544-81DA-BF526018A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EBDF27-8FC3-F842-AE7A-EB53DB007A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013" r="8610"/>
          <a:stretch/>
        </p:blipFill>
        <p:spPr>
          <a:xfrm>
            <a:off x="5157724" y="3526341"/>
            <a:ext cx="1343533" cy="20585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C71E1B-1FAF-684E-9BE4-E58AA9F5C5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8" y="3418207"/>
            <a:ext cx="4578449" cy="24773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CF109A-708F-D244-89EA-82A4CF8BAB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615" t="68384" r="76929" b="23787"/>
          <a:stretch/>
        </p:blipFill>
        <p:spPr>
          <a:xfrm rot="5400000">
            <a:off x="3545959" y="3755246"/>
            <a:ext cx="66675" cy="1939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7BEAD4B-B2A5-6447-9A43-7147E730EC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696" t="68993" r="74987" b="23178"/>
          <a:stretch/>
        </p:blipFill>
        <p:spPr>
          <a:xfrm rot="5400000">
            <a:off x="3549135" y="3889231"/>
            <a:ext cx="60325" cy="1939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5944C7F-BDD6-D941-8548-616B33A0C740}"/>
              </a:ext>
            </a:extLst>
          </p:cNvPr>
          <p:cNvSpPr txBox="1"/>
          <p:nvPr/>
        </p:nvSpPr>
        <p:spPr>
          <a:xfrm>
            <a:off x="3652535" y="3703029"/>
            <a:ext cx="682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C20AD1-83FF-0A4B-B051-A182C13F0B28}"/>
              </a:ext>
            </a:extLst>
          </p:cNvPr>
          <p:cNvSpPr txBox="1"/>
          <p:nvPr/>
        </p:nvSpPr>
        <p:spPr>
          <a:xfrm>
            <a:off x="6313501" y="3576195"/>
            <a:ext cx="3269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72F9F4-24FA-4448-B5C2-5F296E76CBF2}"/>
              </a:ext>
            </a:extLst>
          </p:cNvPr>
          <p:cNvSpPr txBox="1"/>
          <p:nvPr/>
        </p:nvSpPr>
        <p:spPr>
          <a:xfrm>
            <a:off x="462337" y="3342302"/>
            <a:ext cx="258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33FE88-1651-1F47-8E3D-CE639D24C166}"/>
              </a:ext>
            </a:extLst>
          </p:cNvPr>
          <p:cNvSpPr txBox="1"/>
          <p:nvPr/>
        </p:nvSpPr>
        <p:spPr>
          <a:xfrm>
            <a:off x="4929648" y="3342302"/>
            <a:ext cx="258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151FAF-9D9C-9144-B48B-7BAC78635419}"/>
              </a:ext>
            </a:extLst>
          </p:cNvPr>
          <p:cNvSpPr txBox="1"/>
          <p:nvPr/>
        </p:nvSpPr>
        <p:spPr>
          <a:xfrm>
            <a:off x="3652535" y="3874126"/>
            <a:ext cx="10094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35S:UT14-4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448A62-8E6D-3943-9932-7076E0DD31CC}"/>
              </a:ext>
            </a:extLst>
          </p:cNvPr>
          <p:cNvSpPr txBox="1"/>
          <p:nvPr/>
        </p:nvSpPr>
        <p:spPr>
          <a:xfrm>
            <a:off x="6313501" y="3820771"/>
            <a:ext cx="2087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ABC3DC-CB7E-FB48-8067-D1317C03D0E7}"/>
              </a:ext>
            </a:extLst>
          </p:cNvPr>
          <p:cNvSpPr txBox="1"/>
          <p:nvPr/>
        </p:nvSpPr>
        <p:spPr>
          <a:xfrm>
            <a:off x="6313501" y="3934655"/>
            <a:ext cx="322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D406391-379C-8E43-BF89-E74DCABDF51E}"/>
              </a:ext>
            </a:extLst>
          </p:cNvPr>
          <p:cNvSpPr txBox="1"/>
          <p:nvPr/>
        </p:nvSpPr>
        <p:spPr>
          <a:xfrm>
            <a:off x="6313501" y="4282263"/>
            <a:ext cx="2087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C11D63-EE26-9B43-A98C-9789244FD3DD}"/>
              </a:ext>
            </a:extLst>
          </p:cNvPr>
          <p:cNvSpPr txBox="1"/>
          <p:nvPr/>
        </p:nvSpPr>
        <p:spPr>
          <a:xfrm>
            <a:off x="6313501" y="4520401"/>
            <a:ext cx="2087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C165B0-E9AE-3B4C-8E7A-7EC2F77DD882}"/>
              </a:ext>
            </a:extLst>
          </p:cNvPr>
          <p:cNvSpPr txBox="1"/>
          <p:nvPr/>
        </p:nvSpPr>
        <p:spPr>
          <a:xfrm>
            <a:off x="6313501" y="4627725"/>
            <a:ext cx="2087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DE20EB-7AA6-EB4B-A73C-FBCCD669E1CF}"/>
              </a:ext>
            </a:extLst>
          </p:cNvPr>
          <p:cNvSpPr txBox="1"/>
          <p:nvPr/>
        </p:nvSpPr>
        <p:spPr>
          <a:xfrm>
            <a:off x="6313501" y="5097800"/>
            <a:ext cx="2087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C73535-86E3-F842-820A-C86D979BC303}"/>
              </a:ext>
            </a:extLst>
          </p:cNvPr>
          <p:cNvSpPr txBox="1"/>
          <p:nvPr/>
        </p:nvSpPr>
        <p:spPr>
          <a:xfrm>
            <a:off x="6313501" y="5323182"/>
            <a:ext cx="2087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E855E1-AA91-EA43-AA38-2AA4F3F6AE2F}"/>
              </a:ext>
            </a:extLst>
          </p:cNvPr>
          <p:cNvSpPr txBox="1"/>
          <p:nvPr/>
        </p:nvSpPr>
        <p:spPr>
          <a:xfrm rot="18612621">
            <a:off x="5045489" y="5660896"/>
            <a:ext cx="9902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35S:UT14-4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D79394-D24A-CB48-87FB-568A9B60F6CB}"/>
              </a:ext>
            </a:extLst>
          </p:cNvPr>
          <p:cNvSpPr txBox="1"/>
          <p:nvPr/>
        </p:nvSpPr>
        <p:spPr>
          <a:xfrm rot="19026910">
            <a:off x="5092354" y="5489157"/>
            <a:ext cx="4521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AFAC424-8A42-0C47-B39C-1BE655150DED}"/>
              </a:ext>
            </a:extLst>
          </p:cNvPr>
          <p:cNvGrpSpPr/>
          <p:nvPr/>
        </p:nvGrpSpPr>
        <p:grpSpPr>
          <a:xfrm>
            <a:off x="939325" y="3675106"/>
            <a:ext cx="208773" cy="400741"/>
            <a:chOff x="939325" y="3675106"/>
            <a:chExt cx="208773" cy="400741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788604D-FF6E-0344-BAA2-045A5005AF07}"/>
                </a:ext>
              </a:extLst>
            </p:cNvPr>
            <p:cNvCxnSpPr/>
            <p:nvPr/>
          </p:nvCxnSpPr>
          <p:spPr>
            <a:xfrm>
              <a:off x="1000510" y="3814091"/>
              <a:ext cx="0" cy="33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13EA237-1237-0C4F-BD54-221430F90889}"/>
                </a:ext>
              </a:extLst>
            </p:cNvPr>
            <p:cNvCxnSpPr>
              <a:cxnSpLocks/>
            </p:cNvCxnSpPr>
            <p:nvPr/>
          </p:nvCxnSpPr>
          <p:spPr>
            <a:xfrm>
              <a:off x="1099604" y="3815029"/>
              <a:ext cx="0" cy="2608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0C2017A-C615-4749-B56A-539D6682324F}"/>
                </a:ext>
              </a:extLst>
            </p:cNvPr>
            <p:cNvCxnSpPr>
              <a:cxnSpLocks/>
            </p:cNvCxnSpPr>
            <p:nvPr/>
          </p:nvCxnSpPr>
          <p:spPr>
            <a:xfrm>
              <a:off x="1002128" y="3815964"/>
              <a:ext cx="10058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A8811DF-6AB4-B749-9CD8-7FD96E6C91CE}"/>
                </a:ext>
              </a:extLst>
            </p:cNvPr>
            <p:cNvSpPr txBox="1"/>
            <p:nvPr/>
          </p:nvSpPr>
          <p:spPr>
            <a:xfrm>
              <a:off x="939325" y="3675106"/>
              <a:ext cx="2087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D6CA535-CF46-9F42-84F9-B351F81A876D}"/>
              </a:ext>
            </a:extLst>
          </p:cNvPr>
          <p:cNvGrpSpPr/>
          <p:nvPr/>
        </p:nvGrpSpPr>
        <p:grpSpPr>
          <a:xfrm>
            <a:off x="1672259" y="4876920"/>
            <a:ext cx="208773" cy="302597"/>
            <a:chOff x="1658811" y="4661764"/>
            <a:chExt cx="208773" cy="302597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D2B1E03-248E-9146-A8F7-735D9EAC6B3D}"/>
                </a:ext>
              </a:extLst>
            </p:cNvPr>
            <p:cNvCxnSpPr>
              <a:cxnSpLocks/>
            </p:cNvCxnSpPr>
            <p:nvPr/>
          </p:nvCxnSpPr>
          <p:spPr>
            <a:xfrm>
              <a:off x="1723321" y="4797425"/>
              <a:ext cx="0" cy="1669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F782093-1D8E-DE4D-BAC2-3BCC4B65EE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2198" y="4798363"/>
              <a:ext cx="217" cy="82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290C5C8-4247-DA43-BF86-D8F0A862B7CB}"/>
                </a:ext>
              </a:extLst>
            </p:cNvPr>
            <p:cNvCxnSpPr>
              <a:cxnSpLocks/>
            </p:cNvCxnSpPr>
            <p:nvPr/>
          </p:nvCxnSpPr>
          <p:spPr>
            <a:xfrm>
              <a:off x="1721614" y="4802623"/>
              <a:ext cx="10058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CC2FBD2-E6EA-BC48-ACF9-A6BF0CAF050E}"/>
                </a:ext>
              </a:extLst>
            </p:cNvPr>
            <p:cNvSpPr txBox="1"/>
            <p:nvPr/>
          </p:nvSpPr>
          <p:spPr>
            <a:xfrm>
              <a:off x="1658811" y="4661764"/>
              <a:ext cx="2087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F0CB663-FC7D-E846-925A-A281D38FBCD7}"/>
              </a:ext>
            </a:extLst>
          </p:cNvPr>
          <p:cNvGrpSpPr/>
          <p:nvPr/>
        </p:nvGrpSpPr>
        <p:grpSpPr>
          <a:xfrm>
            <a:off x="2991423" y="4971842"/>
            <a:ext cx="208773" cy="302597"/>
            <a:chOff x="1658811" y="4661764"/>
            <a:chExt cx="208773" cy="302597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4010275-D80E-3249-9DF9-A81901CBCB78}"/>
                </a:ext>
              </a:extLst>
            </p:cNvPr>
            <p:cNvCxnSpPr>
              <a:cxnSpLocks/>
            </p:cNvCxnSpPr>
            <p:nvPr/>
          </p:nvCxnSpPr>
          <p:spPr>
            <a:xfrm>
              <a:off x="1723321" y="4797425"/>
              <a:ext cx="0" cy="1669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9496783-E16B-5E4D-A4EF-8DF2897544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2198" y="4798363"/>
              <a:ext cx="217" cy="82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3B9ECA7B-FB3A-C747-A3CD-41832E8D3C8B}"/>
                </a:ext>
              </a:extLst>
            </p:cNvPr>
            <p:cNvCxnSpPr>
              <a:cxnSpLocks/>
            </p:cNvCxnSpPr>
            <p:nvPr/>
          </p:nvCxnSpPr>
          <p:spPr>
            <a:xfrm>
              <a:off x="1721614" y="4802623"/>
              <a:ext cx="10058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72AE3D3-210B-A443-87F7-F9BB581634FF}"/>
                </a:ext>
              </a:extLst>
            </p:cNvPr>
            <p:cNvSpPr txBox="1"/>
            <p:nvPr/>
          </p:nvSpPr>
          <p:spPr>
            <a:xfrm>
              <a:off x="1658811" y="4661764"/>
              <a:ext cx="2087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39C9098-114F-CB49-A604-FC920CF06CF0}"/>
              </a:ext>
            </a:extLst>
          </p:cNvPr>
          <p:cNvGrpSpPr/>
          <p:nvPr/>
        </p:nvGrpSpPr>
        <p:grpSpPr>
          <a:xfrm>
            <a:off x="3243532" y="4943653"/>
            <a:ext cx="208773" cy="302597"/>
            <a:chOff x="1658811" y="4661764"/>
            <a:chExt cx="208773" cy="302597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42B4009-1160-F14A-8CE7-8D557005BA5A}"/>
                </a:ext>
              </a:extLst>
            </p:cNvPr>
            <p:cNvCxnSpPr>
              <a:cxnSpLocks/>
            </p:cNvCxnSpPr>
            <p:nvPr/>
          </p:nvCxnSpPr>
          <p:spPr>
            <a:xfrm>
              <a:off x="1723321" y="4797425"/>
              <a:ext cx="0" cy="1669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C0B3732-05EF-8445-B358-7A83003819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2198" y="4798363"/>
              <a:ext cx="217" cy="82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CA0BB85-9456-934D-91E3-1C91E310F495}"/>
                </a:ext>
              </a:extLst>
            </p:cNvPr>
            <p:cNvCxnSpPr>
              <a:cxnSpLocks/>
            </p:cNvCxnSpPr>
            <p:nvPr/>
          </p:nvCxnSpPr>
          <p:spPr>
            <a:xfrm>
              <a:off x="1721614" y="4802623"/>
              <a:ext cx="10058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B20DCB5-5F9B-5F45-9A9B-EDE1C11AA5AB}"/>
                </a:ext>
              </a:extLst>
            </p:cNvPr>
            <p:cNvSpPr txBox="1"/>
            <p:nvPr/>
          </p:nvSpPr>
          <p:spPr>
            <a:xfrm>
              <a:off x="1658811" y="4661764"/>
              <a:ext cx="2087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1D0F77E-A644-464E-8DED-8DF532C98C75}"/>
              </a:ext>
            </a:extLst>
          </p:cNvPr>
          <p:cNvGrpSpPr/>
          <p:nvPr/>
        </p:nvGrpSpPr>
        <p:grpSpPr>
          <a:xfrm>
            <a:off x="3495640" y="4971842"/>
            <a:ext cx="208773" cy="302597"/>
            <a:chOff x="1658811" y="4661764"/>
            <a:chExt cx="208773" cy="302597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2C5F4A6-50C1-A24B-9982-E3DA09FA003B}"/>
                </a:ext>
              </a:extLst>
            </p:cNvPr>
            <p:cNvCxnSpPr>
              <a:cxnSpLocks/>
            </p:cNvCxnSpPr>
            <p:nvPr/>
          </p:nvCxnSpPr>
          <p:spPr>
            <a:xfrm>
              <a:off x="1723321" y="4797425"/>
              <a:ext cx="0" cy="1669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6116DE8-E288-B243-B8B0-C88C8CBEFA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2198" y="4798363"/>
              <a:ext cx="217" cy="82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0EB600DB-BC3C-5D41-85B3-D818ED6038BE}"/>
                </a:ext>
              </a:extLst>
            </p:cNvPr>
            <p:cNvCxnSpPr>
              <a:cxnSpLocks/>
            </p:cNvCxnSpPr>
            <p:nvPr/>
          </p:nvCxnSpPr>
          <p:spPr>
            <a:xfrm>
              <a:off x="1721614" y="4802623"/>
              <a:ext cx="10058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7BAE151-02D0-3B4F-B793-075D9F742C03}"/>
                </a:ext>
              </a:extLst>
            </p:cNvPr>
            <p:cNvSpPr txBox="1"/>
            <p:nvPr/>
          </p:nvSpPr>
          <p:spPr>
            <a:xfrm>
              <a:off x="1658811" y="4661764"/>
              <a:ext cx="2087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9BEC3CE-5E3B-B84F-9DC0-70EFA2292062}"/>
              </a:ext>
            </a:extLst>
          </p:cNvPr>
          <p:cNvGrpSpPr/>
          <p:nvPr/>
        </p:nvGrpSpPr>
        <p:grpSpPr>
          <a:xfrm>
            <a:off x="4228958" y="4970218"/>
            <a:ext cx="208773" cy="302597"/>
            <a:chOff x="1658811" y="4661764"/>
            <a:chExt cx="208773" cy="302597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ADA55AE-7816-7B44-8E50-50823AD17DA7}"/>
                </a:ext>
              </a:extLst>
            </p:cNvPr>
            <p:cNvCxnSpPr>
              <a:cxnSpLocks/>
            </p:cNvCxnSpPr>
            <p:nvPr/>
          </p:nvCxnSpPr>
          <p:spPr>
            <a:xfrm>
              <a:off x="1723321" y="4797425"/>
              <a:ext cx="0" cy="1669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9B6291D-C593-F744-B7C1-C1FBDFF074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2198" y="4798363"/>
              <a:ext cx="217" cy="82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A4F0A15-D3EE-5442-B453-20F087C277B3}"/>
                </a:ext>
              </a:extLst>
            </p:cNvPr>
            <p:cNvCxnSpPr>
              <a:cxnSpLocks/>
            </p:cNvCxnSpPr>
            <p:nvPr/>
          </p:nvCxnSpPr>
          <p:spPr>
            <a:xfrm>
              <a:off x="1721614" y="4802623"/>
              <a:ext cx="10058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4B5E51C-0FB4-5B46-8F53-D958BE7B4BCF}"/>
                </a:ext>
              </a:extLst>
            </p:cNvPr>
            <p:cNvSpPr txBox="1"/>
            <p:nvPr/>
          </p:nvSpPr>
          <p:spPr>
            <a:xfrm>
              <a:off x="1658811" y="4661764"/>
              <a:ext cx="2087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4CD2D90-3EF6-0341-84A8-F1F09A150C3B}"/>
              </a:ext>
            </a:extLst>
          </p:cNvPr>
          <p:cNvSpPr txBox="1"/>
          <p:nvPr/>
        </p:nvSpPr>
        <p:spPr>
          <a:xfrm>
            <a:off x="1000510" y="6230701"/>
            <a:ext cx="48466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Supplemental </a:t>
            </a:r>
            <a:r>
              <a:rPr lang="en-US" sz="1200"/>
              <a:t>Figure 3: </a:t>
            </a:r>
            <a:r>
              <a:rPr lang="en-US" sz="1200" dirty="0"/>
              <a:t>Leaf amino acid composition of five-week old wild type and </a:t>
            </a:r>
            <a:r>
              <a:rPr lang="en-US" sz="1200" i="1" dirty="0"/>
              <a:t>35S:UMAMIT14-4 </a:t>
            </a:r>
            <a:r>
              <a:rPr lang="en-US" sz="1200" dirty="0"/>
              <a:t>plants.</a:t>
            </a:r>
          </a:p>
          <a:p>
            <a:r>
              <a:rPr lang="en-US" sz="1200" dirty="0"/>
              <a:t>(A) Absolute quantity of amino acids in WT and </a:t>
            </a:r>
            <a:r>
              <a:rPr lang="en-US" sz="1200" i="1" dirty="0"/>
              <a:t>35S:UMAMIT14-4 </a:t>
            </a:r>
            <a:r>
              <a:rPr lang="en-US" sz="1200" dirty="0"/>
              <a:t>leaves. (B) The same set of data as in (A), presented as relative composition of amino acid compared to the total amino acids.  Significant differences are indicated by asterisks according to t-test (p&lt;0.05 with n=4).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55293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97AAA32-BE12-344E-B5FD-FDAE7B4AD6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176481"/>
              </p:ext>
            </p:extLst>
          </p:nvPr>
        </p:nvGraphicFramePr>
        <p:xfrm>
          <a:off x="516093" y="2359607"/>
          <a:ext cx="5915025" cy="2931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202">
                  <a:extLst>
                    <a:ext uri="{9D8B030D-6E8A-4147-A177-3AD203B41FA5}">
                      <a16:colId xmlns:a16="http://schemas.microsoft.com/office/drawing/2014/main" val="2314708290"/>
                    </a:ext>
                  </a:extLst>
                </a:gridCol>
                <a:gridCol w="4294823">
                  <a:extLst>
                    <a:ext uri="{9D8B030D-6E8A-4147-A177-3AD203B41FA5}">
                      <a16:colId xmlns:a16="http://schemas.microsoft.com/office/drawing/2014/main" val="1613341462"/>
                    </a:ext>
                  </a:extLst>
                </a:gridCol>
              </a:tblGrid>
              <a:tr h="1543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Primer name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Sequence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b"/>
                </a:tc>
                <a:extLst>
                  <a:ext uri="{0D108BD9-81ED-4DB2-BD59-A6C34878D82A}">
                    <a16:rowId xmlns:a16="http://schemas.microsoft.com/office/drawing/2014/main" val="2051103979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UMAMIT14</a:t>
                      </a:r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amplification (Forward)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ACAAGTTTGTACAAAAAAGCAGGCTTC</a:t>
                      </a:r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GATATGGCTTTAAAAACATGGAAG</a:t>
                      </a:r>
                      <a:endParaRPr lang="en-US" sz="800" b="0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454267802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UMAMIT14</a:t>
                      </a:r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amplification (Reverse)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ACCACTTTGTACAAGAAAGCTGGGTC</a:t>
                      </a:r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TCAGACTGATTCATTGGTGTTAGGCCT</a:t>
                      </a:r>
                      <a:endParaRPr lang="en-US" sz="800" b="0" i="0" u="sng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3457878134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UMAMIT18</a:t>
                      </a:r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amplification (Forward)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GACAAGTTTGTACAAAAAAGCAGGCTC</a:t>
                      </a:r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AATAAAGATGAAAGGTGGAAGCATG</a:t>
                      </a:r>
                      <a:endParaRPr lang="en-US" sz="800" b="0" i="0" u="sng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4244432182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UMAMIT18</a:t>
                      </a:r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amplification (Reverse)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GACCACTTTGTACAAGAAAGCTGGGT</a:t>
                      </a:r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ACYAGGTACTGGTAACCACACCGTTAGT</a:t>
                      </a:r>
                      <a:endParaRPr lang="en-US" sz="800" b="0" i="0" u="sng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970733745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UMAMIT24</a:t>
                      </a:r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amplification (Forward)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GGACAAGTTTGTACAAAAAAGCAGGCTTC</a:t>
                      </a:r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ATGAAGAGTGTAGTTGCAATGGTGGC</a:t>
                      </a:r>
                      <a:endParaRPr lang="en-US" sz="800" b="0" i="0" u="sng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269450072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UMAMIT24</a:t>
                      </a:r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amplification (Reverse)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GGACCACTTTGTACAAGAAAGCTGGGTC</a:t>
                      </a:r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GGGGACATCTCTATTTACTGATGAAAGATT</a:t>
                      </a:r>
                      <a:endParaRPr lang="en-US" sz="800" b="0" i="0" u="sng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4106837666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UMAMIT25</a:t>
                      </a:r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amplification (Forward)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GGACAAGTTTGTACAAAAAAGCAGGCTTC</a:t>
                      </a:r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ATGGCTAAATCAGATATGTTGCCGTT</a:t>
                      </a:r>
                      <a:endParaRPr lang="en-US" sz="800" b="0" i="0" u="sng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754489663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UMAMIT25</a:t>
                      </a:r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amplification (Reverse)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GGACCACTTTGTACAAGAAAGCTGGGTC</a:t>
                      </a:r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AGGCGATGTAGACCTTGTGGAACC</a:t>
                      </a:r>
                      <a:endParaRPr lang="en-US" sz="800" b="0" i="0" u="sng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2594722915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UMAMIT14</a:t>
                      </a:r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qRT</a:t>
                      </a:r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-PCR (Forward)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ACACCAATTGAGGCATACAGC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2149856634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UMAMIT14</a:t>
                      </a:r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qRT</a:t>
                      </a:r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-PCR (Reverse)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ACGACTTAAGCGTGATCGCTTGG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1442079900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Actin 2 </a:t>
                      </a:r>
                      <a:r>
                        <a:rPr lang="en-US" sz="8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qRT</a:t>
                      </a:r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-PCR (Forward)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GGTAACATTGTGCTCAGTGGTGG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3453969756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Actin 2 qRT-PCR (Reverse)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AACGACCTTAATCTTCATGCTGC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3694817426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PR1 qRT-PCR (Forward)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GCGGTAGGCGTAGGTCCCA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b"/>
                </a:tc>
                <a:extLst>
                  <a:ext uri="{0D108BD9-81ED-4DB2-BD59-A6C34878D82A}">
                    <a16:rowId xmlns:a16="http://schemas.microsoft.com/office/drawing/2014/main" val="3893648788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PR1 qRT-PCR (Reverse)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CGCCAGACAAGTCACCGCTA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b"/>
                </a:tc>
                <a:extLst>
                  <a:ext uri="{0D108BD9-81ED-4DB2-BD59-A6C34878D82A}">
                    <a16:rowId xmlns:a16="http://schemas.microsoft.com/office/drawing/2014/main" val="1677004480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ALD1 qRT-PCR (Forward)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GTG CAA GAT CCT ACC TTC CCG GC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b"/>
                </a:tc>
                <a:extLst>
                  <a:ext uri="{0D108BD9-81ED-4DB2-BD59-A6C34878D82A}">
                    <a16:rowId xmlns:a16="http://schemas.microsoft.com/office/drawing/2014/main" val="2435541843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ALD1 qRT-PCR (Reverse)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CGG TCC TTG GGG TCA TAG CCA GA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b"/>
                </a:tc>
                <a:extLst>
                  <a:ext uri="{0D108BD9-81ED-4DB2-BD59-A6C34878D82A}">
                    <a16:rowId xmlns:a16="http://schemas.microsoft.com/office/drawing/2014/main" val="3235983650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Ubiquitin qRT-PCR (Forward)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GGCCTTGTATAATCCCTGATGAATAAG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b"/>
                </a:tc>
                <a:extLst>
                  <a:ext uri="{0D108BD9-81ED-4DB2-BD59-A6C34878D82A}">
                    <a16:rowId xmlns:a16="http://schemas.microsoft.com/office/drawing/2014/main" val="748834725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Ubiquitin qRT-PCR (Reverse)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AAAGAGATAACAGGAACGGAAACATAGT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9" marR="6429" marT="6429" marB="0" anchor="b"/>
                </a:tc>
                <a:extLst>
                  <a:ext uri="{0D108BD9-81ED-4DB2-BD59-A6C34878D82A}">
                    <a16:rowId xmlns:a16="http://schemas.microsoft.com/office/drawing/2014/main" val="2620253641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8F575443-8E0E-A54B-925A-CD3515958097}"/>
              </a:ext>
            </a:extLst>
          </p:cNvPr>
          <p:cNvSpPr/>
          <p:nvPr/>
        </p:nvSpPr>
        <p:spPr>
          <a:xfrm>
            <a:off x="516092" y="5523471"/>
            <a:ext cx="5915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Table S1. Primers used for cloning and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-PCR. Primer sequences are given from 5’ to 3’. Underlined bases were added for the creation of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attB1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attB2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in forward and reverse primers, respectively. </a:t>
            </a:r>
          </a:p>
        </p:txBody>
      </p:sp>
    </p:spTree>
    <p:extLst>
      <p:ext uri="{BB962C8B-B14F-4D97-AF65-F5344CB8AC3E}">
        <p14:creationId xmlns:p14="http://schemas.microsoft.com/office/powerpoint/2010/main" val="997427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2501</TotalTime>
  <Words>506</Words>
  <Application>Microsoft Macintosh PowerPoint</Application>
  <PresentationFormat>Letter Paper (8.5x11 in)</PresentationFormat>
  <Paragraphs>88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MS Mincho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31</cp:revision>
  <dcterms:created xsi:type="dcterms:W3CDTF">2019-10-22T18:51:03Z</dcterms:created>
  <dcterms:modified xsi:type="dcterms:W3CDTF">2020-12-08T22:50:59Z</dcterms:modified>
</cp:coreProperties>
</file>