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4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ONFLOT Thomas" initials="GT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7" autoAdjust="0"/>
    <p:restoredTop sz="94660"/>
  </p:normalViewPr>
  <p:slideViewPr>
    <p:cSldViewPr snapToGrid="0">
      <p:cViewPr>
        <p:scale>
          <a:sx n="83" d="100"/>
          <a:sy n="83" d="100"/>
        </p:scale>
        <p:origin x="-72" y="-606"/>
      </p:cViewPr>
      <p:guideLst>
        <p:guide orient="horz" pos="84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743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551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38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00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055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41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6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40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46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608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711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B21AF-2A26-4F0F-A65E-0903B72B090C}" type="datetimeFigureOut">
              <a:rPr lang="fr-FR" smtClean="0"/>
              <a:t>20/02/2021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68777-AF01-4F33-BBDC-CA843146E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44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ZoneTexte 3"/>
          <p:cNvSpPr txBox="1"/>
          <p:nvPr/>
        </p:nvSpPr>
        <p:spPr>
          <a:xfrm>
            <a:off x="2563356" y="184526"/>
            <a:ext cx="2551613" cy="55816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100"/>
            </a:lvl1pPr>
          </a:lstStyle>
          <a:p>
            <a:r>
              <a:t>2951 people screened with diabetes admitted to hospital for COVID-19 from March 10 to April 10, 2020 </a:t>
            </a:r>
          </a:p>
        </p:txBody>
      </p:sp>
      <p:sp>
        <p:nvSpPr>
          <p:cNvPr id="113" name="ZoneTexte 4"/>
          <p:cNvSpPr txBox="1"/>
          <p:nvPr/>
        </p:nvSpPr>
        <p:spPr>
          <a:xfrm>
            <a:off x="2546100" y="1420658"/>
            <a:ext cx="2551613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100"/>
            </a:lvl1pPr>
          </a:lstStyle>
          <a:p>
            <a:r>
              <a:rPr dirty="0"/>
              <a:t>2854 patients reviewed for availability of the main outcome</a:t>
            </a:r>
          </a:p>
        </p:txBody>
      </p:sp>
      <p:sp>
        <p:nvSpPr>
          <p:cNvPr id="114" name="Connecteur droit avec flèche 11"/>
          <p:cNvSpPr/>
          <p:nvPr/>
        </p:nvSpPr>
        <p:spPr>
          <a:xfrm flipH="1">
            <a:off x="3820862" y="742692"/>
            <a:ext cx="1044" cy="677966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5" name="Connecteur droit avec flèche 15"/>
          <p:cNvSpPr/>
          <p:nvPr/>
        </p:nvSpPr>
        <p:spPr>
          <a:xfrm>
            <a:off x="3820862" y="1041807"/>
            <a:ext cx="1761933" cy="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" name="ZoneTexte 19"/>
          <p:cNvSpPr txBox="1"/>
          <p:nvPr/>
        </p:nvSpPr>
        <p:spPr>
          <a:xfrm>
            <a:off x="5578789" y="124401"/>
            <a:ext cx="5097980" cy="127727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dirty="0"/>
              <a:t>97 patients (3.3%) ruled out for </a:t>
            </a:r>
            <a:r>
              <a:rPr lang="fr-FR" dirty="0"/>
              <a:t>at least one of the </a:t>
            </a:r>
            <a:r>
              <a:rPr lang="fr-FR" dirty="0" err="1"/>
              <a:t>following</a:t>
            </a:r>
            <a:r>
              <a:rPr dirty="0"/>
              <a:t> </a:t>
            </a:r>
            <a:r>
              <a:rPr lang="fr-FR" dirty="0"/>
              <a:t>non-</a:t>
            </a:r>
            <a:r>
              <a:rPr dirty="0"/>
              <a:t>inclusion criteria: </a:t>
            </a:r>
          </a:p>
          <a:p>
            <a:pPr marL="171450" indent="-171450">
              <a:buSzPct val="100000"/>
              <a:buChar char="-"/>
              <a:defRPr sz="1100"/>
            </a:pPr>
            <a:r>
              <a:rPr dirty="0"/>
              <a:t>35 not admitted for COVID-19 or</a:t>
            </a:r>
            <a:r>
              <a:rPr lang="fr-FR" dirty="0"/>
              <a:t> </a:t>
            </a:r>
            <a:r>
              <a:rPr dirty="0"/>
              <a:t>transfe</a:t>
            </a:r>
            <a:r>
              <a:rPr lang="fr-FR" dirty="0" err="1"/>
              <a:t>rred</a:t>
            </a:r>
            <a:r>
              <a:rPr lang="fr-FR" dirty="0"/>
              <a:t> </a:t>
            </a:r>
            <a:r>
              <a:rPr dirty="0"/>
              <a:t>from </a:t>
            </a:r>
            <a:r>
              <a:rPr lang="fr-FR" dirty="0"/>
              <a:t>an</a:t>
            </a:r>
            <a:r>
              <a:rPr dirty="0"/>
              <a:t>other hospital</a:t>
            </a:r>
          </a:p>
          <a:p>
            <a:pPr marL="171450" indent="-171450">
              <a:buSzPct val="100000"/>
              <a:buChar char="-"/>
              <a:defRPr sz="1100"/>
            </a:pPr>
            <a:r>
              <a:rPr dirty="0"/>
              <a:t>47 without confirmed diabetes mellitus</a:t>
            </a:r>
          </a:p>
          <a:p>
            <a:pPr marL="171450" indent="-171450">
              <a:buSzPct val="100000"/>
              <a:buChar char="-"/>
              <a:defRPr sz="1100"/>
            </a:pPr>
            <a:r>
              <a:rPr dirty="0"/>
              <a:t>19 with legal protection</a:t>
            </a:r>
          </a:p>
          <a:p>
            <a:pPr marL="171450" indent="-171450">
              <a:buSzPct val="100000"/>
              <a:buChar char="-"/>
              <a:defRPr sz="1100"/>
            </a:pPr>
            <a:r>
              <a:rPr dirty="0"/>
              <a:t>19 database duplicates</a:t>
            </a:r>
          </a:p>
          <a:p>
            <a:pPr marL="171450" indent="-171450">
              <a:buSzPct val="100000"/>
              <a:buChar char="-"/>
              <a:defRPr sz="1100"/>
            </a:pPr>
            <a:r>
              <a:rPr dirty="0"/>
              <a:t>8 opposition</a:t>
            </a:r>
            <a:r>
              <a:rPr lang="fr-FR" dirty="0"/>
              <a:t> to use of </a:t>
            </a:r>
            <a:r>
              <a:rPr lang="fr-FR" dirty="0" err="1"/>
              <a:t>personal</a:t>
            </a:r>
            <a:r>
              <a:rPr lang="fr-FR" dirty="0"/>
              <a:t> data</a:t>
            </a:r>
            <a:endParaRPr dirty="0"/>
          </a:p>
          <a:p>
            <a:pPr marL="171450" indent="-171450">
              <a:buSzPct val="100000"/>
              <a:buChar char="-"/>
              <a:defRPr sz="1100"/>
            </a:pPr>
            <a:r>
              <a:rPr dirty="0"/>
              <a:t>3 not admitted during the proper time window</a:t>
            </a:r>
          </a:p>
        </p:txBody>
      </p:sp>
      <p:sp>
        <p:nvSpPr>
          <p:cNvPr id="118" name="ZoneTexte 22"/>
          <p:cNvSpPr txBox="1"/>
          <p:nvPr/>
        </p:nvSpPr>
        <p:spPr>
          <a:xfrm>
            <a:off x="2546100" y="2681624"/>
            <a:ext cx="2551612" cy="2616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100"/>
            </a:lvl1pPr>
          </a:lstStyle>
          <a:p>
            <a:r>
              <a:rPr lang="fr-FR" dirty="0"/>
              <a:t>2820</a:t>
            </a:r>
            <a:r>
              <a:rPr dirty="0"/>
              <a:t> patient</a:t>
            </a:r>
            <a:r>
              <a:rPr lang="fr-FR" dirty="0"/>
              <a:t>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19" name="ZoneTexte 28"/>
          <p:cNvSpPr txBox="1"/>
          <p:nvPr/>
        </p:nvSpPr>
        <p:spPr>
          <a:xfrm>
            <a:off x="5578788" y="1636101"/>
            <a:ext cx="5100070" cy="93871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lang="fr-FR" dirty="0"/>
              <a:t>34</a:t>
            </a:r>
            <a:r>
              <a:rPr dirty="0"/>
              <a:t> patients </a:t>
            </a:r>
            <a:r>
              <a:rPr lang="fr-FR" dirty="0"/>
              <a:t>(1.2%) </a:t>
            </a:r>
            <a:r>
              <a:rPr dirty="0"/>
              <a:t>excluded because of </a:t>
            </a:r>
            <a:r>
              <a:rPr lang="fr-FR" dirty="0"/>
              <a:t>at least one </a:t>
            </a:r>
            <a:r>
              <a:rPr dirty="0"/>
              <a:t>data </a:t>
            </a:r>
            <a:r>
              <a:rPr lang="fr-FR" dirty="0"/>
              <a:t>not </a:t>
            </a:r>
            <a:r>
              <a:rPr lang="fr-FR" dirty="0" err="1"/>
              <a:t>available</a:t>
            </a:r>
            <a:r>
              <a:rPr lang="fr-FR" dirty="0"/>
              <a:t> for key</a:t>
            </a:r>
            <a:r>
              <a:rPr dirty="0"/>
              <a:t> outcome</a:t>
            </a:r>
            <a:r>
              <a:rPr lang="fr-FR" dirty="0"/>
              <a:t>s</a:t>
            </a:r>
            <a:endParaRPr dirty="0"/>
          </a:p>
          <a:p>
            <a:pPr marL="171450" indent="-171450">
              <a:buSzPct val="100000"/>
              <a:buChar char="-"/>
              <a:defRPr sz="1100"/>
            </a:pPr>
            <a:r>
              <a:rPr dirty="0"/>
              <a:t>10 with tracheal intubation occurring before admission</a:t>
            </a:r>
            <a:endParaRPr lang="fr-FR" dirty="0"/>
          </a:p>
          <a:p>
            <a:pPr marL="171450" indent="-171450">
              <a:buSzPct val="100000"/>
              <a:buChar char="-"/>
              <a:defRPr sz="1100"/>
            </a:pPr>
            <a:r>
              <a:rPr lang="fr-FR" dirty="0"/>
              <a:t>24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missing</a:t>
            </a:r>
            <a:r>
              <a:rPr lang="fr-FR" dirty="0"/>
              <a:t> data on main </a:t>
            </a:r>
            <a:r>
              <a:rPr lang="fr-FR" dirty="0" err="1"/>
              <a:t>outcome</a:t>
            </a:r>
            <a:r>
              <a:rPr lang="fr-FR" dirty="0"/>
              <a:t>, </a:t>
            </a:r>
            <a:r>
              <a:rPr lang="fr-FR" dirty="0" err="1"/>
              <a:t>including</a:t>
            </a:r>
            <a:endParaRPr lang="fr-FR" dirty="0"/>
          </a:p>
          <a:p>
            <a:pPr marL="628650" lvl="1" indent="-171450">
              <a:buSzPct val="100000"/>
              <a:buFont typeface="Arial" panose="020B0604020202020204" pitchFamily="34" charset="0"/>
              <a:buChar char="•"/>
              <a:defRPr sz="1100"/>
            </a:pPr>
            <a:r>
              <a:rPr lang="fr-FR" dirty="0"/>
              <a:t>7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missing</a:t>
            </a:r>
            <a:r>
              <a:rPr lang="fr-FR" dirty="0"/>
              <a:t> data on </a:t>
            </a:r>
            <a:r>
              <a:rPr lang="fr-FR" dirty="0" err="1"/>
              <a:t>death</a:t>
            </a:r>
            <a:endParaRPr lang="fr-FR" dirty="0"/>
          </a:p>
          <a:p>
            <a:pPr marL="628650" lvl="1" indent="-171450">
              <a:buSzPct val="100000"/>
              <a:buFont typeface="Arial" panose="020B0604020202020204" pitchFamily="34" charset="0"/>
              <a:buChar char="•"/>
              <a:defRPr sz="1100"/>
            </a:pPr>
            <a:r>
              <a:rPr lang="fr-FR" dirty="0"/>
              <a:t>22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missing</a:t>
            </a:r>
            <a:r>
              <a:rPr lang="fr-FR" dirty="0"/>
              <a:t> data on </a:t>
            </a:r>
            <a:r>
              <a:rPr lang="fr-FR" dirty="0" err="1"/>
              <a:t>tracheal</a:t>
            </a:r>
            <a:r>
              <a:rPr lang="fr-FR" dirty="0"/>
              <a:t> intubation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0" name="Connecteur droit avec flèche 23"/>
          <p:cNvSpPr/>
          <p:nvPr/>
        </p:nvSpPr>
        <p:spPr>
          <a:xfrm flipH="1">
            <a:off x="3820862" y="1851544"/>
            <a:ext cx="19286" cy="830079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2" name="Connecteur droit avec flèche 17"/>
          <p:cNvSpPr/>
          <p:nvPr/>
        </p:nvSpPr>
        <p:spPr>
          <a:xfrm>
            <a:off x="3840148" y="2079640"/>
            <a:ext cx="1738640" cy="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C54F7D84-E021-574B-BCA2-71500E2C7D1A}"/>
              </a:ext>
            </a:extLst>
          </p:cNvPr>
          <p:cNvSpPr/>
          <p:nvPr/>
        </p:nvSpPr>
        <p:spPr>
          <a:xfrm>
            <a:off x="0" y="-2429"/>
            <a:ext cx="21210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fr-FR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S1</a:t>
            </a:r>
            <a:r>
              <a:rPr lang="fr-FR" sz="1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Flow </a:t>
            </a:r>
            <a:r>
              <a:rPr lang="fr-FR" sz="12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diagram</a:t>
            </a:r>
            <a:r>
              <a:rPr lang="fr-FR" sz="1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28">
            <a:extLst>
              <a:ext uri="{FF2B5EF4-FFF2-40B4-BE49-F238E27FC236}">
                <a16:creationId xmlns="" xmlns:a16="http://schemas.microsoft.com/office/drawing/2014/main" id="{D5FCC502-2F25-416D-A02E-86342E4B48E5}"/>
              </a:ext>
            </a:extLst>
          </p:cNvPr>
          <p:cNvSpPr txBox="1"/>
          <p:nvPr/>
        </p:nvSpPr>
        <p:spPr>
          <a:xfrm>
            <a:off x="487419" y="3213556"/>
            <a:ext cx="2184247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100"/>
            </a:pPr>
            <a:r>
              <a:rPr lang="fr-FR" dirty="0"/>
              <a:t>2442 patients </a:t>
            </a:r>
            <a:r>
              <a:rPr lang="fr-FR" dirty="0" err="1"/>
              <a:t>treated</a:t>
            </a:r>
            <a:r>
              <a:rPr lang="fr-FR" dirty="0"/>
              <a:t> for </a:t>
            </a:r>
            <a:r>
              <a:rPr lang="fr-FR" dirty="0" err="1"/>
              <a:t>diabetes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hospitalisation</a:t>
            </a:r>
            <a:endParaRPr lang="fr-FR" b="1" dirty="0">
              <a:highlight>
                <a:srgbClr val="FFFF00"/>
              </a:highlight>
            </a:endParaRPr>
          </a:p>
        </p:txBody>
      </p:sp>
      <p:sp>
        <p:nvSpPr>
          <p:cNvPr id="32" name="ZoneTexte 28">
            <a:extLst>
              <a:ext uri="{FF2B5EF4-FFF2-40B4-BE49-F238E27FC236}">
                <a16:creationId xmlns="" xmlns:a16="http://schemas.microsoft.com/office/drawing/2014/main" id="{D5FCC502-2F25-416D-A02E-86342E4B48E5}"/>
              </a:ext>
            </a:extLst>
          </p:cNvPr>
          <p:cNvSpPr txBox="1"/>
          <p:nvPr/>
        </p:nvSpPr>
        <p:spPr>
          <a:xfrm>
            <a:off x="487419" y="4704321"/>
            <a:ext cx="2362954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100"/>
            </a:pPr>
            <a:r>
              <a:rPr lang="en-US" dirty="0"/>
              <a:t>2237 patients with T2D, </a:t>
            </a:r>
          </a:p>
          <a:p>
            <a:pPr algn="ctr">
              <a:defRPr sz="1100"/>
            </a:pPr>
            <a:r>
              <a:rPr lang="en-US" dirty="0"/>
              <a:t>candidates for matched sample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3" name="ZoneTexte 28">
            <a:extLst>
              <a:ext uri="{FF2B5EF4-FFF2-40B4-BE49-F238E27FC236}">
                <a16:creationId xmlns="" xmlns:a16="http://schemas.microsoft.com/office/drawing/2014/main" id="{D5FCC502-2F25-416D-A02E-86342E4B48E5}"/>
              </a:ext>
            </a:extLst>
          </p:cNvPr>
          <p:cNvSpPr txBox="1"/>
          <p:nvPr/>
        </p:nvSpPr>
        <p:spPr>
          <a:xfrm>
            <a:off x="372732" y="6152542"/>
            <a:ext cx="4315679" cy="2616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100"/>
            </a:pPr>
            <a:r>
              <a:rPr lang="fr-FR" b="1" dirty="0"/>
              <a:t>176 </a:t>
            </a:r>
            <a:r>
              <a:rPr lang="fr-FR" b="1" dirty="0" err="1"/>
              <a:t>controls</a:t>
            </a:r>
            <a:r>
              <a:rPr lang="fr-FR" b="1" dirty="0"/>
              <a:t> (</a:t>
            </a:r>
            <a:r>
              <a:rPr lang="fr-FR" b="1" dirty="0" err="1"/>
              <a:t>avg</a:t>
            </a:r>
            <a:r>
              <a:rPr lang="fr-FR" b="1" dirty="0"/>
              <a:t>. 2.6 per NOD patient) in the </a:t>
            </a:r>
            <a:r>
              <a:rPr lang="fr-FR" b="1" dirty="0" err="1"/>
              <a:t>matched</a:t>
            </a:r>
            <a:r>
              <a:rPr lang="fr-FR" b="1" dirty="0"/>
              <a:t> </a:t>
            </a:r>
            <a:r>
              <a:rPr lang="fr-FR" b="1" dirty="0" err="1"/>
              <a:t>sample</a:t>
            </a:r>
            <a:endParaRPr lang="fr-FR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34" name="Connecteur droit avec flèche 23">
            <a:extLst>
              <a:ext uri="{FF2B5EF4-FFF2-40B4-BE49-F238E27FC236}">
                <a16:creationId xmlns="" xmlns:a16="http://schemas.microsoft.com/office/drawing/2014/main" id="{883A350A-08B7-4597-88EB-6EDF56DD9139}"/>
              </a:ext>
            </a:extLst>
          </p:cNvPr>
          <p:cNvSpPr/>
          <p:nvPr/>
        </p:nvSpPr>
        <p:spPr>
          <a:xfrm flipH="1">
            <a:off x="1578633" y="3644443"/>
            <a:ext cx="909" cy="1059868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" name="Connecteur droit avec flèche 23">
            <a:extLst>
              <a:ext uri="{FF2B5EF4-FFF2-40B4-BE49-F238E27FC236}">
                <a16:creationId xmlns="" xmlns:a16="http://schemas.microsoft.com/office/drawing/2014/main" id="{883A350A-08B7-4597-88EB-6EDF56DD9139}"/>
              </a:ext>
            </a:extLst>
          </p:cNvPr>
          <p:cNvSpPr/>
          <p:nvPr/>
        </p:nvSpPr>
        <p:spPr>
          <a:xfrm>
            <a:off x="1578634" y="5135208"/>
            <a:ext cx="0" cy="1017334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" name="Connecteur droit avec flèche 17">
            <a:extLst>
              <a:ext uri="{FF2B5EF4-FFF2-40B4-BE49-F238E27FC236}">
                <a16:creationId xmlns="" xmlns:a16="http://schemas.microsoft.com/office/drawing/2014/main" id="{62CD175F-4D3E-4D40-84E4-2F49AB51A509}"/>
              </a:ext>
            </a:extLst>
          </p:cNvPr>
          <p:cNvSpPr/>
          <p:nvPr/>
        </p:nvSpPr>
        <p:spPr>
          <a:xfrm flipH="1">
            <a:off x="2672709" y="3419115"/>
            <a:ext cx="2028688" cy="16235"/>
          </a:xfrm>
          <a:prstGeom prst="line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endParaRPr/>
          </a:p>
        </p:txBody>
      </p:sp>
      <p:sp>
        <p:nvSpPr>
          <p:cNvPr id="8" name="Connecteur droit avec flèche 17">
            <a:extLst>
              <a:ext uri="{FF2B5EF4-FFF2-40B4-BE49-F238E27FC236}">
                <a16:creationId xmlns="" xmlns:a16="http://schemas.microsoft.com/office/drawing/2014/main" id="{877B2B3F-E37C-4325-BDD7-531C31DAF7D8}"/>
              </a:ext>
            </a:extLst>
          </p:cNvPr>
          <p:cNvSpPr/>
          <p:nvPr/>
        </p:nvSpPr>
        <p:spPr>
          <a:xfrm flipV="1">
            <a:off x="3820863" y="3414168"/>
            <a:ext cx="975504" cy="16236"/>
          </a:xfrm>
          <a:prstGeom prst="line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45719" rIns="45719"/>
          <a:lstStyle/>
          <a:p>
            <a:endParaRPr/>
          </a:p>
        </p:txBody>
      </p:sp>
      <p:cxnSp>
        <p:nvCxnSpPr>
          <p:cNvPr id="16" name="Connecteur droit 15">
            <a:extLst>
              <a:ext uri="{FF2B5EF4-FFF2-40B4-BE49-F238E27FC236}">
                <a16:creationId xmlns="" xmlns:a16="http://schemas.microsoft.com/office/drawing/2014/main" id="{94BC1AAF-62ED-404E-AF6D-8B6BAEEDA3C4}"/>
              </a:ext>
            </a:extLst>
          </p:cNvPr>
          <p:cNvCxnSpPr>
            <a:cxnSpLocks/>
            <a:stCxn id="118" idx="2"/>
            <a:endCxn id="8" idx="0"/>
          </p:cNvCxnSpPr>
          <p:nvPr/>
        </p:nvCxnSpPr>
        <p:spPr>
          <a:xfrm flipH="1">
            <a:off x="3820863" y="2943234"/>
            <a:ext cx="1043" cy="487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onnecteur droit avec flèche 17">
            <a:extLst>
              <a:ext uri="{FF2B5EF4-FFF2-40B4-BE49-F238E27FC236}">
                <a16:creationId xmlns="" xmlns:a16="http://schemas.microsoft.com/office/drawing/2014/main" id="{52814FCB-5C95-4DE3-9A2A-418077DAA61E}"/>
              </a:ext>
            </a:extLst>
          </p:cNvPr>
          <p:cNvSpPr/>
          <p:nvPr/>
        </p:nvSpPr>
        <p:spPr>
          <a:xfrm>
            <a:off x="1578634" y="3991829"/>
            <a:ext cx="1283520" cy="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" name="ZoneTexte 28">
            <a:extLst>
              <a:ext uri="{FF2B5EF4-FFF2-40B4-BE49-F238E27FC236}">
                <a16:creationId xmlns="" xmlns:a16="http://schemas.microsoft.com/office/drawing/2014/main" id="{7D319085-0D59-47FD-B683-F05884C10AFE}"/>
              </a:ext>
            </a:extLst>
          </p:cNvPr>
          <p:cNvSpPr txBox="1"/>
          <p:nvPr/>
        </p:nvSpPr>
        <p:spPr>
          <a:xfrm>
            <a:off x="2862154" y="3866061"/>
            <a:ext cx="1330284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lang="fr-FR" dirty="0"/>
              <a:t>205 patients </a:t>
            </a:r>
          </a:p>
          <a:p>
            <a:pPr>
              <a:defRPr sz="1100"/>
            </a:pPr>
            <a:r>
              <a:rPr lang="fr-FR" dirty="0"/>
              <a:t>(9.1% </a:t>
            </a:r>
            <a:r>
              <a:rPr lang="fr-FR" dirty="0" err="1"/>
              <a:t>without</a:t>
            </a:r>
            <a:r>
              <a:rPr lang="fr-FR" dirty="0"/>
              <a:t> T2D)</a:t>
            </a:r>
            <a:endParaRPr lang="fr-FR" b="1" dirty="0">
              <a:highlight>
                <a:srgbClr val="FFFF00"/>
              </a:highlight>
            </a:endParaRPr>
          </a:p>
        </p:txBody>
      </p:sp>
      <p:sp>
        <p:nvSpPr>
          <p:cNvPr id="71" name="ZoneTexte 28">
            <a:extLst>
              <a:ext uri="{FF2B5EF4-FFF2-40B4-BE49-F238E27FC236}">
                <a16:creationId xmlns="" xmlns:a16="http://schemas.microsoft.com/office/drawing/2014/main" id="{428D1BC0-4EF3-4C84-8BD7-18794EFB9D63}"/>
              </a:ext>
            </a:extLst>
          </p:cNvPr>
          <p:cNvSpPr txBox="1"/>
          <p:nvPr/>
        </p:nvSpPr>
        <p:spPr>
          <a:xfrm>
            <a:off x="9390737" y="3271796"/>
            <a:ext cx="2604251" cy="86177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lang="fr-FR" sz="1000" dirty="0"/>
              <a:t>226 patients </a:t>
            </a:r>
            <a:r>
              <a:rPr lang="fr-FR" sz="1000" dirty="0" err="1"/>
              <a:t>excluded</a:t>
            </a:r>
            <a:r>
              <a:rPr lang="fr-FR" sz="1000" dirty="0"/>
              <a:t> on HbA</a:t>
            </a:r>
            <a:r>
              <a:rPr lang="fr-FR" sz="1000" baseline="-25000" dirty="0"/>
              <a:t>1c</a:t>
            </a:r>
            <a:r>
              <a:rPr lang="fr-FR" sz="1000" dirty="0"/>
              <a:t> criterium</a:t>
            </a:r>
          </a:p>
          <a:p>
            <a:pPr marL="171450" indent="-171450">
              <a:buFontTx/>
              <a:buChar char="-"/>
              <a:defRPr sz="1100"/>
            </a:pPr>
            <a:r>
              <a:rPr lang="fr-FR" sz="1000" dirty="0"/>
              <a:t>67 patients (17.7%) </a:t>
            </a:r>
            <a:r>
              <a:rPr lang="fr-FR" sz="1000" dirty="0" err="1"/>
              <a:t>with</a:t>
            </a:r>
            <a:r>
              <a:rPr lang="fr-FR" sz="1000" dirty="0"/>
              <a:t> </a:t>
            </a:r>
            <a:r>
              <a:rPr lang="fr-FR" sz="1000" dirty="0" err="1"/>
              <a:t>known</a:t>
            </a:r>
            <a:r>
              <a:rPr lang="fr-FR" sz="1000" dirty="0"/>
              <a:t> HbA</a:t>
            </a:r>
            <a:r>
              <a:rPr lang="fr-FR" sz="1000" baseline="-25000" dirty="0"/>
              <a:t>1c</a:t>
            </a:r>
            <a:r>
              <a:rPr lang="fr-FR" sz="1000" dirty="0"/>
              <a:t> 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≥</a:t>
            </a:r>
            <a:r>
              <a:rPr lang="fr-FR" sz="1000" dirty="0"/>
              <a:t> 6.5% </a:t>
            </a:r>
          </a:p>
          <a:p>
            <a:pPr>
              <a:defRPr sz="1100"/>
            </a:pPr>
            <a:r>
              <a:rPr lang="fr-FR" sz="1000" dirty="0" err="1"/>
              <a:t>before</a:t>
            </a:r>
            <a:r>
              <a:rPr lang="fr-FR" sz="1000" dirty="0"/>
              <a:t> hospitalisation </a:t>
            </a:r>
          </a:p>
          <a:p>
            <a:pPr marL="171450" indent="-171450">
              <a:buFontTx/>
              <a:buChar char="-"/>
              <a:defRPr sz="1100"/>
            </a:pPr>
            <a:r>
              <a:rPr lang="fr-FR" sz="1000" dirty="0"/>
              <a:t>185 patients (48.9%) </a:t>
            </a:r>
            <a:r>
              <a:rPr lang="fr-FR" sz="1000" dirty="0" err="1"/>
              <a:t>without</a:t>
            </a:r>
            <a:r>
              <a:rPr lang="fr-FR" sz="1000" dirty="0"/>
              <a:t> HbA</a:t>
            </a:r>
            <a:r>
              <a:rPr lang="fr-FR" sz="1000" baseline="-25000" dirty="0"/>
              <a:t>1c</a:t>
            </a:r>
            <a:r>
              <a:rPr lang="fr-FR" sz="1000" dirty="0"/>
              <a:t> </a:t>
            </a:r>
          </a:p>
          <a:p>
            <a:pPr>
              <a:defRPr sz="1100"/>
            </a:pPr>
            <a:r>
              <a:rPr lang="fr-FR" sz="1000" dirty="0" err="1"/>
              <a:t>during</a:t>
            </a:r>
            <a:r>
              <a:rPr lang="fr-FR" sz="1000" dirty="0"/>
              <a:t> hospitalisation l’hospitalisation or &lt; 6.5%</a:t>
            </a:r>
          </a:p>
        </p:txBody>
      </p:sp>
      <p:sp>
        <p:nvSpPr>
          <p:cNvPr id="73" name="ZoneTexte 22">
            <a:extLst>
              <a:ext uri="{FF2B5EF4-FFF2-40B4-BE49-F238E27FC236}">
                <a16:creationId xmlns="" xmlns:a16="http://schemas.microsoft.com/office/drawing/2014/main" id="{3654FC6F-E40D-428C-B627-FAA4742BE5C1}"/>
              </a:ext>
            </a:extLst>
          </p:cNvPr>
          <p:cNvSpPr txBox="1"/>
          <p:nvPr/>
        </p:nvSpPr>
        <p:spPr>
          <a:xfrm>
            <a:off x="4796367" y="3259859"/>
            <a:ext cx="4168131" cy="2616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100"/>
            </a:lvl1pPr>
          </a:lstStyle>
          <a:p>
            <a:r>
              <a:rPr lang="fr-FR" dirty="0"/>
              <a:t>378</a:t>
            </a:r>
            <a:r>
              <a:rPr dirty="0"/>
              <a:t> patient</a:t>
            </a:r>
            <a:r>
              <a:rPr lang="fr-FR" dirty="0"/>
              <a:t>s not </a:t>
            </a:r>
            <a:r>
              <a:rPr lang="fr-FR" dirty="0" err="1"/>
              <a:t>treated</a:t>
            </a:r>
            <a:r>
              <a:rPr lang="fr-FR" dirty="0"/>
              <a:t> for </a:t>
            </a:r>
            <a:r>
              <a:rPr lang="fr-FR" dirty="0" err="1"/>
              <a:t>diabetes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hospitalisation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75" name="Connecteur droit avec flèche 17">
            <a:extLst>
              <a:ext uri="{FF2B5EF4-FFF2-40B4-BE49-F238E27FC236}">
                <a16:creationId xmlns="" xmlns:a16="http://schemas.microsoft.com/office/drawing/2014/main" id="{C57E2C39-705D-4FF3-90B9-27F57723B923}"/>
              </a:ext>
            </a:extLst>
          </p:cNvPr>
          <p:cNvSpPr/>
          <p:nvPr/>
        </p:nvSpPr>
        <p:spPr>
          <a:xfrm>
            <a:off x="6910447" y="3705410"/>
            <a:ext cx="2446420" cy="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" name="Connecteur droit avec flèche 23">
            <a:extLst>
              <a:ext uri="{FF2B5EF4-FFF2-40B4-BE49-F238E27FC236}">
                <a16:creationId xmlns="" xmlns:a16="http://schemas.microsoft.com/office/drawing/2014/main" id="{FAA533CB-CC4B-4C19-8865-0C5A55865897}"/>
              </a:ext>
            </a:extLst>
          </p:cNvPr>
          <p:cNvSpPr/>
          <p:nvPr/>
        </p:nvSpPr>
        <p:spPr>
          <a:xfrm>
            <a:off x="6921741" y="3530088"/>
            <a:ext cx="0" cy="429281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" name="ZoneTexte 22">
            <a:extLst>
              <a:ext uri="{FF2B5EF4-FFF2-40B4-BE49-F238E27FC236}">
                <a16:creationId xmlns="" xmlns:a16="http://schemas.microsoft.com/office/drawing/2014/main" id="{CFE0CC45-A7D6-477E-AE2D-52B246577875}"/>
              </a:ext>
            </a:extLst>
          </p:cNvPr>
          <p:cNvSpPr txBox="1"/>
          <p:nvPr/>
        </p:nvSpPr>
        <p:spPr>
          <a:xfrm>
            <a:off x="4893733" y="3969178"/>
            <a:ext cx="4168131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100"/>
            </a:lvl1pPr>
          </a:lstStyle>
          <a:p>
            <a:r>
              <a:rPr lang="fr-FR" dirty="0"/>
              <a:t>152</a:t>
            </a:r>
            <a:r>
              <a:rPr dirty="0"/>
              <a:t> patient</a:t>
            </a:r>
            <a:r>
              <a:rPr lang="fr-FR" dirty="0"/>
              <a:t>s not </a:t>
            </a:r>
            <a:r>
              <a:rPr lang="fr-FR" dirty="0" err="1"/>
              <a:t>treated</a:t>
            </a:r>
            <a:r>
              <a:rPr lang="fr-FR" dirty="0"/>
              <a:t> for </a:t>
            </a:r>
            <a:r>
              <a:rPr lang="fr-FR" dirty="0" err="1"/>
              <a:t>diabetes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hospitalisation and </a:t>
            </a:r>
            <a:r>
              <a:rPr lang="fr-FR" dirty="0" err="1"/>
              <a:t>with</a:t>
            </a:r>
            <a:r>
              <a:rPr lang="fr-FR" dirty="0"/>
              <a:t> HbA</a:t>
            </a:r>
            <a:r>
              <a:rPr lang="fr-FR" baseline="-25000" dirty="0"/>
              <a:t>1c</a:t>
            </a:r>
            <a:r>
              <a:rPr lang="fr-FR" dirty="0"/>
              <a:t> compatible </a:t>
            </a:r>
            <a:r>
              <a:rPr lang="fr-FR" dirty="0" err="1"/>
              <a:t>with</a:t>
            </a:r>
            <a:r>
              <a:rPr lang="fr-FR" dirty="0"/>
              <a:t> NOD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81" name="ZoneTexte 28">
            <a:extLst>
              <a:ext uri="{FF2B5EF4-FFF2-40B4-BE49-F238E27FC236}">
                <a16:creationId xmlns="" xmlns:a16="http://schemas.microsoft.com/office/drawing/2014/main" id="{E02745E1-8445-4F6B-B983-43CA7D629E31}"/>
              </a:ext>
            </a:extLst>
          </p:cNvPr>
          <p:cNvSpPr txBox="1"/>
          <p:nvPr/>
        </p:nvSpPr>
        <p:spPr>
          <a:xfrm>
            <a:off x="9410907" y="5011559"/>
            <a:ext cx="2593701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lang="fr-FR" dirty="0"/>
              <a:t>69 patients (46.3%)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known</a:t>
            </a:r>
            <a:r>
              <a:rPr lang="fr-FR" dirty="0"/>
              <a:t> </a:t>
            </a:r>
            <a:r>
              <a:rPr lang="fr-FR" dirty="0" err="1"/>
              <a:t>history</a:t>
            </a:r>
            <a:r>
              <a:rPr lang="fr-FR" dirty="0"/>
              <a:t> </a:t>
            </a:r>
          </a:p>
          <a:p>
            <a:pPr>
              <a:defRPr sz="1100"/>
            </a:pPr>
            <a:r>
              <a:rPr lang="fr-FR" dirty="0"/>
              <a:t>of </a:t>
            </a:r>
            <a:r>
              <a:rPr lang="fr-FR" dirty="0" err="1"/>
              <a:t>diabetes</a:t>
            </a:r>
            <a:r>
              <a:rPr lang="fr-FR" dirty="0"/>
              <a:t> </a:t>
            </a:r>
            <a:r>
              <a:rPr lang="fr-FR" dirty="0" err="1"/>
              <a:t>reported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hospitalisation</a:t>
            </a:r>
            <a:endParaRPr lang="fr-FR" dirty="0">
              <a:highlight>
                <a:srgbClr val="FFFF00"/>
              </a:highlight>
            </a:endParaRPr>
          </a:p>
        </p:txBody>
      </p:sp>
      <p:sp>
        <p:nvSpPr>
          <p:cNvPr id="83" name="Connecteur droit avec flèche 23">
            <a:extLst>
              <a:ext uri="{FF2B5EF4-FFF2-40B4-BE49-F238E27FC236}">
                <a16:creationId xmlns="" xmlns:a16="http://schemas.microsoft.com/office/drawing/2014/main" id="{F6CC9CF0-22B7-4F97-85C3-F6E09A5DE45D}"/>
              </a:ext>
            </a:extLst>
          </p:cNvPr>
          <p:cNvSpPr/>
          <p:nvPr/>
        </p:nvSpPr>
        <p:spPr>
          <a:xfrm>
            <a:off x="6928163" y="4398206"/>
            <a:ext cx="0" cy="271361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5" name="Connecteur droit avec flèche 17">
            <a:extLst>
              <a:ext uri="{FF2B5EF4-FFF2-40B4-BE49-F238E27FC236}">
                <a16:creationId xmlns="" xmlns:a16="http://schemas.microsoft.com/office/drawing/2014/main" id="{616E07EB-EE0C-4949-BE84-7AB9E94C8C90}"/>
              </a:ext>
            </a:extLst>
          </p:cNvPr>
          <p:cNvSpPr/>
          <p:nvPr/>
        </p:nvSpPr>
        <p:spPr>
          <a:xfrm flipV="1">
            <a:off x="6932790" y="4539276"/>
            <a:ext cx="2426830" cy="1125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" name="ZoneTexte 28">
            <a:extLst>
              <a:ext uri="{FF2B5EF4-FFF2-40B4-BE49-F238E27FC236}">
                <a16:creationId xmlns="" xmlns:a16="http://schemas.microsoft.com/office/drawing/2014/main" id="{19CD8934-56A8-46D3-BD4B-D30E01ABFA3E}"/>
              </a:ext>
            </a:extLst>
          </p:cNvPr>
          <p:cNvSpPr txBox="1"/>
          <p:nvPr/>
        </p:nvSpPr>
        <p:spPr>
          <a:xfrm>
            <a:off x="9410907" y="4323124"/>
            <a:ext cx="2590974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lang="fr-FR" dirty="0"/>
              <a:t>3 patients (2.0%)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known</a:t>
            </a:r>
            <a:r>
              <a:rPr lang="fr-FR" dirty="0"/>
              <a:t> </a:t>
            </a:r>
          </a:p>
          <a:p>
            <a:pPr>
              <a:defRPr sz="1100"/>
            </a:pPr>
            <a:r>
              <a:rPr lang="fr-FR" dirty="0" err="1"/>
              <a:t>diabetic</a:t>
            </a:r>
            <a:r>
              <a:rPr lang="fr-FR" dirty="0"/>
              <a:t> </a:t>
            </a:r>
            <a:r>
              <a:rPr lang="fr-FR" dirty="0" err="1"/>
              <a:t>retinopathy</a:t>
            </a:r>
            <a:endParaRPr lang="fr-FR" b="1" dirty="0">
              <a:highlight>
                <a:srgbClr val="FFFF00"/>
              </a:highlight>
            </a:endParaRPr>
          </a:p>
        </p:txBody>
      </p:sp>
      <p:sp>
        <p:nvSpPr>
          <p:cNvPr id="88" name="ZoneTexte 22">
            <a:extLst>
              <a:ext uri="{FF2B5EF4-FFF2-40B4-BE49-F238E27FC236}">
                <a16:creationId xmlns="" xmlns:a16="http://schemas.microsoft.com/office/drawing/2014/main" id="{0E8742CA-573D-4584-905C-AD3C51824D35}"/>
              </a:ext>
            </a:extLst>
          </p:cNvPr>
          <p:cNvSpPr txBox="1"/>
          <p:nvPr/>
        </p:nvSpPr>
        <p:spPr>
          <a:xfrm>
            <a:off x="4893732" y="4676719"/>
            <a:ext cx="4168131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100"/>
            </a:lvl1pPr>
          </a:lstStyle>
          <a:p>
            <a:r>
              <a:rPr lang="fr-FR" dirty="0"/>
              <a:t>149</a:t>
            </a:r>
            <a:r>
              <a:rPr dirty="0"/>
              <a:t> </a:t>
            </a:r>
            <a:r>
              <a:rPr lang="en-US" dirty="0"/>
              <a:t>patients not treated for diabetes before hospitalization, with HbA</a:t>
            </a:r>
            <a:r>
              <a:rPr lang="en-US" baseline="-25000" dirty="0"/>
              <a:t>1c</a:t>
            </a:r>
            <a:r>
              <a:rPr lang="en-US" dirty="0"/>
              <a:t> compatible with NOD and without known </a:t>
            </a:r>
            <a:r>
              <a:rPr lang="fr-FR" dirty="0" err="1"/>
              <a:t>diabetic</a:t>
            </a:r>
            <a:r>
              <a:rPr lang="fr-FR" dirty="0"/>
              <a:t> </a:t>
            </a:r>
            <a:r>
              <a:rPr lang="fr-FR" dirty="0" err="1"/>
              <a:t>retinopathy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0" name="Connecteur droit avec flèche 23">
            <a:extLst>
              <a:ext uri="{FF2B5EF4-FFF2-40B4-BE49-F238E27FC236}">
                <a16:creationId xmlns="" xmlns:a16="http://schemas.microsoft.com/office/drawing/2014/main" id="{B8A54C5B-1DE1-400E-B0D4-663B67F0ED8F}"/>
              </a:ext>
            </a:extLst>
          </p:cNvPr>
          <p:cNvSpPr/>
          <p:nvPr/>
        </p:nvSpPr>
        <p:spPr>
          <a:xfrm>
            <a:off x="6939562" y="5135208"/>
            <a:ext cx="0" cy="28800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2" name="Connecteur droit avec flèche 17">
            <a:extLst>
              <a:ext uri="{FF2B5EF4-FFF2-40B4-BE49-F238E27FC236}">
                <a16:creationId xmlns="" xmlns:a16="http://schemas.microsoft.com/office/drawing/2014/main" id="{1A64DA87-754B-4633-A22E-01F8A84B566E}"/>
              </a:ext>
            </a:extLst>
          </p:cNvPr>
          <p:cNvSpPr/>
          <p:nvPr/>
        </p:nvSpPr>
        <p:spPr>
          <a:xfrm flipV="1">
            <a:off x="6939564" y="5219052"/>
            <a:ext cx="2426830" cy="260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4" name="ZoneTexte 22">
            <a:extLst>
              <a:ext uri="{FF2B5EF4-FFF2-40B4-BE49-F238E27FC236}">
                <a16:creationId xmlns="" xmlns:a16="http://schemas.microsoft.com/office/drawing/2014/main" id="{57993617-1053-4163-8FF8-828E52DD4A73}"/>
              </a:ext>
            </a:extLst>
          </p:cNvPr>
          <p:cNvSpPr txBox="1"/>
          <p:nvPr/>
        </p:nvSpPr>
        <p:spPr>
          <a:xfrm>
            <a:off x="4855497" y="5423999"/>
            <a:ext cx="4168131" cy="2616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100"/>
            </a:lvl1pPr>
          </a:lstStyle>
          <a:p>
            <a:r>
              <a:rPr lang="fr-FR" dirty="0"/>
              <a:t>80</a:t>
            </a:r>
            <a:r>
              <a:rPr dirty="0"/>
              <a:t> patient</a:t>
            </a:r>
            <a:r>
              <a:rPr lang="fr-FR" dirty="0"/>
              <a:t>s </a:t>
            </a:r>
            <a:r>
              <a:rPr lang="fr-FR" dirty="0" err="1"/>
              <a:t>included</a:t>
            </a:r>
            <a:r>
              <a:rPr lang="fr-FR" dirty="0"/>
              <a:t> as NOD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6" name="Connecteur droit avec flèche 23">
            <a:extLst>
              <a:ext uri="{FF2B5EF4-FFF2-40B4-BE49-F238E27FC236}">
                <a16:creationId xmlns="" xmlns:a16="http://schemas.microsoft.com/office/drawing/2014/main" id="{370F54BD-E53D-41DB-AC5E-4DA066ED2426}"/>
              </a:ext>
            </a:extLst>
          </p:cNvPr>
          <p:cNvSpPr/>
          <p:nvPr/>
        </p:nvSpPr>
        <p:spPr>
          <a:xfrm>
            <a:off x="6939562" y="5686135"/>
            <a:ext cx="4327" cy="46800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" name="ZoneTexte 97">
            <a:extLst>
              <a:ext uri="{FF2B5EF4-FFF2-40B4-BE49-F238E27FC236}">
                <a16:creationId xmlns="" xmlns:a16="http://schemas.microsoft.com/office/drawing/2014/main" id="{415DC50C-3BAC-460D-9294-91FDE5AB0358}"/>
              </a:ext>
            </a:extLst>
          </p:cNvPr>
          <p:cNvSpPr txBox="1"/>
          <p:nvPr/>
        </p:nvSpPr>
        <p:spPr>
          <a:xfrm>
            <a:off x="9400357" y="5723848"/>
            <a:ext cx="2604251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lang="fr-FR" dirty="0"/>
              <a:t>13 </a:t>
            </a:r>
            <a:r>
              <a:rPr lang="fr-FR" dirty="0" err="1"/>
              <a:t>unmatched</a:t>
            </a:r>
            <a:r>
              <a:rPr lang="fr-FR" dirty="0"/>
              <a:t> patients (16.2%) </a:t>
            </a:r>
            <a:r>
              <a:rPr lang="fr-FR" dirty="0" err="1"/>
              <a:t>regarding</a:t>
            </a:r>
            <a:r>
              <a:rPr lang="fr-FR" dirty="0"/>
              <a:t> </a:t>
            </a:r>
          </a:p>
          <a:p>
            <a:pPr>
              <a:defRPr sz="1100"/>
            </a:pPr>
            <a:r>
              <a:rPr lang="fr-FR" dirty="0" err="1"/>
              <a:t>sex</a:t>
            </a:r>
            <a:r>
              <a:rPr lang="fr-FR" dirty="0"/>
              <a:t>, center and </a:t>
            </a:r>
            <a:r>
              <a:rPr lang="fr-FR" dirty="0" err="1"/>
              <a:t>age</a:t>
            </a:r>
            <a:r>
              <a:rPr lang="fr-FR" dirty="0"/>
              <a:t> (+/- 5 y)</a:t>
            </a:r>
            <a:endParaRPr lang="fr-FR" dirty="0">
              <a:highlight>
                <a:srgbClr val="FFFF00"/>
              </a:highlight>
            </a:endParaRPr>
          </a:p>
        </p:txBody>
      </p:sp>
      <p:sp>
        <p:nvSpPr>
          <p:cNvPr id="100" name="Connecteur droit avec flèche 17">
            <a:extLst>
              <a:ext uri="{FF2B5EF4-FFF2-40B4-BE49-F238E27FC236}">
                <a16:creationId xmlns="" xmlns:a16="http://schemas.microsoft.com/office/drawing/2014/main" id="{C20083ED-8426-43A9-8E80-F64DC7848A39}"/>
              </a:ext>
            </a:extLst>
          </p:cNvPr>
          <p:cNvSpPr/>
          <p:nvPr/>
        </p:nvSpPr>
        <p:spPr>
          <a:xfrm>
            <a:off x="6940142" y="5918957"/>
            <a:ext cx="2426251" cy="1955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2" name="ZoneTexte 22">
            <a:extLst>
              <a:ext uri="{FF2B5EF4-FFF2-40B4-BE49-F238E27FC236}">
                <a16:creationId xmlns="" xmlns:a16="http://schemas.microsoft.com/office/drawing/2014/main" id="{8F3B3B12-0A62-49F0-92F0-C7D1B698925E}"/>
              </a:ext>
            </a:extLst>
          </p:cNvPr>
          <p:cNvSpPr txBox="1"/>
          <p:nvPr/>
        </p:nvSpPr>
        <p:spPr>
          <a:xfrm>
            <a:off x="4855496" y="6159146"/>
            <a:ext cx="4168131" cy="2616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100"/>
            </a:lvl1pPr>
          </a:lstStyle>
          <a:p>
            <a:r>
              <a:rPr lang="fr-FR" b="1" dirty="0"/>
              <a:t>67</a:t>
            </a:r>
            <a:r>
              <a:rPr b="1" dirty="0"/>
              <a:t> </a:t>
            </a:r>
            <a:r>
              <a:rPr lang="fr-FR" b="1" dirty="0"/>
              <a:t>NOD </a:t>
            </a:r>
            <a:r>
              <a:rPr b="1" dirty="0"/>
              <a:t>patient</a:t>
            </a:r>
            <a:r>
              <a:rPr lang="fr-FR" b="1" dirty="0"/>
              <a:t>s (83.8%) in the </a:t>
            </a:r>
            <a:r>
              <a:rPr lang="fr-FR" b="1" dirty="0" err="1"/>
              <a:t>matched</a:t>
            </a:r>
            <a:r>
              <a:rPr lang="fr-FR" b="1" dirty="0"/>
              <a:t> </a:t>
            </a:r>
            <a:r>
              <a:rPr lang="fr-FR" b="1" dirty="0" err="1"/>
              <a:t>sample</a:t>
            </a:r>
            <a:endParaRPr b="1" dirty="0">
              <a:solidFill>
                <a:srgbClr val="FF0000"/>
              </a:solidFill>
            </a:endParaRPr>
          </a:p>
        </p:txBody>
      </p:sp>
      <p:sp>
        <p:nvSpPr>
          <p:cNvPr id="108" name="ZoneTexte 28">
            <a:extLst>
              <a:ext uri="{FF2B5EF4-FFF2-40B4-BE49-F238E27FC236}">
                <a16:creationId xmlns="" xmlns:a16="http://schemas.microsoft.com/office/drawing/2014/main" id="{9B736A50-0E67-4EB4-BF36-C54F004091F8}"/>
              </a:ext>
            </a:extLst>
          </p:cNvPr>
          <p:cNvSpPr txBox="1"/>
          <p:nvPr/>
        </p:nvSpPr>
        <p:spPr>
          <a:xfrm>
            <a:off x="2850372" y="5343285"/>
            <a:ext cx="1816399" cy="430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100"/>
            </a:pPr>
            <a:r>
              <a:rPr lang="fr-FR" dirty="0"/>
              <a:t>2061 patients not </a:t>
            </a:r>
            <a:r>
              <a:rPr lang="fr-FR" dirty="0" err="1"/>
              <a:t>selected</a:t>
            </a:r>
            <a:r>
              <a:rPr lang="fr-FR" dirty="0"/>
              <a:t> for </a:t>
            </a:r>
            <a:r>
              <a:rPr lang="fr-FR" dirty="0" err="1"/>
              <a:t>matched</a:t>
            </a:r>
            <a:r>
              <a:rPr lang="fr-FR" dirty="0"/>
              <a:t> </a:t>
            </a:r>
            <a:r>
              <a:rPr lang="fr-FR" dirty="0" err="1"/>
              <a:t>sample</a:t>
            </a:r>
            <a:endParaRPr lang="fr-FR" b="1" dirty="0">
              <a:highlight>
                <a:srgbClr val="FFFF00"/>
              </a:highlight>
            </a:endParaRPr>
          </a:p>
        </p:txBody>
      </p:sp>
      <p:sp>
        <p:nvSpPr>
          <p:cNvPr id="110" name="Connecteur droit avec flèche 17">
            <a:extLst>
              <a:ext uri="{FF2B5EF4-FFF2-40B4-BE49-F238E27FC236}">
                <a16:creationId xmlns="" xmlns:a16="http://schemas.microsoft.com/office/drawing/2014/main" id="{CEF5ABED-7FAC-496F-8DB8-C1E45B951187}"/>
              </a:ext>
            </a:extLst>
          </p:cNvPr>
          <p:cNvSpPr/>
          <p:nvPr/>
        </p:nvSpPr>
        <p:spPr>
          <a:xfrm>
            <a:off x="1578634" y="5594526"/>
            <a:ext cx="1283520" cy="0"/>
          </a:xfrm>
          <a:prstGeom prst="line">
            <a:avLst/>
          </a:prstGeom>
          <a:ln w="635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7498</TotalTime>
  <Words>315</Words>
  <Application>Microsoft Office PowerPoint</Application>
  <PresentationFormat>Custom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>Inserm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Gourdy</dc:creator>
  <cp:lastModifiedBy>Somasundaram C.</cp:lastModifiedBy>
  <cp:revision>92</cp:revision>
  <dcterms:created xsi:type="dcterms:W3CDTF">2020-04-11T23:05:10Z</dcterms:created>
  <dcterms:modified xsi:type="dcterms:W3CDTF">2021-02-20T06:53:15Z</dcterms:modified>
</cp:coreProperties>
</file>