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70" r:id="rId2"/>
    <p:sldId id="271" r:id="rId3"/>
    <p:sldId id="272" r:id="rId4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660"/>
  </p:normalViewPr>
  <p:slideViewPr>
    <p:cSldViewPr snapToGrid="0">
      <p:cViewPr varScale="1">
        <p:scale>
          <a:sx n="67" d="100"/>
          <a:sy n="67" d="100"/>
        </p:scale>
        <p:origin x="237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120" tIns="45560" rIns="91120" bIns="455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120" tIns="45560" rIns="91120" bIns="45560" rtlCol="0"/>
          <a:lstStyle>
            <a:lvl1pPr algn="r">
              <a:defRPr sz="1200"/>
            </a:lvl1pPr>
          </a:lstStyle>
          <a:p>
            <a:fld id="{B5F5143B-F9B5-429B-B0BB-7120047553CE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6300" y="1243013"/>
            <a:ext cx="25146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0" tIns="45560" rIns="91120" bIns="455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6"/>
            <a:ext cx="5445760" cy="3913615"/>
          </a:xfrm>
          <a:prstGeom prst="rect">
            <a:avLst/>
          </a:prstGeom>
        </p:spPr>
        <p:txBody>
          <a:bodyPr vert="horz" lIns="91120" tIns="45560" rIns="91120" bIns="45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120" tIns="45560" rIns="91120" bIns="455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120" tIns="45560" rIns="91120" bIns="45560" rtlCol="0" anchor="b"/>
          <a:lstStyle>
            <a:lvl1pPr algn="r">
              <a:defRPr sz="1200"/>
            </a:lvl1pPr>
          </a:lstStyle>
          <a:p>
            <a:fld id="{2C948FA9-3229-4A9A-9B0E-0A3D1FC3E4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05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4118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1055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843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43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03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8829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065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244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10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651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BB093-169D-413C-8D31-28CFC74B6D85}" type="datetimeFigureOut">
              <a:rPr kumimoji="1" lang="ja-JP" altLang="en-US" smtClean="0"/>
              <a:t>2021/1/12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3170D-A4BF-46BC-A9DF-A4EB10374F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65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FE8FBF-C336-49D3-8A9E-AB43A53F6DAD}"/>
              </a:ext>
            </a:extLst>
          </p:cNvPr>
          <p:cNvSpPr txBox="1"/>
          <p:nvPr/>
        </p:nvSpPr>
        <p:spPr>
          <a:xfrm>
            <a:off x="5415494" y="8665663"/>
            <a:ext cx="14425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Sup.</a:t>
            </a:r>
            <a:r>
              <a:rPr kumimoji="1" lang="ja-JP" altLang="en-US" dirty="0"/>
              <a:t> </a:t>
            </a:r>
            <a:r>
              <a:rPr kumimoji="1" lang="en-US" altLang="ja-JP" dirty="0"/>
              <a:t>Fig. 1</a:t>
            </a:r>
            <a:endParaRPr kumimoji="1" lang="ja-JP" altLang="en-US" dirty="0"/>
          </a:p>
        </p:txBody>
      </p:sp>
      <p:grpSp>
        <p:nvGrpSpPr>
          <p:cNvPr id="142" name="グループ化 141"/>
          <p:cNvGrpSpPr/>
          <p:nvPr/>
        </p:nvGrpSpPr>
        <p:grpSpPr>
          <a:xfrm>
            <a:off x="0" y="6097268"/>
            <a:ext cx="3252101" cy="2911737"/>
            <a:chOff x="-185619" y="286777"/>
            <a:chExt cx="3252101" cy="2911737"/>
          </a:xfrm>
        </p:grpSpPr>
        <p:pic>
          <p:nvPicPr>
            <p:cNvPr id="5" name="図 4" descr="水, 屋外, スキー, 男 が含まれている画像&#10;&#10;自動的に生成された説明">
              <a:extLst>
                <a:ext uri="{FF2B5EF4-FFF2-40B4-BE49-F238E27FC236}">
                  <a16:creationId xmlns:a16="http://schemas.microsoft.com/office/drawing/2014/main" id="{CAE7B786-5B90-4331-B6B7-2397BC02E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473" y="556505"/>
              <a:ext cx="2642009" cy="2642009"/>
            </a:xfrm>
            <a:prstGeom prst="rect">
              <a:avLst/>
            </a:prstGeom>
          </p:spPr>
        </p:pic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25DD6687-4C9D-4154-BFE0-B5CC3D0CBB9E}"/>
                </a:ext>
              </a:extLst>
            </p:cNvPr>
            <p:cNvSpPr/>
            <p:nvPr/>
          </p:nvSpPr>
          <p:spPr>
            <a:xfrm>
              <a:off x="987748" y="1439736"/>
              <a:ext cx="1700821" cy="17286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4A319C2A-5634-4577-8495-B8D997EFD666}"/>
                </a:ext>
              </a:extLst>
            </p:cNvPr>
            <p:cNvCxnSpPr/>
            <p:nvPr/>
          </p:nvCxnSpPr>
          <p:spPr>
            <a:xfrm>
              <a:off x="494013" y="1612603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50AC16A-B45D-41DC-B979-26CCDD075B59}"/>
                </a:ext>
              </a:extLst>
            </p:cNvPr>
            <p:cNvSpPr txBox="1"/>
            <p:nvPr/>
          </p:nvSpPr>
          <p:spPr>
            <a:xfrm>
              <a:off x="-174292" y="1443523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37kDa</a:t>
              </a:r>
              <a:endParaRPr kumimoji="1" lang="ja-JP" altLang="en-US" sz="1400" dirty="0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29029406-8717-46B9-B6E1-834964A43936}"/>
                </a:ext>
              </a:extLst>
            </p:cNvPr>
            <p:cNvCxnSpPr/>
            <p:nvPr/>
          </p:nvCxnSpPr>
          <p:spPr>
            <a:xfrm>
              <a:off x="482686" y="1390009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82A4DD65-4555-4839-828C-CD299E45FF55}"/>
                </a:ext>
              </a:extLst>
            </p:cNvPr>
            <p:cNvSpPr txBox="1"/>
            <p:nvPr/>
          </p:nvSpPr>
          <p:spPr>
            <a:xfrm>
              <a:off x="-185619" y="1220930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/>
                <a:t>50</a:t>
              </a:r>
              <a:r>
                <a:rPr kumimoji="1" lang="en-US" altLang="ja-JP" sz="1400" dirty="0"/>
                <a:t>kDa</a:t>
              </a:r>
              <a:endParaRPr kumimoji="1" lang="ja-JP" altLang="en-US" sz="1400" dirty="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50E40CC-4656-4B2E-9462-F5A59BF985D3}"/>
                </a:ext>
              </a:extLst>
            </p:cNvPr>
            <p:cNvSpPr txBox="1"/>
            <p:nvPr/>
          </p:nvSpPr>
          <p:spPr>
            <a:xfrm>
              <a:off x="1131240" y="286777"/>
              <a:ext cx="1381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l-GR" altLang="ja-JP" sz="1400" dirty="0"/>
                <a:t>β</a:t>
              </a:r>
              <a:r>
                <a:rPr kumimoji="1" lang="en-US" altLang="ja-JP" sz="1400" dirty="0"/>
                <a:t>-actin</a:t>
              </a:r>
              <a:endParaRPr kumimoji="1" lang="ja-JP" altLang="en-US" sz="1400" dirty="0"/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90FE85F9-27F7-4931-B43C-82AB357EE54B}"/>
                </a:ext>
              </a:extLst>
            </p:cNvPr>
            <p:cNvCxnSpPr>
              <a:cxnSpLocks/>
            </p:cNvCxnSpPr>
            <p:nvPr/>
          </p:nvCxnSpPr>
          <p:spPr>
            <a:xfrm>
              <a:off x="1029972" y="1295103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4CF62E2-A698-4DE6-B873-E8102C9C568E}"/>
                </a:ext>
              </a:extLst>
            </p:cNvPr>
            <p:cNvSpPr txBox="1"/>
            <p:nvPr/>
          </p:nvSpPr>
          <p:spPr>
            <a:xfrm>
              <a:off x="987748" y="1116865"/>
              <a:ext cx="3930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WT</a:t>
              </a:r>
              <a:endParaRPr kumimoji="1" lang="ja-JP" altLang="en-US" sz="900" dirty="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5321346-F095-4B9A-954A-CDDA20F620E1}"/>
                </a:ext>
              </a:extLst>
            </p:cNvPr>
            <p:cNvSpPr txBox="1"/>
            <p:nvPr/>
          </p:nvSpPr>
          <p:spPr>
            <a:xfrm>
              <a:off x="1423472" y="1109705"/>
              <a:ext cx="3733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KO</a:t>
              </a:r>
              <a:endParaRPr kumimoji="1" lang="ja-JP" altLang="en-US" sz="900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556A8948-0954-4B4C-87CE-AB1D6BC092A2}"/>
                </a:ext>
              </a:extLst>
            </p:cNvPr>
            <p:cNvSpPr txBox="1"/>
            <p:nvPr/>
          </p:nvSpPr>
          <p:spPr>
            <a:xfrm>
              <a:off x="1093194" y="840902"/>
              <a:ext cx="6129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PBS</a:t>
              </a:r>
              <a:endParaRPr kumimoji="1" lang="ja-JP" altLang="en-US" sz="900" dirty="0"/>
            </a:p>
          </p:txBody>
        </p: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98553679-4B43-472F-8C43-EF998C5321FB}"/>
                </a:ext>
              </a:extLst>
            </p:cNvPr>
            <p:cNvCxnSpPr>
              <a:cxnSpLocks/>
            </p:cNvCxnSpPr>
            <p:nvPr/>
          </p:nvCxnSpPr>
          <p:spPr>
            <a:xfrm>
              <a:off x="1046983" y="1071989"/>
              <a:ext cx="705389" cy="54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85F37D11-3808-4638-B697-1F2B0D7A820F}"/>
                </a:ext>
              </a:extLst>
            </p:cNvPr>
            <p:cNvCxnSpPr>
              <a:cxnSpLocks/>
            </p:cNvCxnSpPr>
            <p:nvPr/>
          </p:nvCxnSpPr>
          <p:spPr>
            <a:xfrm>
              <a:off x="1902753" y="1291699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C2682D2-D2E1-4506-9C70-19012A836990}"/>
                </a:ext>
              </a:extLst>
            </p:cNvPr>
            <p:cNvSpPr txBox="1"/>
            <p:nvPr/>
          </p:nvSpPr>
          <p:spPr>
            <a:xfrm>
              <a:off x="1860529" y="1113461"/>
              <a:ext cx="3930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WT</a:t>
              </a:r>
              <a:endParaRPr kumimoji="1" lang="ja-JP" altLang="en-US" sz="900" dirty="0"/>
            </a:p>
          </p:txBody>
        </p: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14E568E7-AD34-4D12-9572-67610EFD3275}"/>
                </a:ext>
              </a:extLst>
            </p:cNvPr>
            <p:cNvCxnSpPr>
              <a:cxnSpLocks/>
            </p:cNvCxnSpPr>
            <p:nvPr/>
          </p:nvCxnSpPr>
          <p:spPr>
            <a:xfrm>
              <a:off x="1455753" y="1295148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DC7664EF-DBB6-410B-AC90-D683F6D11A71}"/>
                </a:ext>
              </a:extLst>
            </p:cNvPr>
            <p:cNvSpPr txBox="1"/>
            <p:nvPr/>
          </p:nvSpPr>
          <p:spPr>
            <a:xfrm>
              <a:off x="2276258" y="1109705"/>
              <a:ext cx="3733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KO</a:t>
              </a:r>
              <a:endParaRPr kumimoji="1" lang="ja-JP" altLang="en-US" sz="900" dirty="0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D6A15CC4-0234-4CA0-9605-908C314CB32C}"/>
                </a:ext>
              </a:extLst>
            </p:cNvPr>
            <p:cNvCxnSpPr>
              <a:cxnSpLocks/>
            </p:cNvCxnSpPr>
            <p:nvPr/>
          </p:nvCxnSpPr>
          <p:spPr>
            <a:xfrm>
              <a:off x="2308539" y="1295148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F0698903-F51E-4594-AC3C-77F712919092}"/>
                </a:ext>
              </a:extLst>
            </p:cNvPr>
            <p:cNvSpPr txBox="1"/>
            <p:nvPr/>
          </p:nvSpPr>
          <p:spPr>
            <a:xfrm>
              <a:off x="1950233" y="842926"/>
              <a:ext cx="6129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/>
                <a:t>DEN</a:t>
              </a:r>
              <a:endParaRPr kumimoji="1" lang="ja-JP" altLang="en-US" sz="900" dirty="0"/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0B937D5-A233-411C-B12C-2C06CDEBDC34}"/>
                </a:ext>
              </a:extLst>
            </p:cNvPr>
            <p:cNvCxnSpPr>
              <a:cxnSpLocks/>
            </p:cNvCxnSpPr>
            <p:nvPr/>
          </p:nvCxnSpPr>
          <p:spPr>
            <a:xfrm>
              <a:off x="1904022" y="1074014"/>
              <a:ext cx="705389" cy="54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4" name="グループ化 143"/>
          <p:cNvGrpSpPr/>
          <p:nvPr/>
        </p:nvGrpSpPr>
        <p:grpSpPr>
          <a:xfrm>
            <a:off x="3353098" y="92593"/>
            <a:ext cx="3158565" cy="2877014"/>
            <a:chOff x="3237351" y="1192193"/>
            <a:chExt cx="3158565" cy="2877014"/>
          </a:xfrm>
        </p:grpSpPr>
        <p:pic>
          <p:nvPicPr>
            <p:cNvPr id="61" name="図 60">
              <a:extLst>
                <a:ext uri="{FF2B5EF4-FFF2-40B4-BE49-F238E27FC236}">
                  <a16:creationId xmlns:a16="http://schemas.microsoft.com/office/drawing/2014/main" id="{9A4A0E58-C169-4000-9596-92B4BC2A4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3907" y="1427198"/>
              <a:ext cx="2642009" cy="2642009"/>
            </a:xfrm>
            <a:prstGeom prst="rect">
              <a:avLst/>
            </a:prstGeom>
          </p:spPr>
        </p:pic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F6582ADA-F72B-4F15-A414-B6F1B20C9158}"/>
                </a:ext>
              </a:extLst>
            </p:cNvPr>
            <p:cNvSpPr txBox="1"/>
            <p:nvPr/>
          </p:nvSpPr>
          <p:spPr>
            <a:xfrm>
              <a:off x="4442562" y="1192193"/>
              <a:ext cx="1381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err="1"/>
                <a:t>Bcl-xL</a:t>
              </a:r>
              <a:endParaRPr kumimoji="1" lang="ja-JP" altLang="en-US" sz="1400" dirty="0"/>
            </a:p>
          </p:txBody>
        </p:sp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E9929E79-74D9-4D2E-9E1D-F3AA98231351}"/>
                </a:ext>
              </a:extLst>
            </p:cNvPr>
            <p:cNvCxnSpPr/>
            <p:nvPr/>
          </p:nvCxnSpPr>
          <p:spPr>
            <a:xfrm>
              <a:off x="3916983" y="2705435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25ABA003-1F36-45B1-82D8-D4B7CF146B07}"/>
                </a:ext>
              </a:extLst>
            </p:cNvPr>
            <p:cNvSpPr txBox="1"/>
            <p:nvPr/>
          </p:nvSpPr>
          <p:spPr>
            <a:xfrm>
              <a:off x="3237351" y="2532127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25kDa</a:t>
              </a:r>
              <a:endParaRPr kumimoji="1" lang="ja-JP" altLang="en-US" sz="1400" dirty="0"/>
            </a:p>
          </p:txBody>
        </p: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F0971492-6C96-40CB-BDCE-F42A847DF23E}"/>
                </a:ext>
              </a:extLst>
            </p:cNvPr>
            <p:cNvCxnSpPr/>
            <p:nvPr/>
          </p:nvCxnSpPr>
          <p:spPr>
            <a:xfrm>
              <a:off x="3916983" y="2483295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B717475A-16CD-4F07-8AAC-E147EFF52907}"/>
                </a:ext>
              </a:extLst>
            </p:cNvPr>
            <p:cNvSpPr txBox="1"/>
            <p:nvPr/>
          </p:nvSpPr>
          <p:spPr>
            <a:xfrm>
              <a:off x="3248678" y="2314215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37kDa</a:t>
              </a:r>
              <a:endParaRPr kumimoji="1" lang="ja-JP" altLang="en-US" sz="1400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D682344-15EF-43F4-BDE8-F5D1B571136E}"/>
                </a:ext>
              </a:extLst>
            </p:cNvPr>
            <p:cNvSpPr/>
            <p:nvPr/>
          </p:nvSpPr>
          <p:spPr>
            <a:xfrm>
              <a:off x="4300771" y="2601042"/>
              <a:ext cx="1700821" cy="17286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1017607B-9795-4F99-B30D-D047C16F8B6B}"/>
                </a:ext>
              </a:extLst>
            </p:cNvPr>
            <p:cNvCxnSpPr>
              <a:cxnSpLocks/>
            </p:cNvCxnSpPr>
            <p:nvPr/>
          </p:nvCxnSpPr>
          <p:spPr>
            <a:xfrm>
              <a:off x="4356615" y="2125693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6B34A429-1922-49E9-B46A-DBBFA998F618}"/>
                </a:ext>
              </a:extLst>
            </p:cNvPr>
            <p:cNvSpPr txBox="1"/>
            <p:nvPr/>
          </p:nvSpPr>
          <p:spPr>
            <a:xfrm>
              <a:off x="4314390" y="1947455"/>
              <a:ext cx="3930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WT</a:t>
              </a:r>
              <a:endParaRPr kumimoji="1" lang="ja-JP" altLang="en-US" sz="900" dirty="0"/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A63BBA55-E96F-4965-A876-BC028E0D73A8}"/>
                </a:ext>
              </a:extLst>
            </p:cNvPr>
            <p:cNvSpPr txBox="1"/>
            <p:nvPr/>
          </p:nvSpPr>
          <p:spPr>
            <a:xfrm>
              <a:off x="4750114" y="1940295"/>
              <a:ext cx="3733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KO</a:t>
              </a:r>
              <a:endParaRPr kumimoji="1" lang="ja-JP" altLang="en-US" sz="900" dirty="0"/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98FCD651-6C75-4F1D-9314-657A2316AEB2}"/>
                </a:ext>
              </a:extLst>
            </p:cNvPr>
            <p:cNvSpPr txBox="1"/>
            <p:nvPr/>
          </p:nvSpPr>
          <p:spPr>
            <a:xfrm>
              <a:off x="4419836" y="1671492"/>
              <a:ext cx="6129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PBS</a:t>
              </a:r>
              <a:endParaRPr kumimoji="1" lang="ja-JP" altLang="en-US" sz="900" dirty="0"/>
            </a:p>
          </p:txBody>
        </p: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7E99295C-7A79-4A93-969D-368C09BF952A}"/>
                </a:ext>
              </a:extLst>
            </p:cNvPr>
            <p:cNvCxnSpPr>
              <a:cxnSpLocks/>
            </p:cNvCxnSpPr>
            <p:nvPr/>
          </p:nvCxnSpPr>
          <p:spPr>
            <a:xfrm>
              <a:off x="4373626" y="1902579"/>
              <a:ext cx="705389" cy="54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31C01905-5E58-4A94-B360-5F85759B6BD4}"/>
                </a:ext>
              </a:extLst>
            </p:cNvPr>
            <p:cNvCxnSpPr>
              <a:cxnSpLocks/>
            </p:cNvCxnSpPr>
            <p:nvPr/>
          </p:nvCxnSpPr>
          <p:spPr>
            <a:xfrm>
              <a:off x="5229396" y="2122289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9DD9F311-BAF5-45C8-9F30-ACEAE257CE96}"/>
                </a:ext>
              </a:extLst>
            </p:cNvPr>
            <p:cNvSpPr txBox="1"/>
            <p:nvPr/>
          </p:nvSpPr>
          <p:spPr>
            <a:xfrm>
              <a:off x="5187172" y="1944052"/>
              <a:ext cx="3930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WT</a:t>
              </a:r>
              <a:endParaRPr kumimoji="1" lang="ja-JP" altLang="en-US" sz="900" dirty="0"/>
            </a:p>
          </p:txBody>
        </p: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1BFC1E2F-8FBC-4C73-B0DC-969AECB236A3}"/>
                </a:ext>
              </a:extLst>
            </p:cNvPr>
            <p:cNvCxnSpPr>
              <a:cxnSpLocks/>
            </p:cNvCxnSpPr>
            <p:nvPr/>
          </p:nvCxnSpPr>
          <p:spPr>
            <a:xfrm>
              <a:off x="4782396" y="2125738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D7D9CE28-0408-4D78-9F6D-037886B08B49}"/>
                </a:ext>
              </a:extLst>
            </p:cNvPr>
            <p:cNvSpPr txBox="1"/>
            <p:nvPr/>
          </p:nvSpPr>
          <p:spPr>
            <a:xfrm>
              <a:off x="5602900" y="1940295"/>
              <a:ext cx="3733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KO</a:t>
              </a:r>
              <a:endParaRPr kumimoji="1" lang="ja-JP" altLang="en-US" sz="900" dirty="0"/>
            </a:p>
          </p:txBody>
        </p: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3E9364C9-8F3E-4E8E-B596-5C6E48866926}"/>
                </a:ext>
              </a:extLst>
            </p:cNvPr>
            <p:cNvCxnSpPr>
              <a:cxnSpLocks/>
            </p:cNvCxnSpPr>
            <p:nvPr/>
          </p:nvCxnSpPr>
          <p:spPr>
            <a:xfrm>
              <a:off x="5635182" y="2125738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CF504283-DB29-42ED-912B-EBBE49B2EABF}"/>
                </a:ext>
              </a:extLst>
            </p:cNvPr>
            <p:cNvSpPr txBox="1"/>
            <p:nvPr/>
          </p:nvSpPr>
          <p:spPr>
            <a:xfrm>
              <a:off x="5276875" y="1673517"/>
              <a:ext cx="6129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/>
                <a:t>DEN</a:t>
              </a:r>
              <a:endParaRPr kumimoji="1" lang="ja-JP" altLang="en-US" sz="900" dirty="0"/>
            </a:p>
          </p:txBody>
        </p: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EBC7622D-4399-4995-945E-16434E5276A5}"/>
                </a:ext>
              </a:extLst>
            </p:cNvPr>
            <p:cNvCxnSpPr>
              <a:cxnSpLocks/>
            </p:cNvCxnSpPr>
            <p:nvPr/>
          </p:nvCxnSpPr>
          <p:spPr>
            <a:xfrm>
              <a:off x="5230665" y="1904604"/>
              <a:ext cx="705389" cy="54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グループ化 142"/>
          <p:cNvGrpSpPr/>
          <p:nvPr/>
        </p:nvGrpSpPr>
        <p:grpSpPr>
          <a:xfrm>
            <a:off x="0" y="73487"/>
            <a:ext cx="3213477" cy="2901137"/>
            <a:chOff x="3182439" y="3927860"/>
            <a:chExt cx="3213477" cy="2901137"/>
          </a:xfrm>
        </p:grpSpPr>
        <p:pic>
          <p:nvPicPr>
            <p:cNvPr id="68" name="図 67">
              <a:extLst>
                <a:ext uri="{FF2B5EF4-FFF2-40B4-BE49-F238E27FC236}">
                  <a16:creationId xmlns:a16="http://schemas.microsoft.com/office/drawing/2014/main" id="{C38C2CBD-CBBE-4197-B7DC-371C37230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3907" y="4186988"/>
              <a:ext cx="2642009" cy="2642009"/>
            </a:xfrm>
            <a:prstGeom prst="rect">
              <a:avLst/>
            </a:prstGeom>
          </p:spPr>
        </p:pic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FC1CA4E5-FBD2-4C4B-A066-501493ADBAE6}"/>
                </a:ext>
              </a:extLst>
            </p:cNvPr>
            <p:cNvSpPr txBox="1"/>
            <p:nvPr/>
          </p:nvSpPr>
          <p:spPr>
            <a:xfrm>
              <a:off x="4466755" y="3927860"/>
              <a:ext cx="1381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Mcl-1</a:t>
              </a:r>
              <a:endParaRPr kumimoji="1" lang="ja-JP" altLang="en-US" sz="1400" dirty="0"/>
            </a:p>
          </p:txBody>
        </p: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911680E9-859C-4D6F-946C-3AD2635D03FD}"/>
                </a:ext>
              </a:extLst>
            </p:cNvPr>
            <p:cNvCxnSpPr/>
            <p:nvPr/>
          </p:nvCxnSpPr>
          <p:spPr>
            <a:xfrm>
              <a:off x="3862071" y="5359807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D451F1CD-F565-4651-9C3D-79E1B59EB147}"/>
                </a:ext>
              </a:extLst>
            </p:cNvPr>
            <p:cNvSpPr txBox="1"/>
            <p:nvPr/>
          </p:nvSpPr>
          <p:spPr>
            <a:xfrm>
              <a:off x="3182439" y="5186499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25kDa</a:t>
              </a:r>
              <a:endParaRPr kumimoji="1" lang="ja-JP" altLang="en-US" sz="1400" dirty="0"/>
            </a:p>
          </p:txBody>
        </p: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2C98DFD1-CB83-4F31-8B8D-46C35C451276}"/>
                </a:ext>
              </a:extLst>
            </p:cNvPr>
            <p:cNvCxnSpPr/>
            <p:nvPr/>
          </p:nvCxnSpPr>
          <p:spPr>
            <a:xfrm>
              <a:off x="3862071" y="5137667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989B4DD9-E0C7-40E6-95FC-DB0F30B10BDB}"/>
                </a:ext>
              </a:extLst>
            </p:cNvPr>
            <p:cNvSpPr txBox="1"/>
            <p:nvPr/>
          </p:nvSpPr>
          <p:spPr>
            <a:xfrm>
              <a:off x="3193766" y="4968588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37kDa</a:t>
              </a:r>
              <a:endParaRPr kumimoji="1" lang="ja-JP" altLang="en-US" sz="1400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D2D1987C-6A5A-4F87-A5B9-57D5B950725E}"/>
                </a:ext>
              </a:extLst>
            </p:cNvPr>
            <p:cNvSpPr/>
            <p:nvPr/>
          </p:nvSpPr>
          <p:spPr>
            <a:xfrm>
              <a:off x="4300771" y="5060183"/>
              <a:ext cx="1700821" cy="17286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8FCCD315-AA5E-41B4-8B74-7C845E64665C}"/>
                </a:ext>
              </a:extLst>
            </p:cNvPr>
            <p:cNvCxnSpPr>
              <a:cxnSpLocks/>
            </p:cNvCxnSpPr>
            <p:nvPr/>
          </p:nvCxnSpPr>
          <p:spPr>
            <a:xfrm>
              <a:off x="4337910" y="4732713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A1000975-441B-4318-A903-02F3783440FF}"/>
                </a:ext>
              </a:extLst>
            </p:cNvPr>
            <p:cNvSpPr txBox="1"/>
            <p:nvPr/>
          </p:nvSpPr>
          <p:spPr>
            <a:xfrm>
              <a:off x="4295685" y="4554475"/>
              <a:ext cx="3930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WT</a:t>
              </a:r>
              <a:endParaRPr kumimoji="1" lang="ja-JP" altLang="en-US" sz="900" dirty="0"/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55ADCBA7-AB2B-4BB2-8E94-42BE5252930E}"/>
                </a:ext>
              </a:extLst>
            </p:cNvPr>
            <p:cNvSpPr txBox="1"/>
            <p:nvPr/>
          </p:nvSpPr>
          <p:spPr>
            <a:xfrm>
              <a:off x="4731410" y="4547315"/>
              <a:ext cx="3733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KO</a:t>
              </a:r>
              <a:endParaRPr kumimoji="1" lang="ja-JP" altLang="en-US" sz="900" dirty="0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A699F749-A611-4E6D-931C-6FE6AFFAAB86}"/>
                </a:ext>
              </a:extLst>
            </p:cNvPr>
            <p:cNvSpPr txBox="1"/>
            <p:nvPr/>
          </p:nvSpPr>
          <p:spPr>
            <a:xfrm>
              <a:off x="4401131" y="4278512"/>
              <a:ext cx="6129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PBS</a:t>
              </a:r>
              <a:endParaRPr kumimoji="1" lang="ja-JP" altLang="en-US" sz="900" dirty="0"/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E8639AF2-07DC-4042-99D8-3D4C422435D3}"/>
                </a:ext>
              </a:extLst>
            </p:cNvPr>
            <p:cNvCxnSpPr>
              <a:cxnSpLocks/>
            </p:cNvCxnSpPr>
            <p:nvPr/>
          </p:nvCxnSpPr>
          <p:spPr>
            <a:xfrm>
              <a:off x="4354921" y="4509599"/>
              <a:ext cx="705389" cy="54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41152ECF-9E48-4B88-B5C6-53CF12813D49}"/>
                </a:ext>
              </a:extLst>
            </p:cNvPr>
            <p:cNvCxnSpPr>
              <a:cxnSpLocks/>
            </p:cNvCxnSpPr>
            <p:nvPr/>
          </p:nvCxnSpPr>
          <p:spPr>
            <a:xfrm>
              <a:off x="5210691" y="4729309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189BD4B0-F3AE-4CB0-A470-AB046701B0FA}"/>
                </a:ext>
              </a:extLst>
            </p:cNvPr>
            <p:cNvSpPr txBox="1"/>
            <p:nvPr/>
          </p:nvSpPr>
          <p:spPr>
            <a:xfrm>
              <a:off x="5168467" y="4551072"/>
              <a:ext cx="3930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WT</a:t>
              </a:r>
              <a:endParaRPr kumimoji="1" lang="ja-JP" altLang="en-US" sz="900" dirty="0"/>
            </a:p>
          </p:txBody>
        </p: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45EEBEB6-9EB1-42D4-8DE0-088BFF99E3F1}"/>
                </a:ext>
              </a:extLst>
            </p:cNvPr>
            <p:cNvCxnSpPr>
              <a:cxnSpLocks/>
            </p:cNvCxnSpPr>
            <p:nvPr/>
          </p:nvCxnSpPr>
          <p:spPr>
            <a:xfrm>
              <a:off x="4763691" y="4732758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5233D2BC-1A99-420C-ACD4-6AC21C016C5B}"/>
                </a:ext>
              </a:extLst>
            </p:cNvPr>
            <p:cNvSpPr txBox="1"/>
            <p:nvPr/>
          </p:nvSpPr>
          <p:spPr>
            <a:xfrm>
              <a:off x="5584195" y="4547315"/>
              <a:ext cx="3733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KO</a:t>
              </a:r>
              <a:endParaRPr kumimoji="1" lang="ja-JP" altLang="en-US" sz="900" dirty="0"/>
            </a:p>
          </p:txBody>
        </p: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418DAA29-EFF1-4DBC-A061-EF76C746F622}"/>
                </a:ext>
              </a:extLst>
            </p:cNvPr>
            <p:cNvCxnSpPr>
              <a:cxnSpLocks/>
            </p:cNvCxnSpPr>
            <p:nvPr/>
          </p:nvCxnSpPr>
          <p:spPr>
            <a:xfrm>
              <a:off x="5616477" y="4732758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A2B5DACD-2D0C-4196-976C-E035DAD85DF9}"/>
                </a:ext>
              </a:extLst>
            </p:cNvPr>
            <p:cNvSpPr txBox="1"/>
            <p:nvPr/>
          </p:nvSpPr>
          <p:spPr>
            <a:xfrm>
              <a:off x="5258171" y="4280537"/>
              <a:ext cx="6129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/>
                <a:t>DEN</a:t>
              </a:r>
              <a:endParaRPr kumimoji="1" lang="ja-JP" altLang="en-US" sz="900" dirty="0"/>
            </a:p>
          </p:txBody>
        </p: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21146546-B24B-4B84-AF95-AB0AFF245F15}"/>
                </a:ext>
              </a:extLst>
            </p:cNvPr>
            <p:cNvCxnSpPr>
              <a:cxnSpLocks/>
            </p:cNvCxnSpPr>
            <p:nvPr/>
          </p:nvCxnSpPr>
          <p:spPr>
            <a:xfrm>
              <a:off x="5211960" y="4511624"/>
              <a:ext cx="705389" cy="54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グループ化 144"/>
          <p:cNvGrpSpPr/>
          <p:nvPr/>
        </p:nvGrpSpPr>
        <p:grpSpPr>
          <a:xfrm>
            <a:off x="-145299" y="3082039"/>
            <a:ext cx="3353762" cy="2876152"/>
            <a:chOff x="6764787" y="1299540"/>
            <a:chExt cx="3353762" cy="2876152"/>
          </a:xfrm>
        </p:grpSpPr>
        <p:pic>
          <p:nvPicPr>
            <p:cNvPr id="99" name="図 98" descr="水, 写真, 座る, 砂浜 が含まれている画像&#10;&#10;自動的に生成された説明">
              <a:extLst>
                <a:ext uri="{FF2B5EF4-FFF2-40B4-BE49-F238E27FC236}">
                  <a16:creationId xmlns:a16="http://schemas.microsoft.com/office/drawing/2014/main" id="{B7BFC61E-30C6-45A6-924F-26A7EA892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6540" y="1533683"/>
              <a:ext cx="2642009" cy="2642009"/>
            </a:xfrm>
            <a:prstGeom prst="rect">
              <a:avLst/>
            </a:prstGeom>
          </p:spPr>
        </p:pic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F6582ADA-F72B-4F15-A414-B6F1B20C9158}"/>
                </a:ext>
              </a:extLst>
            </p:cNvPr>
            <p:cNvSpPr txBox="1"/>
            <p:nvPr/>
          </p:nvSpPr>
          <p:spPr>
            <a:xfrm>
              <a:off x="8191461" y="1299540"/>
              <a:ext cx="1381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err="1"/>
                <a:t>Bak</a:t>
              </a:r>
              <a:endParaRPr kumimoji="1" lang="ja-JP" altLang="en-US" sz="1400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DD682344-15EF-43F4-BDE8-F5D1B571136E}"/>
                </a:ext>
              </a:extLst>
            </p:cNvPr>
            <p:cNvSpPr/>
            <p:nvPr/>
          </p:nvSpPr>
          <p:spPr>
            <a:xfrm>
              <a:off x="8032656" y="2767932"/>
              <a:ext cx="1700821" cy="18677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FB895260-47C7-4989-879C-35D3F1D2CE51}"/>
                </a:ext>
              </a:extLst>
            </p:cNvPr>
            <p:cNvCxnSpPr/>
            <p:nvPr/>
          </p:nvCxnSpPr>
          <p:spPr>
            <a:xfrm>
              <a:off x="7444419" y="2824482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DE817062-8667-4AF6-A447-F52188F508D9}"/>
                </a:ext>
              </a:extLst>
            </p:cNvPr>
            <p:cNvSpPr txBox="1"/>
            <p:nvPr/>
          </p:nvSpPr>
          <p:spPr>
            <a:xfrm>
              <a:off x="6764787" y="2651174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25kDa</a:t>
              </a:r>
              <a:endParaRPr kumimoji="1" lang="ja-JP" altLang="en-US" sz="1400" dirty="0"/>
            </a:p>
          </p:txBody>
        </p: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5FDEC89F-2B99-4AA5-AED4-62D9171EC788}"/>
                </a:ext>
              </a:extLst>
            </p:cNvPr>
            <p:cNvCxnSpPr/>
            <p:nvPr/>
          </p:nvCxnSpPr>
          <p:spPr>
            <a:xfrm>
              <a:off x="7444419" y="2602342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730EF350-8521-4A1D-89F2-531ED5E0F1AE}"/>
                </a:ext>
              </a:extLst>
            </p:cNvPr>
            <p:cNvSpPr txBox="1"/>
            <p:nvPr/>
          </p:nvSpPr>
          <p:spPr>
            <a:xfrm>
              <a:off x="6776114" y="2433263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37kDa</a:t>
              </a:r>
              <a:endParaRPr kumimoji="1" lang="ja-JP" altLang="en-US" sz="1400" dirty="0"/>
            </a:p>
          </p:txBody>
        </p: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C631C562-0421-4DA0-A405-6D9F6034EBF4}"/>
                </a:ext>
              </a:extLst>
            </p:cNvPr>
            <p:cNvCxnSpPr>
              <a:cxnSpLocks/>
            </p:cNvCxnSpPr>
            <p:nvPr/>
          </p:nvCxnSpPr>
          <p:spPr>
            <a:xfrm>
              <a:off x="8089108" y="2089160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B91FEC21-5364-4386-8D00-5C29439E18ED}"/>
                </a:ext>
              </a:extLst>
            </p:cNvPr>
            <p:cNvSpPr txBox="1"/>
            <p:nvPr/>
          </p:nvSpPr>
          <p:spPr>
            <a:xfrm>
              <a:off x="8046884" y="1910923"/>
              <a:ext cx="3930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WT</a:t>
              </a:r>
              <a:endParaRPr kumimoji="1" lang="ja-JP" altLang="en-US" sz="900" dirty="0"/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F48887E9-F1DD-42BE-98F7-E444AC295222}"/>
                </a:ext>
              </a:extLst>
            </p:cNvPr>
            <p:cNvSpPr txBox="1"/>
            <p:nvPr/>
          </p:nvSpPr>
          <p:spPr>
            <a:xfrm>
              <a:off x="8482608" y="1903762"/>
              <a:ext cx="3733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KO</a:t>
              </a:r>
              <a:endParaRPr kumimoji="1" lang="ja-JP" altLang="en-US" sz="900" dirty="0"/>
            </a:p>
          </p:txBody>
        </p: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8B6C166F-3601-4982-A284-346813673168}"/>
                </a:ext>
              </a:extLst>
            </p:cNvPr>
            <p:cNvSpPr txBox="1"/>
            <p:nvPr/>
          </p:nvSpPr>
          <p:spPr>
            <a:xfrm>
              <a:off x="8152329" y="1634959"/>
              <a:ext cx="6129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PBS</a:t>
              </a:r>
              <a:endParaRPr kumimoji="1" lang="ja-JP" altLang="en-US" sz="900" dirty="0"/>
            </a:p>
          </p:txBody>
        </p: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8143110F-EE8E-4383-A024-659B625C8567}"/>
                </a:ext>
              </a:extLst>
            </p:cNvPr>
            <p:cNvCxnSpPr>
              <a:cxnSpLocks/>
            </p:cNvCxnSpPr>
            <p:nvPr/>
          </p:nvCxnSpPr>
          <p:spPr>
            <a:xfrm>
              <a:off x="8106119" y="1866046"/>
              <a:ext cx="705389" cy="54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CB0BA026-74C3-4B16-A8FF-EE7FB5AC30AD}"/>
                </a:ext>
              </a:extLst>
            </p:cNvPr>
            <p:cNvCxnSpPr>
              <a:cxnSpLocks/>
            </p:cNvCxnSpPr>
            <p:nvPr/>
          </p:nvCxnSpPr>
          <p:spPr>
            <a:xfrm>
              <a:off x="8961889" y="2085757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4D71C2A0-28A4-406C-89E5-C8BD3801771A}"/>
                </a:ext>
              </a:extLst>
            </p:cNvPr>
            <p:cNvSpPr txBox="1"/>
            <p:nvPr/>
          </p:nvSpPr>
          <p:spPr>
            <a:xfrm>
              <a:off x="8919665" y="1907519"/>
              <a:ext cx="3930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WT</a:t>
              </a:r>
              <a:endParaRPr kumimoji="1" lang="ja-JP" altLang="en-US" sz="900" dirty="0"/>
            </a:p>
          </p:txBody>
        </p: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28731B7B-D5F1-4E6F-BE6A-04330E2110B7}"/>
                </a:ext>
              </a:extLst>
            </p:cNvPr>
            <p:cNvCxnSpPr>
              <a:cxnSpLocks/>
            </p:cNvCxnSpPr>
            <p:nvPr/>
          </p:nvCxnSpPr>
          <p:spPr>
            <a:xfrm>
              <a:off x="8514889" y="2089205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D6E31227-54E4-4EEC-8E69-4B9848C6303E}"/>
                </a:ext>
              </a:extLst>
            </p:cNvPr>
            <p:cNvSpPr txBox="1"/>
            <p:nvPr/>
          </p:nvSpPr>
          <p:spPr>
            <a:xfrm>
              <a:off x="9335393" y="1903762"/>
              <a:ext cx="3733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KO</a:t>
              </a:r>
              <a:endParaRPr kumimoji="1" lang="ja-JP" altLang="en-US" sz="900" dirty="0"/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0D437EC5-0499-4A61-917E-72632B170283}"/>
                </a:ext>
              </a:extLst>
            </p:cNvPr>
            <p:cNvSpPr txBox="1"/>
            <p:nvPr/>
          </p:nvSpPr>
          <p:spPr>
            <a:xfrm>
              <a:off x="9009369" y="1636984"/>
              <a:ext cx="6129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/>
                <a:t>DEN</a:t>
              </a:r>
              <a:endParaRPr kumimoji="1" lang="ja-JP" altLang="en-US" sz="900" dirty="0"/>
            </a:p>
          </p:txBody>
        </p: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367BAC67-CD9F-4F2B-AD1A-4D1498F37090}"/>
                </a:ext>
              </a:extLst>
            </p:cNvPr>
            <p:cNvCxnSpPr>
              <a:cxnSpLocks/>
            </p:cNvCxnSpPr>
            <p:nvPr/>
          </p:nvCxnSpPr>
          <p:spPr>
            <a:xfrm>
              <a:off x="8963158" y="1868071"/>
              <a:ext cx="705389" cy="54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61A2FE58-F1D6-4C5A-9773-132FC73540D9}"/>
                </a:ext>
              </a:extLst>
            </p:cNvPr>
            <p:cNvCxnSpPr>
              <a:cxnSpLocks/>
            </p:cNvCxnSpPr>
            <p:nvPr/>
          </p:nvCxnSpPr>
          <p:spPr>
            <a:xfrm>
              <a:off x="9367675" y="2089205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グループ化 145"/>
          <p:cNvGrpSpPr/>
          <p:nvPr/>
        </p:nvGrpSpPr>
        <p:grpSpPr>
          <a:xfrm>
            <a:off x="3137264" y="3041622"/>
            <a:ext cx="3404708" cy="2885194"/>
            <a:chOff x="6713841" y="4048623"/>
            <a:chExt cx="3404708" cy="2885194"/>
          </a:xfrm>
        </p:grpSpPr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FC1CA4E5-FBD2-4C4B-A066-501493ADBAE6}"/>
                </a:ext>
              </a:extLst>
            </p:cNvPr>
            <p:cNvSpPr txBox="1"/>
            <p:nvPr/>
          </p:nvSpPr>
          <p:spPr>
            <a:xfrm>
              <a:off x="8166179" y="4048623"/>
              <a:ext cx="13813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 err="1"/>
                <a:t>Bax</a:t>
              </a:r>
              <a:endParaRPr kumimoji="1" lang="ja-JP" altLang="en-US" sz="1400" dirty="0"/>
            </a:p>
          </p:txBody>
        </p:sp>
        <p:pic>
          <p:nvPicPr>
            <p:cNvPr id="107" name="図 106" descr="ライン, 水, 空気, グループ が含まれている画像&#10;&#10;自動的に生成された説明">
              <a:extLst>
                <a:ext uri="{FF2B5EF4-FFF2-40B4-BE49-F238E27FC236}">
                  <a16:creationId xmlns:a16="http://schemas.microsoft.com/office/drawing/2014/main" id="{FA2CBDBB-7CF5-467B-A36D-7781DABD8A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6540" y="4291808"/>
              <a:ext cx="2642009" cy="2642009"/>
            </a:xfrm>
            <a:prstGeom prst="rect">
              <a:avLst/>
            </a:prstGeom>
          </p:spPr>
        </p:pic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75B01E5F-ADA9-4EB8-84B2-21955FA5AD67}"/>
                </a:ext>
              </a:extLst>
            </p:cNvPr>
            <p:cNvCxnSpPr/>
            <p:nvPr/>
          </p:nvCxnSpPr>
          <p:spPr>
            <a:xfrm>
              <a:off x="7393473" y="5570044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E52CEA0B-9BB2-4BF9-A58D-332636C93874}"/>
                </a:ext>
              </a:extLst>
            </p:cNvPr>
            <p:cNvSpPr txBox="1"/>
            <p:nvPr/>
          </p:nvSpPr>
          <p:spPr>
            <a:xfrm>
              <a:off x="6713841" y="5396737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25kDa</a:t>
              </a:r>
              <a:endParaRPr kumimoji="1" lang="ja-JP" altLang="en-US" sz="1400" dirty="0"/>
            </a:p>
          </p:txBody>
        </p: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A9743C8C-03A1-4CF1-A40C-9D527107220C}"/>
                </a:ext>
              </a:extLst>
            </p:cNvPr>
            <p:cNvCxnSpPr/>
            <p:nvPr/>
          </p:nvCxnSpPr>
          <p:spPr>
            <a:xfrm>
              <a:off x="7393473" y="5347905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E9BF9435-8A7D-4955-8EB2-7E72CC954298}"/>
                </a:ext>
              </a:extLst>
            </p:cNvPr>
            <p:cNvSpPr txBox="1"/>
            <p:nvPr/>
          </p:nvSpPr>
          <p:spPr>
            <a:xfrm>
              <a:off x="6725168" y="5178825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37kDa</a:t>
              </a:r>
              <a:endParaRPr kumimoji="1" lang="ja-JP" altLang="en-US" sz="1400" dirty="0"/>
            </a:p>
          </p:txBody>
        </p: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01E7298B-9CF6-45CE-9DA4-75959A4787AC}"/>
                </a:ext>
              </a:extLst>
            </p:cNvPr>
            <p:cNvCxnSpPr/>
            <p:nvPr/>
          </p:nvCxnSpPr>
          <p:spPr>
            <a:xfrm>
              <a:off x="7393473" y="5844143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B7A4DDB7-BD29-498F-8ED9-727F0116BA30}"/>
                </a:ext>
              </a:extLst>
            </p:cNvPr>
            <p:cNvSpPr txBox="1"/>
            <p:nvPr/>
          </p:nvSpPr>
          <p:spPr>
            <a:xfrm>
              <a:off x="6725167" y="5687826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/>
                <a:t>1</a:t>
              </a:r>
              <a:r>
                <a:rPr kumimoji="1" lang="en-US" altLang="ja-JP" sz="1400" dirty="0"/>
                <a:t>5kDa</a:t>
              </a:r>
              <a:endParaRPr kumimoji="1" lang="ja-JP" altLang="en-US" sz="1400" dirty="0"/>
            </a:p>
          </p:txBody>
        </p: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199E61B9-5FDE-46DC-820B-DF56079EACC3}"/>
                </a:ext>
              </a:extLst>
            </p:cNvPr>
            <p:cNvCxnSpPr/>
            <p:nvPr/>
          </p:nvCxnSpPr>
          <p:spPr>
            <a:xfrm>
              <a:off x="7393473" y="5694854"/>
              <a:ext cx="166133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050B198A-24CC-414F-8C34-51DC77A452C8}"/>
                </a:ext>
              </a:extLst>
            </p:cNvPr>
            <p:cNvSpPr txBox="1"/>
            <p:nvPr/>
          </p:nvSpPr>
          <p:spPr>
            <a:xfrm>
              <a:off x="6725168" y="5525775"/>
              <a:ext cx="8457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/>
                <a:t>20kDa</a:t>
              </a:r>
              <a:endParaRPr kumimoji="1" lang="ja-JP" altLang="en-US" sz="1400" dirty="0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D2D1987C-6A5A-4F87-A5B9-57D5B950725E}"/>
                </a:ext>
              </a:extLst>
            </p:cNvPr>
            <p:cNvSpPr/>
            <p:nvPr/>
          </p:nvSpPr>
          <p:spPr>
            <a:xfrm>
              <a:off x="7927544" y="5553866"/>
              <a:ext cx="1805932" cy="155505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cxnSp>
          <p:nvCxnSpPr>
            <p:cNvPr id="129" name="直線コネクタ 128">
              <a:extLst>
                <a:ext uri="{FF2B5EF4-FFF2-40B4-BE49-F238E27FC236}">
                  <a16:creationId xmlns:a16="http://schemas.microsoft.com/office/drawing/2014/main" id="{7E7BDD72-A255-458F-89FD-6B238AEE7690}"/>
                </a:ext>
              </a:extLst>
            </p:cNvPr>
            <p:cNvCxnSpPr>
              <a:cxnSpLocks/>
            </p:cNvCxnSpPr>
            <p:nvPr/>
          </p:nvCxnSpPr>
          <p:spPr>
            <a:xfrm>
              <a:off x="8022711" y="4916652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46503EE7-BB46-43A1-90A8-718D1A3C86FC}"/>
                </a:ext>
              </a:extLst>
            </p:cNvPr>
            <p:cNvSpPr txBox="1"/>
            <p:nvPr/>
          </p:nvSpPr>
          <p:spPr>
            <a:xfrm>
              <a:off x="7980487" y="4738414"/>
              <a:ext cx="3930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WT</a:t>
              </a:r>
              <a:endParaRPr kumimoji="1" lang="ja-JP" altLang="en-US" sz="900" dirty="0"/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D195756D-3147-4228-B29C-563DDD408FCC}"/>
                </a:ext>
              </a:extLst>
            </p:cNvPr>
            <p:cNvSpPr txBox="1"/>
            <p:nvPr/>
          </p:nvSpPr>
          <p:spPr>
            <a:xfrm>
              <a:off x="8416211" y="4731254"/>
              <a:ext cx="3733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KO</a:t>
              </a:r>
              <a:endParaRPr kumimoji="1" lang="ja-JP" altLang="en-US" sz="900" dirty="0"/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F552BCF4-C448-4EEB-AB6E-0603E5B4A04F}"/>
                </a:ext>
              </a:extLst>
            </p:cNvPr>
            <p:cNvSpPr txBox="1"/>
            <p:nvPr/>
          </p:nvSpPr>
          <p:spPr>
            <a:xfrm>
              <a:off x="8085933" y="4462451"/>
              <a:ext cx="6129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PBS</a:t>
              </a:r>
              <a:endParaRPr kumimoji="1" lang="ja-JP" altLang="en-US" sz="900" dirty="0"/>
            </a:p>
          </p:txBody>
        </p: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6E5BF704-9BA6-4192-BD5D-1D6BB5C09D3C}"/>
                </a:ext>
              </a:extLst>
            </p:cNvPr>
            <p:cNvCxnSpPr>
              <a:cxnSpLocks/>
            </p:cNvCxnSpPr>
            <p:nvPr/>
          </p:nvCxnSpPr>
          <p:spPr>
            <a:xfrm>
              <a:off x="8039722" y="4693538"/>
              <a:ext cx="705389" cy="54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E32EA124-945D-4733-9D9C-0EE0438A8DC7}"/>
                </a:ext>
              </a:extLst>
            </p:cNvPr>
            <p:cNvCxnSpPr>
              <a:cxnSpLocks/>
            </p:cNvCxnSpPr>
            <p:nvPr/>
          </p:nvCxnSpPr>
          <p:spPr>
            <a:xfrm>
              <a:off x="8895493" y="4913248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F902DD14-C8C1-45C5-A670-1D452A7FAABF}"/>
                </a:ext>
              </a:extLst>
            </p:cNvPr>
            <p:cNvSpPr txBox="1"/>
            <p:nvPr/>
          </p:nvSpPr>
          <p:spPr>
            <a:xfrm>
              <a:off x="8853268" y="4735010"/>
              <a:ext cx="39306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WT</a:t>
              </a:r>
              <a:endParaRPr kumimoji="1" lang="ja-JP" altLang="en-US" sz="900" dirty="0"/>
            </a:p>
          </p:txBody>
        </p: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A06A1BEB-F7B4-4029-A4E2-6F8B1072C978}"/>
                </a:ext>
              </a:extLst>
            </p:cNvPr>
            <p:cNvCxnSpPr>
              <a:cxnSpLocks/>
            </p:cNvCxnSpPr>
            <p:nvPr/>
          </p:nvCxnSpPr>
          <p:spPr>
            <a:xfrm>
              <a:off x="8448493" y="4916697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3E0B2767-57A6-47E2-8AE0-42334FE91772}"/>
                </a:ext>
              </a:extLst>
            </p:cNvPr>
            <p:cNvSpPr txBox="1"/>
            <p:nvPr/>
          </p:nvSpPr>
          <p:spPr>
            <a:xfrm>
              <a:off x="9268997" y="4731254"/>
              <a:ext cx="3733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KO</a:t>
              </a:r>
              <a:endParaRPr kumimoji="1" lang="ja-JP" altLang="en-US" sz="900" dirty="0"/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6F742A00-4B1A-4131-95DC-D366EF9B18AE}"/>
                </a:ext>
              </a:extLst>
            </p:cNvPr>
            <p:cNvSpPr txBox="1"/>
            <p:nvPr/>
          </p:nvSpPr>
          <p:spPr>
            <a:xfrm>
              <a:off x="8942972" y="4464475"/>
              <a:ext cx="61296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/>
                <a:t>DEN</a:t>
              </a:r>
              <a:endParaRPr kumimoji="1" lang="ja-JP" altLang="en-US" sz="900" dirty="0"/>
            </a:p>
          </p:txBody>
        </p: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EE727F83-0A55-4250-9374-8470390FE5DD}"/>
                </a:ext>
              </a:extLst>
            </p:cNvPr>
            <p:cNvCxnSpPr>
              <a:cxnSpLocks/>
            </p:cNvCxnSpPr>
            <p:nvPr/>
          </p:nvCxnSpPr>
          <p:spPr>
            <a:xfrm>
              <a:off x="8896762" y="4695562"/>
              <a:ext cx="705389" cy="54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22F17725-0DD9-46DF-81FD-B748334CA6BB}"/>
                </a:ext>
              </a:extLst>
            </p:cNvPr>
            <p:cNvCxnSpPr>
              <a:cxnSpLocks/>
            </p:cNvCxnSpPr>
            <p:nvPr/>
          </p:nvCxnSpPr>
          <p:spPr>
            <a:xfrm>
              <a:off x="9301278" y="4916697"/>
              <a:ext cx="3088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7124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FE8FBF-C336-49D3-8A9E-AB43A53F6DAD}"/>
              </a:ext>
            </a:extLst>
          </p:cNvPr>
          <p:cNvSpPr txBox="1"/>
          <p:nvPr/>
        </p:nvSpPr>
        <p:spPr>
          <a:xfrm>
            <a:off x="5415494" y="8665663"/>
            <a:ext cx="14425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Sup.</a:t>
            </a:r>
            <a:r>
              <a:rPr kumimoji="1" lang="ja-JP" altLang="en-US" dirty="0"/>
              <a:t> </a:t>
            </a:r>
            <a:r>
              <a:rPr kumimoji="1" lang="en-US" altLang="ja-JP" dirty="0"/>
              <a:t>Fig. 2</a:t>
            </a:r>
            <a:endParaRPr kumimoji="1" lang="ja-JP" altLang="en-US" dirty="0"/>
          </a:p>
        </p:txBody>
      </p:sp>
      <p:pic>
        <p:nvPicPr>
          <p:cNvPr id="3" name="図 2" descr="スクリーンショット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F9A0AD75-7CE5-4D3B-A3D7-B568BB4F4E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348"/>
          <a:stretch/>
        </p:blipFill>
        <p:spPr>
          <a:xfrm>
            <a:off x="268620" y="1013543"/>
            <a:ext cx="3121157" cy="1424858"/>
          </a:xfrm>
          <a:prstGeom prst="rect">
            <a:avLst/>
          </a:prstGeom>
        </p:spPr>
      </p:pic>
      <p:pic>
        <p:nvPicPr>
          <p:cNvPr id="6" name="図 5" descr="水, 空気, 男, 飛ぶ が含まれている画像&#10;&#10;自動的に生成された説明">
            <a:extLst>
              <a:ext uri="{FF2B5EF4-FFF2-40B4-BE49-F238E27FC236}">
                <a16:creationId xmlns:a16="http://schemas.microsoft.com/office/drawing/2014/main" id="{C4C4609B-B4B6-4712-96C9-8181BC6039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7261"/>
          <a:stretch/>
        </p:blipFill>
        <p:spPr>
          <a:xfrm>
            <a:off x="3455266" y="708529"/>
            <a:ext cx="3121157" cy="1646051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CC8D87BB-C08D-4717-81FD-66F292FD0B24}"/>
              </a:ext>
            </a:extLst>
          </p:cNvPr>
          <p:cNvSpPr txBox="1"/>
          <p:nvPr/>
        </p:nvSpPr>
        <p:spPr>
          <a:xfrm>
            <a:off x="1095003" y="571276"/>
            <a:ext cx="1381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HO-1</a:t>
            </a:r>
            <a:endParaRPr kumimoji="1" lang="ja-JP" altLang="en-US" sz="1400" dirty="0"/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0E310AA3-6A38-4510-8B6D-634BCD1C88FB}"/>
              </a:ext>
            </a:extLst>
          </p:cNvPr>
          <p:cNvCxnSpPr>
            <a:cxnSpLocks/>
          </p:cNvCxnSpPr>
          <p:nvPr/>
        </p:nvCxnSpPr>
        <p:spPr>
          <a:xfrm>
            <a:off x="835058" y="1282520"/>
            <a:ext cx="3890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2B878786-F386-4601-8D4C-68A2FB388FF7}"/>
              </a:ext>
            </a:extLst>
          </p:cNvPr>
          <p:cNvSpPr txBox="1"/>
          <p:nvPr/>
        </p:nvSpPr>
        <p:spPr>
          <a:xfrm>
            <a:off x="833055" y="1077838"/>
            <a:ext cx="3930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WT</a:t>
            </a:r>
            <a:endParaRPr kumimoji="1" lang="ja-JP" altLang="en-US" sz="900" dirty="0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D1765DD-1827-49E2-BB2E-FE3233227FA2}"/>
              </a:ext>
            </a:extLst>
          </p:cNvPr>
          <p:cNvSpPr txBox="1"/>
          <p:nvPr/>
        </p:nvSpPr>
        <p:spPr>
          <a:xfrm>
            <a:off x="1347295" y="1077838"/>
            <a:ext cx="3733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KO</a:t>
            </a:r>
            <a:endParaRPr kumimoji="1" lang="ja-JP" altLang="en-US" sz="900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5ECBA527-A3D1-4C76-BE07-D8593F95610B}"/>
              </a:ext>
            </a:extLst>
          </p:cNvPr>
          <p:cNvSpPr txBox="1"/>
          <p:nvPr/>
        </p:nvSpPr>
        <p:spPr>
          <a:xfrm>
            <a:off x="973504" y="848982"/>
            <a:ext cx="6129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PBS</a:t>
            </a:r>
            <a:endParaRPr kumimoji="1" lang="ja-JP" altLang="en-US" sz="900" dirty="0"/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1AC0A24F-CEC1-41D6-80DE-5C89CCBF1D3C}"/>
              </a:ext>
            </a:extLst>
          </p:cNvPr>
          <p:cNvCxnSpPr>
            <a:cxnSpLocks/>
          </p:cNvCxnSpPr>
          <p:nvPr/>
        </p:nvCxnSpPr>
        <p:spPr>
          <a:xfrm flipV="1">
            <a:off x="894196" y="1077838"/>
            <a:ext cx="77765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4BB31D40-CEE2-431B-A512-A0320EDB61AC}"/>
              </a:ext>
            </a:extLst>
          </p:cNvPr>
          <p:cNvCxnSpPr>
            <a:cxnSpLocks/>
          </p:cNvCxnSpPr>
          <p:nvPr/>
        </p:nvCxnSpPr>
        <p:spPr>
          <a:xfrm>
            <a:off x="1339453" y="1282520"/>
            <a:ext cx="3890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4AE633D6-522F-491C-938D-F976A52F0956}"/>
              </a:ext>
            </a:extLst>
          </p:cNvPr>
          <p:cNvCxnSpPr>
            <a:cxnSpLocks/>
          </p:cNvCxnSpPr>
          <p:nvPr/>
        </p:nvCxnSpPr>
        <p:spPr>
          <a:xfrm>
            <a:off x="1846426" y="1282520"/>
            <a:ext cx="3890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B8EBC8F8-692C-4BA9-BAFD-4FAC474A00DD}"/>
              </a:ext>
            </a:extLst>
          </p:cNvPr>
          <p:cNvSpPr txBox="1"/>
          <p:nvPr/>
        </p:nvSpPr>
        <p:spPr>
          <a:xfrm>
            <a:off x="1844423" y="1077838"/>
            <a:ext cx="3930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WT</a:t>
            </a:r>
            <a:endParaRPr kumimoji="1" lang="ja-JP" altLang="en-US" sz="900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4C40820-C916-4D22-A36B-A86C7D41B957}"/>
              </a:ext>
            </a:extLst>
          </p:cNvPr>
          <p:cNvSpPr txBox="1"/>
          <p:nvPr/>
        </p:nvSpPr>
        <p:spPr>
          <a:xfrm>
            <a:off x="2358663" y="1077838"/>
            <a:ext cx="3733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KO</a:t>
            </a:r>
            <a:endParaRPr kumimoji="1" lang="ja-JP" altLang="en-US" sz="900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E79B52E-402D-4756-AEE9-5A7A6E13CBD9}"/>
              </a:ext>
            </a:extLst>
          </p:cNvPr>
          <p:cNvSpPr txBox="1"/>
          <p:nvPr/>
        </p:nvSpPr>
        <p:spPr>
          <a:xfrm>
            <a:off x="1984872" y="848982"/>
            <a:ext cx="6129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DEN</a:t>
            </a:r>
            <a:endParaRPr kumimoji="1" lang="ja-JP" altLang="en-US" sz="900" dirty="0"/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4FB8B8A9-D921-4B51-AAAA-AE4582717E6A}"/>
              </a:ext>
            </a:extLst>
          </p:cNvPr>
          <p:cNvCxnSpPr>
            <a:cxnSpLocks/>
          </p:cNvCxnSpPr>
          <p:nvPr/>
        </p:nvCxnSpPr>
        <p:spPr>
          <a:xfrm flipV="1">
            <a:off x="1905564" y="1077838"/>
            <a:ext cx="77765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02502197-1084-435C-918A-459BE88165FD}"/>
              </a:ext>
            </a:extLst>
          </p:cNvPr>
          <p:cNvCxnSpPr>
            <a:cxnSpLocks/>
          </p:cNvCxnSpPr>
          <p:nvPr/>
        </p:nvCxnSpPr>
        <p:spPr>
          <a:xfrm>
            <a:off x="2350821" y="1282520"/>
            <a:ext cx="3890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BCAE4B01-8996-42FE-AC6B-4CCE69172A98}"/>
              </a:ext>
            </a:extLst>
          </p:cNvPr>
          <p:cNvSpPr/>
          <p:nvPr/>
        </p:nvSpPr>
        <p:spPr>
          <a:xfrm>
            <a:off x="711279" y="1351188"/>
            <a:ext cx="2154456" cy="20029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B4332947-0210-4DAD-8FB3-119E9EA6ED2A}"/>
              </a:ext>
            </a:extLst>
          </p:cNvPr>
          <p:cNvCxnSpPr/>
          <p:nvPr/>
        </p:nvCxnSpPr>
        <p:spPr>
          <a:xfrm>
            <a:off x="523846" y="1558085"/>
            <a:ext cx="16613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7260E6-8F2F-4C41-815E-C36E11B41F95}"/>
              </a:ext>
            </a:extLst>
          </p:cNvPr>
          <p:cNvSpPr txBox="1"/>
          <p:nvPr/>
        </p:nvSpPr>
        <p:spPr>
          <a:xfrm>
            <a:off x="-184615" y="1391363"/>
            <a:ext cx="845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25kDa</a:t>
            </a:r>
            <a:endParaRPr kumimoji="1" lang="ja-JP" altLang="en-US" sz="1400" dirty="0"/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B639D8EC-6C07-465B-BB07-F40B20132A6B}"/>
              </a:ext>
            </a:extLst>
          </p:cNvPr>
          <p:cNvCxnSpPr/>
          <p:nvPr/>
        </p:nvCxnSpPr>
        <p:spPr>
          <a:xfrm>
            <a:off x="523846" y="1311346"/>
            <a:ext cx="16613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EBE58115-A4C3-487B-B6D3-44712C78114B}"/>
              </a:ext>
            </a:extLst>
          </p:cNvPr>
          <p:cNvSpPr txBox="1"/>
          <p:nvPr/>
        </p:nvSpPr>
        <p:spPr>
          <a:xfrm>
            <a:off x="-184615" y="1154781"/>
            <a:ext cx="845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37kDa</a:t>
            </a:r>
            <a:endParaRPr kumimoji="1" lang="ja-JP" altLang="en-US" sz="1400" dirty="0"/>
          </a:p>
        </p:txBody>
      </p: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A4134174-E672-4209-9211-8E16A214BB0B}"/>
              </a:ext>
            </a:extLst>
          </p:cNvPr>
          <p:cNvCxnSpPr>
            <a:cxnSpLocks/>
          </p:cNvCxnSpPr>
          <p:nvPr/>
        </p:nvCxnSpPr>
        <p:spPr>
          <a:xfrm>
            <a:off x="4149614" y="1279348"/>
            <a:ext cx="3890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076A0838-D70F-4A6D-9D70-374738E89E75}"/>
              </a:ext>
            </a:extLst>
          </p:cNvPr>
          <p:cNvSpPr txBox="1"/>
          <p:nvPr/>
        </p:nvSpPr>
        <p:spPr>
          <a:xfrm>
            <a:off x="4147611" y="1074666"/>
            <a:ext cx="3930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WT</a:t>
            </a:r>
            <a:endParaRPr kumimoji="1" lang="ja-JP" altLang="en-US" sz="900" dirty="0"/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6F1F6084-CCE9-4FB2-B20C-4354761F10B9}"/>
              </a:ext>
            </a:extLst>
          </p:cNvPr>
          <p:cNvSpPr txBox="1"/>
          <p:nvPr/>
        </p:nvSpPr>
        <p:spPr>
          <a:xfrm>
            <a:off x="4661851" y="1074666"/>
            <a:ext cx="3733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KO</a:t>
            </a:r>
            <a:endParaRPr kumimoji="1" lang="ja-JP" altLang="en-US" sz="900" dirty="0"/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D54A9129-8356-4C30-8D88-AE9E86B8BE8C}"/>
              </a:ext>
            </a:extLst>
          </p:cNvPr>
          <p:cNvSpPr txBox="1"/>
          <p:nvPr/>
        </p:nvSpPr>
        <p:spPr>
          <a:xfrm>
            <a:off x="4288060" y="845810"/>
            <a:ext cx="6129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PBS</a:t>
            </a:r>
            <a:endParaRPr kumimoji="1" lang="ja-JP" altLang="en-US" sz="900" dirty="0"/>
          </a:p>
        </p:txBody>
      </p: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81F47A16-4CB3-479D-8EA1-279CD5A99B2E}"/>
              </a:ext>
            </a:extLst>
          </p:cNvPr>
          <p:cNvCxnSpPr>
            <a:cxnSpLocks/>
          </p:cNvCxnSpPr>
          <p:nvPr/>
        </p:nvCxnSpPr>
        <p:spPr>
          <a:xfrm flipV="1">
            <a:off x="4208752" y="1074666"/>
            <a:ext cx="77765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332FBA42-40B2-4A4C-9202-76B3CB17C45B}"/>
              </a:ext>
            </a:extLst>
          </p:cNvPr>
          <p:cNvCxnSpPr>
            <a:cxnSpLocks/>
          </p:cNvCxnSpPr>
          <p:nvPr/>
        </p:nvCxnSpPr>
        <p:spPr>
          <a:xfrm>
            <a:off x="4654009" y="1279348"/>
            <a:ext cx="3890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>
            <a:extLst>
              <a:ext uri="{FF2B5EF4-FFF2-40B4-BE49-F238E27FC236}">
                <a16:creationId xmlns:a16="http://schemas.microsoft.com/office/drawing/2014/main" id="{4F5003E1-C964-467E-ADDF-20CEE3B50B37}"/>
              </a:ext>
            </a:extLst>
          </p:cNvPr>
          <p:cNvCxnSpPr>
            <a:cxnSpLocks/>
          </p:cNvCxnSpPr>
          <p:nvPr/>
        </p:nvCxnSpPr>
        <p:spPr>
          <a:xfrm>
            <a:off x="5160982" y="1279348"/>
            <a:ext cx="3890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EA66BDA0-A8C9-49FF-9FC5-7FB50897DA95}"/>
              </a:ext>
            </a:extLst>
          </p:cNvPr>
          <p:cNvSpPr txBox="1"/>
          <p:nvPr/>
        </p:nvSpPr>
        <p:spPr>
          <a:xfrm>
            <a:off x="5158979" y="1074666"/>
            <a:ext cx="3930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WT</a:t>
            </a:r>
            <a:endParaRPr kumimoji="1" lang="ja-JP" altLang="en-US" sz="900" dirty="0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2F77BCBC-F14F-413A-A8F5-BF560DE60BD9}"/>
              </a:ext>
            </a:extLst>
          </p:cNvPr>
          <p:cNvSpPr txBox="1"/>
          <p:nvPr/>
        </p:nvSpPr>
        <p:spPr>
          <a:xfrm>
            <a:off x="5673219" y="1074666"/>
            <a:ext cx="3733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KO</a:t>
            </a:r>
            <a:endParaRPr kumimoji="1" lang="ja-JP" altLang="en-US" sz="900" dirty="0"/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63A3067-A0CC-4ADC-8728-DFB9D3DB93EA}"/>
              </a:ext>
            </a:extLst>
          </p:cNvPr>
          <p:cNvSpPr txBox="1"/>
          <p:nvPr/>
        </p:nvSpPr>
        <p:spPr>
          <a:xfrm>
            <a:off x="5299428" y="845810"/>
            <a:ext cx="6129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DEN</a:t>
            </a:r>
            <a:endParaRPr kumimoji="1" lang="ja-JP" altLang="en-US" sz="900" dirty="0"/>
          </a:p>
        </p:txBody>
      </p: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F256B67C-B7D0-4C24-B8FF-53288CBED042}"/>
              </a:ext>
            </a:extLst>
          </p:cNvPr>
          <p:cNvCxnSpPr>
            <a:cxnSpLocks/>
          </p:cNvCxnSpPr>
          <p:nvPr/>
        </p:nvCxnSpPr>
        <p:spPr>
          <a:xfrm flipV="1">
            <a:off x="5220120" y="1074666"/>
            <a:ext cx="77765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8BC865F6-F92A-46B5-BB06-630F390D3BBA}"/>
              </a:ext>
            </a:extLst>
          </p:cNvPr>
          <p:cNvCxnSpPr>
            <a:cxnSpLocks/>
          </p:cNvCxnSpPr>
          <p:nvPr/>
        </p:nvCxnSpPr>
        <p:spPr>
          <a:xfrm>
            <a:off x="5665377" y="1279348"/>
            <a:ext cx="38905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B7E6F230-1EAE-4A63-BB7C-70AAC93700B9}"/>
              </a:ext>
            </a:extLst>
          </p:cNvPr>
          <p:cNvSpPr/>
          <p:nvPr/>
        </p:nvSpPr>
        <p:spPr>
          <a:xfrm>
            <a:off x="4025835" y="1348016"/>
            <a:ext cx="2154456" cy="20029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809E1CA9-9DD1-4732-832D-CC88062720CF}"/>
              </a:ext>
            </a:extLst>
          </p:cNvPr>
          <p:cNvCxnSpPr/>
          <p:nvPr/>
        </p:nvCxnSpPr>
        <p:spPr>
          <a:xfrm>
            <a:off x="3838402" y="1554913"/>
            <a:ext cx="16613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C5582188-5D22-4269-B21F-479FC6EB7065}"/>
              </a:ext>
            </a:extLst>
          </p:cNvPr>
          <p:cNvSpPr txBox="1"/>
          <p:nvPr/>
        </p:nvSpPr>
        <p:spPr>
          <a:xfrm>
            <a:off x="3129941" y="1388191"/>
            <a:ext cx="845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37kDa</a:t>
            </a:r>
            <a:endParaRPr kumimoji="1" lang="ja-JP" altLang="en-US" sz="1400" dirty="0"/>
          </a:p>
        </p:txBody>
      </p: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DB29CEEF-D9FF-45C3-9434-9C5CCE382CBF}"/>
              </a:ext>
            </a:extLst>
          </p:cNvPr>
          <p:cNvCxnSpPr/>
          <p:nvPr/>
        </p:nvCxnSpPr>
        <p:spPr>
          <a:xfrm>
            <a:off x="3838402" y="1308174"/>
            <a:ext cx="16613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1D0BDBF1-5611-4D9B-8FD5-E55061CB24D7}"/>
              </a:ext>
            </a:extLst>
          </p:cNvPr>
          <p:cNvSpPr txBox="1"/>
          <p:nvPr/>
        </p:nvSpPr>
        <p:spPr>
          <a:xfrm>
            <a:off x="3129941" y="1151609"/>
            <a:ext cx="845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50kDa</a:t>
            </a:r>
            <a:endParaRPr kumimoji="1" lang="ja-JP" altLang="en-US" sz="1400" dirty="0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C60453C-96EE-461C-B664-C3ED16FC511C}"/>
              </a:ext>
            </a:extLst>
          </p:cNvPr>
          <p:cNvSpPr txBox="1"/>
          <p:nvPr/>
        </p:nvSpPr>
        <p:spPr>
          <a:xfrm>
            <a:off x="4377233" y="571276"/>
            <a:ext cx="1381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l-GR" altLang="ja-JP" sz="1400" dirty="0"/>
              <a:t>β</a:t>
            </a:r>
            <a:r>
              <a:rPr kumimoji="1" lang="en-US" altLang="ja-JP" sz="1400" dirty="0"/>
              <a:t>-actin</a:t>
            </a:r>
            <a:endParaRPr kumimoji="1" lang="ja-JP" altLang="en-US" sz="14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55" b="58285"/>
          <a:stretch/>
        </p:blipFill>
        <p:spPr>
          <a:xfrm>
            <a:off x="3497579" y="2125980"/>
            <a:ext cx="3238847" cy="1223010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C60453C-96EE-461C-B664-C3ED16FC511C}"/>
              </a:ext>
            </a:extLst>
          </p:cNvPr>
          <p:cNvSpPr txBox="1"/>
          <p:nvPr/>
        </p:nvSpPr>
        <p:spPr>
          <a:xfrm>
            <a:off x="4026713" y="1786666"/>
            <a:ext cx="2431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l-GR" altLang="ja-JP" sz="1400" dirty="0"/>
              <a:t>β</a:t>
            </a:r>
            <a:r>
              <a:rPr kumimoji="1" lang="en-US" altLang="ja-JP" sz="1400" dirty="0" smtClean="0"/>
              <a:t>-actin overexposed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251721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FE8FBF-C336-49D3-8A9E-AB43A53F6DAD}"/>
              </a:ext>
            </a:extLst>
          </p:cNvPr>
          <p:cNvSpPr txBox="1"/>
          <p:nvPr/>
        </p:nvSpPr>
        <p:spPr>
          <a:xfrm>
            <a:off x="5415494" y="8665663"/>
            <a:ext cx="14425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Sup.</a:t>
            </a:r>
            <a:r>
              <a:rPr kumimoji="1" lang="ja-JP" altLang="en-US" dirty="0"/>
              <a:t> </a:t>
            </a:r>
            <a:r>
              <a:rPr kumimoji="1" lang="en-US" altLang="ja-JP" dirty="0"/>
              <a:t>Fig. 3</a:t>
            </a:r>
            <a:endParaRPr kumimoji="1" lang="ja-JP" altLang="en-US" dirty="0"/>
          </a:p>
        </p:txBody>
      </p:sp>
      <p:pic>
        <p:nvPicPr>
          <p:cNvPr id="8" name="図 7" descr="白い背景に黒い文字&#10;&#10;中程度の精度で自動的に生成された説明">
            <a:extLst>
              <a:ext uri="{FF2B5EF4-FFF2-40B4-BE49-F238E27FC236}">
                <a16:creationId xmlns:a16="http://schemas.microsoft.com/office/drawing/2014/main" id="{AEF79FE2-5FF8-4E23-8FC9-374A202AFD8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47" y="684920"/>
            <a:ext cx="3121152" cy="3121152"/>
          </a:xfrm>
          <a:prstGeom prst="rect">
            <a:avLst/>
          </a:prstGeom>
        </p:spPr>
      </p:pic>
      <p:pic>
        <p:nvPicPr>
          <p:cNvPr id="9" name="図 8" descr="鳥 が含まれている画像&#10;&#10;自動的に生成された説明">
            <a:extLst>
              <a:ext uri="{FF2B5EF4-FFF2-40B4-BE49-F238E27FC236}">
                <a16:creationId xmlns:a16="http://schemas.microsoft.com/office/drawing/2014/main" id="{E9030468-23B8-43D3-8726-C742A0CC794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560" y="684920"/>
            <a:ext cx="3121152" cy="312115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B35A34A-31ED-44CF-977B-E4E9DB8E7404}"/>
              </a:ext>
            </a:extLst>
          </p:cNvPr>
          <p:cNvSpPr txBox="1"/>
          <p:nvPr/>
        </p:nvSpPr>
        <p:spPr>
          <a:xfrm>
            <a:off x="1233301" y="375619"/>
            <a:ext cx="1381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/>
              <a:t>HO-1</a:t>
            </a:r>
            <a:endParaRPr kumimoji="1" lang="ja-JP" altLang="en-US" sz="14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F3BDE77-F324-4F8D-8232-B783E2BF2F83}"/>
              </a:ext>
            </a:extLst>
          </p:cNvPr>
          <p:cNvSpPr txBox="1"/>
          <p:nvPr/>
        </p:nvSpPr>
        <p:spPr>
          <a:xfrm>
            <a:off x="1198092" y="989649"/>
            <a:ext cx="6129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vehicle</a:t>
            </a:r>
            <a:endParaRPr kumimoji="1" lang="ja-JP" altLang="en-US" sz="90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41823BC-4006-459D-84E6-2A670C7AC900}"/>
              </a:ext>
            </a:extLst>
          </p:cNvPr>
          <p:cNvCxnSpPr>
            <a:cxnSpLocks/>
          </p:cNvCxnSpPr>
          <p:nvPr/>
        </p:nvCxnSpPr>
        <p:spPr>
          <a:xfrm>
            <a:off x="1164729" y="1192268"/>
            <a:ext cx="679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C49E9CA-1E7A-4094-84CC-73CEA5AE77DD}"/>
              </a:ext>
            </a:extLst>
          </p:cNvPr>
          <p:cNvSpPr txBox="1"/>
          <p:nvPr/>
        </p:nvSpPr>
        <p:spPr>
          <a:xfrm>
            <a:off x="1977216" y="989649"/>
            <a:ext cx="6129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NAC</a:t>
            </a:r>
            <a:endParaRPr kumimoji="1" lang="ja-JP" altLang="en-US" sz="900" dirty="0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95093598-7730-490E-9788-060E303E1928}"/>
              </a:ext>
            </a:extLst>
          </p:cNvPr>
          <p:cNvCxnSpPr>
            <a:cxnSpLocks/>
          </p:cNvCxnSpPr>
          <p:nvPr/>
        </p:nvCxnSpPr>
        <p:spPr>
          <a:xfrm flipV="1">
            <a:off x="1969560" y="1190292"/>
            <a:ext cx="628280" cy="1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3E335BF-18B4-4FDD-B157-2A4554D27959}"/>
              </a:ext>
            </a:extLst>
          </p:cNvPr>
          <p:cNvSpPr/>
          <p:nvPr/>
        </p:nvSpPr>
        <p:spPr>
          <a:xfrm>
            <a:off x="1164729" y="1306695"/>
            <a:ext cx="1518485" cy="15583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015C8466-6139-4345-876F-79378A1CDBF5}"/>
              </a:ext>
            </a:extLst>
          </p:cNvPr>
          <p:cNvCxnSpPr/>
          <p:nvPr/>
        </p:nvCxnSpPr>
        <p:spPr>
          <a:xfrm>
            <a:off x="523846" y="1507920"/>
            <a:ext cx="16613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BC2DC7F-ADC9-4D21-8837-EF85218C513D}"/>
              </a:ext>
            </a:extLst>
          </p:cNvPr>
          <p:cNvSpPr txBox="1"/>
          <p:nvPr/>
        </p:nvSpPr>
        <p:spPr>
          <a:xfrm>
            <a:off x="-184615" y="1341198"/>
            <a:ext cx="845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25kDa</a:t>
            </a:r>
            <a:endParaRPr kumimoji="1" lang="ja-JP" altLang="en-US" sz="1400" dirty="0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24E49A8A-BAB6-48D8-9E09-C61A1299C3D0}"/>
              </a:ext>
            </a:extLst>
          </p:cNvPr>
          <p:cNvCxnSpPr/>
          <p:nvPr/>
        </p:nvCxnSpPr>
        <p:spPr>
          <a:xfrm>
            <a:off x="523846" y="1169624"/>
            <a:ext cx="16613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10C85DD-12A8-4A5D-B29B-81F7C8A580A8}"/>
              </a:ext>
            </a:extLst>
          </p:cNvPr>
          <p:cNvSpPr txBox="1"/>
          <p:nvPr/>
        </p:nvSpPr>
        <p:spPr>
          <a:xfrm>
            <a:off x="-184615" y="1013059"/>
            <a:ext cx="845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37kDa</a:t>
            </a:r>
            <a:endParaRPr kumimoji="1" lang="ja-JP" altLang="en-US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324EEA1-8D3D-4E3B-8CC4-C45EB4079000}"/>
              </a:ext>
            </a:extLst>
          </p:cNvPr>
          <p:cNvSpPr txBox="1"/>
          <p:nvPr/>
        </p:nvSpPr>
        <p:spPr>
          <a:xfrm>
            <a:off x="4544169" y="1368094"/>
            <a:ext cx="6129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vehicle</a:t>
            </a:r>
            <a:endParaRPr kumimoji="1" lang="ja-JP" altLang="en-US" sz="900" dirty="0"/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04CEA724-F1FC-4569-8D50-59B413CF8183}"/>
              </a:ext>
            </a:extLst>
          </p:cNvPr>
          <p:cNvCxnSpPr>
            <a:cxnSpLocks/>
          </p:cNvCxnSpPr>
          <p:nvPr/>
        </p:nvCxnSpPr>
        <p:spPr>
          <a:xfrm>
            <a:off x="4510806" y="1570713"/>
            <a:ext cx="6796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345D9AF-E40B-4C30-B76C-36D602E81B0A}"/>
              </a:ext>
            </a:extLst>
          </p:cNvPr>
          <p:cNvSpPr txBox="1"/>
          <p:nvPr/>
        </p:nvSpPr>
        <p:spPr>
          <a:xfrm>
            <a:off x="5323293" y="1368094"/>
            <a:ext cx="6129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NAC</a:t>
            </a:r>
            <a:endParaRPr kumimoji="1" lang="ja-JP" altLang="en-US" sz="900" dirty="0"/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8F37D4DF-17F6-41AF-B880-1D0C871555A7}"/>
              </a:ext>
            </a:extLst>
          </p:cNvPr>
          <p:cNvCxnSpPr>
            <a:cxnSpLocks/>
          </p:cNvCxnSpPr>
          <p:nvPr/>
        </p:nvCxnSpPr>
        <p:spPr>
          <a:xfrm flipV="1">
            <a:off x="5315637" y="1568737"/>
            <a:ext cx="628280" cy="1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3D2BAE8-01C5-4AC9-B885-85CB6278B23B}"/>
              </a:ext>
            </a:extLst>
          </p:cNvPr>
          <p:cNvSpPr/>
          <p:nvPr/>
        </p:nvSpPr>
        <p:spPr>
          <a:xfrm>
            <a:off x="4510806" y="1685140"/>
            <a:ext cx="1518485" cy="15583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1051250-BE0C-4FC6-A260-EB0D6C132A92}"/>
              </a:ext>
            </a:extLst>
          </p:cNvPr>
          <p:cNvSpPr txBox="1"/>
          <p:nvPr/>
        </p:nvSpPr>
        <p:spPr>
          <a:xfrm>
            <a:off x="4499830" y="375618"/>
            <a:ext cx="1381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l-GR" altLang="ja-JP" sz="1400" dirty="0"/>
              <a:t>β</a:t>
            </a:r>
            <a:r>
              <a:rPr kumimoji="1" lang="en-US" altLang="ja-JP" sz="1400" dirty="0"/>
              <a:t>-actin</a:t>
            </a:r>
            <a:endParaRPr kumimoji="1" lang="ja-JP" altLang="en-US" sz="1400" dirty="0"/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2F646106-96C6-46AD-AFAE-71C98425593B}"/>
              </a:ext>
            </a:extLst>
          </p:cNvPr>
          <p:cNvCxnSpPr/>
          <p:nvPr/>
        </p:nvCxnSpPr>
        <p:spPr>
          <a:xfrm>
            <a:off x="3967301" y="1922205"/>
            <a:ext cx="16613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EFFC207-C388-4056-86B8-B6E1200F5BBF}"/>
              </a:ext>
            </a:extLst>
          </p:cNvPr>
          <p:cNvSpPr txBox="1"/>
          <p:nvPr/>
        </p:nvSpPr>
        <p:spPr>
          <a:xfrm>
            <a:off x="3258840" y="1755483"/>
            <a:ext cx="845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37kDa</a:t>
            </a:r>
            <a:endParaRPr kumimoji="1" lang="ja-JP" altLang="en-US" sz="1400" dirty="0"/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369374CD-C771-4544-9D8E-515872ECAF1C}"/>
              </a:ext>
            </a:extLst>
          </p:cNvPr>
          <p:cNvCxnSpPr/>
          <p:nvPr/>
        </p:nvCxnSpPr>
        <p:spPr>
          <a:xfrm>
            <a:off x="3967301" y="1675466"/>
            <a:ext cx="166133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3CAEBD3-81BD-45E8-B25A-E934FDE7595E}"/>
              </a:ext>
            </a:extLst>
          </p:cNvPr>
          <p:cNvSpPr txBox="1"/>
          <p:nvPr/>
        </p:nvSpPr>
        <p:spPr>
          <a:xfrm>
            <a:off x="3258840" y="1518901"/>
            <a:ext cx="845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50kDa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76760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27849</TotalTime>
  <Words>96</Words>
  <Application>Microsoft Office PowerPoint</Application>
  <PresentationFormat>画面に合わせる (4:3)</PresentationFormat>
  <Paragraphs>79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泰俊 野崎</dc:creator>
  <cp:lastModifiedBy>Hikita H</cp:lastModifiedBy>
  <cp:revision>220</cp:revision>
  <cp:lastPrinted>2020-12-31T07:23:43Z</cp:lastPrinted>
  <dcterms:created xsi:type="dcterms:W3CDTF">2018-08-01T04:30:26Z</dcterms:created>
  <dcterms:modified xsi:type="dcterms:W3CDTF">2021-01-12T13:51:51Z</dcterms:modified>
</cp:coreProperties>
</file>