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6"/>
  </p:notesMasterIdLst>
  <p:handoutMasterIdLst>
    <p:handoutMasterId r:id="rId17"/>
  </p:handoutMasterIdLst>
  <p:sldIdLst>
    <p:sldId id="260" r:id="rId6"/>
    <p:sldId id="262" r:id="rId7"/>
    <p:sldId id="263" r:id="rId8"/>
    <p:sldId id="265" r:id="rId9"/>
    <p:sldId id="273" r:id="rId10"/>
    <p:sldId id="274" r:id="rId11"/>
    <p:sldId id="267" r:id="rId12"/>
    <p:sldId id="275" r:id="rId13"/>
    <p:sldId id="269" r:id="rId14"/>
    <p:sldId id="270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93" d="100"/>
          <a:sy n="93" d="100"/>
        </p:scale>
        <p:origin x="72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18/11/2020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/>
              <a:t>Month and year of presentation (e.g. ‘October 2017’)</a:t>
            </a:r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/>
              <a:t>Article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altLang="ja-JP" sz="1600" b="0" dirty="0"/>
              <a:t>Purulent pericarditis induced </a:t>
            </a:r>
            <a:r>
              <a:rPr lang="en-CA" altLang="ja-JP" sz="1600" b="0" dirty="0" err="1"/>
              <a:t>intracardiac</a:t>
            </a:r>
            <a:r>
              <a:rPr lang="en-CA" altLang="ja-JP" sz="1600" b="0" dirty="0"/>
              <a:t> perforation and infective endocarditis due to </a:t>
            </a:r>
            <a:r>
              <a:rPr lang="en-CA" altLang="ja-JP" sz="1600" b="0" i="1" dirty="0" err="1"/>
              <a:t>Parvimonas</a:t>
            </a:r>
            <a:r>
              <a:rPr lang="en-CA" altLang="ja-JP" sz="1600" b="0" i="1" dirty="0"/>
              <a:t> </a:t>
            </a:r>
            <a:r>
              <a:rPr lang="en-CA" altLang="ja-JP" sz="1600" b="0" i="1" dirty="0" err="1"/>
              <a:t>micra</a:t>
            </a:r>
            <a:r>
              <a:rPr lang="en-CA" altLang="ja-JP" sz="1600" b="0" dirty="0"/>
              <a:t>: a case report</a:t>
            </a:r>
            <a:endParaRPr lang="en-GB" sz="16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ja-JP" dirty="0"/>
              <a:t>EHJ-CR-D-20-00914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/>
              <a:t>Augus</a:t>
            </a:r>
            <a:r>
              <a:rPr lang="en-US" altLang="ja-JP" dirty="0"/>
              <a:t>t</a:t>
            </a:r>
            <a:r>
              <a:rPr lang="en-GB" dirty="0" smtClean="0"/>
              <a:t> </a:t>
            </a:r>
            <a:r>
              <a:rPr lang="en-GB" dirty="0"/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References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EHJ-CR-D-20-00914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54304" y="1229879"/>
            <a:ext cx="7787319" cy="3175866"/>
          </a:xfrm>
        </p:spPr>
        <p:txBody>
          <a:bodyPr>
            <a:noAutofit/>
          </a:bodyPr>
          <a:lstStyle/>
          <a:p>
            <a:pPr marL="457200" lvl="0" indent="-457200">
              <a:buAutoNum type="arabicPeriod"/>
            </a:pPr>
            <a:r>
              <a:rPr lang="en-CA" altLang="ja-JP" b="0" dirty="0" err="1"/>
              <a:t>Imazio</a:t>
            </a:r>
            <a:r>
              <a:rPr lang="en-CA" altLang="ja-JP" b="0" dirty="0"/>
              <a:t> M, </a:t>
            </a:r>
            <a:r>
              <a:rPr lang="en-CA" altLang="ja-JP" b="0" dirty="0" err="1"/>
              <a:t>Cecchi</a:t>
            </a:r>
            <a:r>
              <a:rPr lang="en-CA" altLang="ja-JP" b="0" dirty="0"/>
              <a:t> E, </a:t>
            </a:r>
            <a:r>
              <a:rPr lang="en-CA" altLang="ja-JP" b="0" dirty="0" err="1"/>
              <a:t>Demichelis</a:t>
            </a:r>
            <a:r>
              <a:rPr lang="en-CA" altLang="ja-JP" b="0" dirty="0"/>
              <a:t> B, </a:t>
            </a:r>
            <a:r>
              <a:rPr lang="en-CA" altLang="ja-JP" b="0" dirty="0" err="1"/>
              <a:t>Lerna</a:t>
            </a:r>
            <a:r>
              <a:rPr lang="en-CA" altLang="ja-JP" b="0" dirty="0"/>
              <a:t> S, </a:t>
            </a:r>
            <a:r>
              <a:rPr lang="en-CA" altLang="ja-JP" b="0" dirty="0" err="1"/>
              <a:t>Demarie</a:t>
            </a:r>
            <a:r>
              <a:rPr lang="en-CA" altLang="ja-JP" b="0" dirty="0"/>
              <a:t> D, </a:t>
            </a:r>
            <a:r>
              <a:rPr lang="en-CA" altLang="ja-JP" b="0" dirty="0" err="1"/>
              <a:t>Ghisio</a:t>
            </a:r>
            <a:r>
              <a:rPr lang="en-CA" altLang="ja-JP" b="0" dirty="0"/>
              <a:t> A</a:t>
            </a:r>
            <a:r>
              <a:rPr lang="en-CA" altLang="ja-JP" b="0" dirty="0" smtClean="0"/>
              <a:t>,</a:t>
            </a:r>
            <a:r>
              <a:rPr lang="ja-JP" altLang="en-US" b="0" dirty="0"/>
              <a:t> </a:t>
            </a:r>
            <a:r>
              <a:rPr lang="en-US" altLang="ja-JP" b="0" dirty="0" smtClean="0"/>
              <a:t>et al</a:t>
            </a:r>
            <a:r>
              <a:rPr lang="en-CA" altLang="ja-JP" b="0" dirty="0" smtClean="0"/>
              <a:t>. </a:t>
            </a:r>
            <a:r>
              <a:rPr lang="en-CA" altLang="ja-JP" b="0" dirty="0"/>
              <a:t>Indicators of poor prognosis of acute pericarditis. Circulation 2007;115:2739-2744</a:t>
            </a:r>
          </a:p>
          <a:p>
            <a:pPr marL="457200" lvl="0" indent="-457200">
              <a:buAutoNum type="arabicPeriod"/>
            </a:pPr>
            <a:r>
              <a:rPr lang="en-CA" altLang="ja-JP" b="0" dirty="0" err="1"/>
              <a:t>Klacsmann</a:t>
            </a:r>
            <a:r>
              <a:rPr lang="en-CA" altLang="ja-JP" b="0" dirty="0"/>
              <a:t> PG, </a:t>
            </a:r>
            <a:r>
              <a:rPr lang="en-CA" altLang="ja-JP" b="0" dirty="0" err="1"/>
              <a:t>Bulkley</a:t>
            </a:r>
            <a:r>
              <a:rPr lang="en-CA" altLang="ja-JP" b="0" dirty="0"/>
              <a:t> BH, Hutchins GM. The changed spectrum of purulent pericarditis: an 86 year autopsy experience in 200 patients. Am J Med 1977;63:666-673.</a:t>
            </a:r>
          </a:p>
          <a:p>
            <a:pPr marL="457200" indent="-457200">
              <a:buFontTx/>
              <a:buAutoNum type="arabicPeriod"/>
            </a:pPr>
            <a:r>
              <a:rPr lang="en-CA" altLang="ja-JP" b="0" dirty="0" err="1" smtClean="0"/>
              <a:t>Chahoud</a:t>
            </a:r>
            <a:r>
              <a:rPr lang="en-CA" altLang="ja-JP" b="0" dirty="0" smtClean="0"/>
              <a:t> </a:t>
            </a:r>
            <a:r>
              <a:rPr lang="en-CA" altLang="ja-JP" b="0" dirty="0"/>
              <a:t>J, Sharif </a:t>
            </a:r>
            <a:r>
              <a:rPr lang="en-CA" altLang="ja-JP" b="0" dirty="0" err="1"/>
              <a:t>Yakan</a:t>
            </a:r>
            <a:r>
              <a:rPr lang="en-CA" altLang="ja-JP" b="0" dirty="0"/>
              <a:t> A, </a:t>
            </a:r>
            <a:r>
              <a:rPr lang="en-CA" altLang="ja-JP" b="0" dirty="0" err="1"/>
              <a:t>Saad</a:t>
            </a:r>
            <a:r>
              <a:rPr lang="en-CA" altLang="ja-JP" b="0" dirty="0"/>
              <a:t> H, </a:t>
            </a:r>
            <a:r>
              <a:rPr lang="en-CA" altLang="ja-JP" b="0" dirty="0" err="1"/>
              <a:t>Kanj</a:t>
            </a:r>
            <a:r>
              <a:rPr lang="en-CA" altLang="ja-JP" b="0" dirty="0"/>
              <a:t> SS. Right-Sided Infective Endocarditis and Pulmonary Infiltrates: An Update. </a:t>
            </a:r>
            <a:r>
              <a:rPr lang="en-CA" altLang="ja-JP" b="0" dirty="0" err="1"/>
              <a:t>Cardiol</a:t>
            </a:r>
            <a:r>
              <a:rPr lang="en-CA" altLang="ja-JP" b="0" dirty="0"/>
              <a:t> Rev 2016;24:230-237</a:t>
            </a:r>
            <a:r>
              <a:rPr lang="en-CA" altLang="ja-JP" b="0" dirty="0" smtClean="0"/>
              <a:t>.</a:t>
            </a:r>
            <a:endParaRPr lang="en-CA" altLang="ja-JP" b="0" dirty="0"/>
          </a:p>
          <a:p>
            <a:pPr marL="457200" lvl="0" indent="-457200">
              <a:buAutoNum type="arabicPeriod"/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EHJ-CR-D-20-00914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49743" y="1527243"/>
            <a:ext cx="8196442" cy="238222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b="0" dirty="0"/>
              <a:t>Purulent pericarditis is a very rare disease accounting for only 0.7 % of acute pericarditis </a:t>
            </a:r>
            <a:r>
              <a:rPr lang="en-US" altLang="ja-JP" b="0" dirty="0" smtClean="0"/>
              <a:t>cases.</a:t>
            </a:r>
            <a:r>
              <a:rPr lang="en-US" altLang="ja-JP" b="0" baseline="30000" dirty="0" smtClean="0">
                <a:solidFill>
                  <a:srgbClr val="00B0F0"/>
                </a:solidFill>
              </a:rPr>
              <a:t>1</a:t>
            </a:r>
            <a:endParaRPr lang="en-US" altLang="ja-JP" b="0" baseline="30000" dirty="0">
              <a:solidFill>
                <a:srgbClr val="00B0F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b="0" dirty="0"/>
              <a:t>It can cause serious complications, such as intracardiac perforation due to  severe inflammation.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b="0" i="1" dirty="0" smtClean="0"/>
              <a:t>Staphylococcus aureus </a:t>
            </a:r>
            <a:r>
              <a:rPr lang="en-US" altLang="ja-JP" b="0" dirty="0" smtClean="0"/>
              <a:t>is</a:t>
            </a:r>
            <a:r>
              <a:rPr lang="en-US" altLang="ja-JP" b="0" i="1" dirty="0" smtClean="0"/>
              <a:t> t</a:t>
            </a:r>
            <a:r>
              <a:rPr lang="en-US" b="0" dirty="0" smtClean="0"/>
              <a:t>he most common </a:t>
            </a:r>
            <a:r>
              <a:rPr lang="en-US" altLang="ja-JP" b="0" dirty="0" smtClean="0"/>
              <a:t>pathogenic bacterium in purulent pericarditis.</a:t>
            </a:r>
            <a:r>
              <a:rPr lang="en-US" altLang="ja-JP" b="0" baseline="30000" dirty="0">
                <a:solidFill>
                  <a:srgbClr val="00B0F0"/>
                </a:solidFill>
              </a:rPr>
              <a:t> 2</a:t>
            </a:r>
            <a:r>
              <a:rPr lang="en-US" altLang="ja-JP" b="0" dirty="0" smtClean="0"/>
              <a:t> In rare cases, </a:t>
            </a:r>
            <a:r>
              <a:rPr lang="en-US" altLang="ja-JP" b="0" i="1" dirty="0" err="1" smtClean="0"/>
              <a:t>Parvimonas</a:t>
            </a:r>
            <a:r>
              <a:rPr lang="en-US" altLang="ja-JP" b="0" i="1" dirty="0" smtClean="0"/>
              <a:t> </a:t>
            </a:r>
            <a:r>
              <a:rPr lang="en-US" altLang="ja-JP" b="0" i="1" dirty="0" err="1" smtClean="0"/>
              <a:t>micra</a:t>
            </a:r>
            <a:r>
              <a:rPr lang="en-US" altLang="ja-JP" b="0" i="1" dirty="0" smtClean="0"/>
              <a:t> </a:t>
            </a:r>
            <a:r>
              <a:rPr lang="en-US" altLang="ja-JP" b="0" dirty="0" smtClean="0"/>
              <a:t>is the cause.</a:t>
            </a:r>
            <a:endParaRPr lang="ja-JP" altLang="ja-JP" b="0" dirty="0"/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r>
              <a:rPr lang="en-GB" sz="3200" b="0" dirty="0"/>
              <a:t/>
            </a:r>
            <a:br>
              <a:rPr lang="en-GB" sz="3200" b="0" dirty="0"/>
            </a:br>
            <a:r>
              <a:rPr lang="en-GB" sz="2200" b="0" dirty="0" smtClean="0"/>
              <a:t>History, </a:t>
            </a:r>
            <a:r>
              <a:rPr lang="en-GB" altLang="ja-JP" sz="2200" b="0" dirty="0" smtClean="0"/>
              <a:t>Investigation</a:t>
            </a:r>
            <a:r>
              <a:rPr lang="en-GB" sz="2200" b="0" dirty="0" smtClean="0"/>
              <a:t> Findings and </a:t>
            </a:r>
            <a:r>
              <a:rPr lang="en-GB" altLang="ja-JP" sz="2200" b="0" dirty="0"/>
              <a:t>Diagnosis</a:t>
            </a:r>
            <a:r>
              <a:rPr lang="en-GB" sz="2200" b="0" dirty="0" smtClean="0"/>
              <a:t> </a:t>
            </a: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EHJ-CR-D-20-00914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3"/>
          </p:nvPr>
        </p:nvSpPr>
        <p:spPr>
          <a:xfrm>
            <a:off x="0" y="1341129"/>
            <a:ext cx="5912296" cy="2509156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b="0" dirty="0"/>
              <a:t>A 70-year-old male patient with no past medical history.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b="0" dirty="0"/>
              <a:t>Chest pain of 10 days’ duration.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b="0" dirty="0"/>
              <a:t>ECG showed ST-segment elevation and PR-segment depression </a:t>
            </a:r>
            <a:r>
              <a:rPr lang="en-US" altLang="ja-JP" b="0" dirty="0" smtClean="0"/>
              <a:t>on </a:t>
            </a:r>
            <a:r>
              <a:rPr lang="en-US" altLang="ja-JP" b="0" dirty="0"/>
              <a:t>multiple leads</a:t>
            </a:r>
            <a:r>
              <a:rPr lang="en-US" altLang="ja-JP" b="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b="0" dirty="0"/>
              <a:t>TTE showed</a:t>
            </a:r>
            <a:r>
              <a:rPr lang="ja-JP" altLang="en-US" b="0" dirty="0"/>
              <a:t> </a:t>
            </a:r>
            <a:r>
              <a:rPr lang="en-US" altLang="ja-JP" b="0" dirty="0"/>
              <a:t>normal LV function and a large amount of pericardial </a:t>
            </a:r>
            <a:r>
              <a:rPr lang="en-US" altLang="ja-JP" b="0" dirty="0" smtClean="0"/>
              <a:t>effusion, but no vegetation.</a:t>
            </a:r>
            <a:endParaRPr lang="en-US" altLang="ja-JP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b="0" dirty="0"/>
              <a:t>Laboratory data showed </a:t>
            </a:r>
            <a:r>
              <a:rPr lang="en-US" altLang="ja-JP" sz="2100" b="0" dirty="0"/>
              <a:t>elevated inflammatory markers but normal cardiac enzyme levels.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ja-JP" altLang="ja-JP" b="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1669" y="4231851"/>
            <a:ext cx="5883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ECG: electrocardiogram, TTE: transthoracic echocardiography, LV: left </a:t>
            </a:r>
            <a:r>
              <a:rPr kumimoji="1" lang="en-US" altLang="ja-JP" sz="1400" dirty="0" smtClean="0"/>
              <a:t>ventricle</a:t>
            </a:r>
            <a:endParaRPr kumimoji="1" lang="en-US" altLang="ja-JP" sz="1400" dirty="0"/>
          </a:p>
        </p:txBody>
      </p:sp>
      <p:pic>
        <p:nvPicPr>
          <p:cNvPr id="8" name="図 7" descr="C:\Users\tamaPC0046\Desktop\Purulent Pericarditis\Figure\figure.1 画像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296" y="100287"/>
            <a:ext cx="1844693" cy="231456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4"/>
          <p:cNvSpPr>
            <a:spLocks noGrp="1"/>
          </p:cNvSpPr>
          <p:nvPr>
            <p:ph sz="quarter" idx="13"/>
          </p:nvPr>
        </p:nvSpPr>
        <p:spPr>
          <a:xfrm>
            <a:off x="2486590" y="3837487"/>
            <a:ext cx="3207327" cy="307778"/>
          </a:xfrm>
        </p:spPr>
        <p:txBody>
          <a:bodyPr>
            <a:normAutofit/>
          </a:bodyPr>
          <a:lstStyle/>
          <a:p>
            <a:r>
              <a:rPr lang="en-US" altLang="ja-JP" b="0" u="sng" dirty="0"/>
              <a:t>Diagnosis: acute pericarditis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1" t="5719" r="5230"/>
          <a:stretch/>
        </p:blipFill>
        <p:spPr>
          <a:xfrm>
            <a:off x="5877214" y="2454202"/>
            <a:ext cx="2521671" cy="1809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r>
              <a:rPr lang="en-GB" sz="3200" b="0" dirty="0"/>
              <a:t/>
            </a:r>
            <a:br>
              <a:rPr lang="en-GB" sz="3200" b="0" dirty="0"/>
            </a:br>
            <a:r>
              <a:rPr lang="en-GB" sz="2200" b="0" dirty="0"/>
              <a:t>Management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EHJ-CR-D-20-00914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xmlns="" id="{58844C83-C0A8-460A-A360-F87D77474CC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49743" y="1568807"/>
            <a:ext cx="8196442" cy="271224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b="0" dirty="0"/>
              <a:t>Anti-inflammatory drugs were initiated, but his symptoms failed to improve.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sz="105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1900" b="0" dirty="0"/>
              <a:t>On day 8, p</a:t>
            </a:r>
            <a:r>
              <a:rPr lang="en-US" altLang="ja-JP" b="0" dirty="0"/>
              <a:t>ericardiocentesis revealed 800cc of bloody fluid, and </a:t>
            </a:r>
            <a:r>
              <a:rPr lang="en-US" altLang="ja-JP" b="0" i="1" dirty="0" err="1"/>
              <a:t>Parvimonas</a:t>
            </a:r>
            <a:r>
              <a:rPr lang="en-US" altLang="ja-JP" b="0" i="1" dirty="0"/>
              <a:t> </a:t>
            </a:r>
            <a:r>
              <a:rPr lang="en-US" altLang="ja-JP" b="0" i="1" dirty="0" err="1"/>
              <a:t>micra</a:t>
            </a:r>
            <a:r>
              <a:rPr lang="en-US" altLang="ja-JP" b="0" dirty="0"/>
              <a:t> was detected in a blood and pericardial effusion culture</a:t>
            </a:r>
            <a:r>
              <a:rPr lang="en-US" altLang="ja-JP" sz="1900" b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sz="19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sz="19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b="0" dirty="0"/>
              <a:t>Intravenous antimicrobial therapy was initiated, but the fever persisted.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xmlns="" id="{72791199-F919-4258-8AD6-FDBA62C9F1D1}"/>
              </a:ext>
            </a:extLst>
          </p:cNvPr>
          <p:cNvSpPr txBox="1">
            <a:spLocks/>
          </p:cNvSpPr>
          <p:nvPr/>
        </p:nvSpPr>
        <p:spPr>
          <a:xfrm>
            <a:off x="1382108" y="3038833"/>
            <a:ext cx="3803072" cy="30777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FontTx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b="0" u="sng" dirty="0"/>
              <a:t>Diagnosis: purulent pericarditis</a:t>
            </a:r>
          </a:p>
        </p:txBody>
      </p:sp>
    </p:spTree>
    <p:extLst>
      <p:ext uri="{BB962C8B-B14F-4D97-AF65-F5344CB8AC3E}">
        <p14:creationId xmlns:p14="http://schemas.microsoft.com/office/powerpoint/2010/main" val="294681809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r>
              <a:rPr lang="en-GB" sz="3200" b="0" dirty="0"/>
              <a:t/>
            </a:r>
            <a:br>
              <a:rPr lang="en-GB" sz="3200" b="0" dirty="0"/>
            </a:br>
            <a:r>
              <a:rPr lang="en-GB" sz="2200" b="0" dirty="0"/>
              <a:t>Management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EHJ-CR-D-20-00914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xmlns="" id="{58844C83-C0A8-460A-A360-F87D77474CC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239178"/>
            <a:ext cx="5617028" cy="295470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1900" b="0" dirty="0"/>
              <a:t>On day 14, chest CT revealed an abscess </a:t>
            </a:r>
            <a:r>
              <a:rPr lang="en-US" altLang="ja-JP" sz="1900" b="0" dirty="0" smtClean="0"/>
              <a:t>cavity in </a:t>
            </a:r>
            <a:r>
              <a:rPr lang="en-US" altLang="ja-JP" sz="1900" b="0" dirty="0"/>
              <a:t>the pericardium around the RA (asterisk) and </a:t>
            </a:r>
            <a:r>
              <a:rPr lang="en-US" altLang="ja-JP" sz="1900" b="0" dirty="0" smtClean="0"/>
              <a:t>a trabecular </a:t>
            </a:r>
            <a:r>
              <a:rPr lang="en-US" altLang="ja-JP" sz="1900" b="0" dirty="0"/>
              <a:t>shadow </a:t>
            </a:r>
            <a:r>
              <a:rPr lang="en-US" altLang="ja-JP" sz="1900" b="0" dirty="0" smtClean="0"/>
              <a:t>suggesting </a:t>
            </a:r>
            <a:r>
              <a:rPr lang="en-US" altLang="ja-JP" sz="1900" b="0" dirty="0"/>
              <a:t>vegetation in the </a:t>
            </a:r>
            <a:r>
              <a:rPr lang="en-US" altLang="ja-JP" sz="1900" b="0" dirty="0" smtClean="0"/>
              <a:t>RA (black arrow).</a:t>
            </a:r>
            <a:endParaRPr lang="en-US" altLang="ja-JP" sz="19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sz="19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1900" b="0" dirty="0"/>
              <a:t>On the next day, TEE revealed vegetation in the RA near the abscess </a:t>
            </a:r>
            <a:r>
              <a:rPr lang="en-US" altLang="ja-JP" sz="1900" b="0" dirty="0" smtClean="0"/>
              <a:t>cavity</a:t>
            </a:r>
            <a:r>
              <a:rPr lang="ja-JP" altLang="en-US" sz="1900" b="0" dirty="0"/>
              <a:t> </a:t>
            </a:r>
            <a:r>
              <a:rPr lang="en-US" altLang="ja-JP" sz="1900" b="0" dirty="0" smtClean="0"/>
              <a:t>(white arrow). </a:t>
            </a:r>
            <a:endParaRPr lang="ja-JP" altLang="ja-JP" sz="1900" b="0" dirty="0"/>
          </a:p>
          <a:p>
            <a:endParaRPr lang="en-US" altLang="ja-JP" sz="1900" b="0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xmlns="" id="{4C9F47D5-DBDC-446B-895F-390F3B812DD4}"/>
              </a:ext>
            </a:extLst>
          </p:cNvPr>
          <p:cNvSpPr txBox="1">
            <a:spLocks/>
          </p:cNvSpPr>
          <p:nvPr/>
        </p:nvSpPr>
        <p:spPr>
          <a:xfrm>
            <a:off x="1572985" y="3553996"/>
            <a:ext cx="4044043" cy="271755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600"/>
              </a:spcBef>
              <a:buFontTx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b="0" u="sng" dirty="0"/>
              <a:t>Emergency surgery was performed.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xmlns="" id="{F94B9419-8DB9-4EA1-AC57-CA9A6480A35E}"/>
              </a:ext>
            </a:extLst>
          </p:cNvPr>
          <p:cNvSpPr txBox="1"/>
          <p:nvPr/>
        </p:nvSpPr>
        <p:spPr>
          <a:xfrm>
            <a:off x="756097" y="4096579"/>
            <a:ext cx="3497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CT: computed </a:t>
            </a:r>
            <a:r>
              <a:rPr kumimoji="1" lang="en-US" altLang="ja-JP" sz="1400" dirty="0" smtClean="0"/>
              <a:t>tomography, RA</a:t>
            </a:r>
            <a:r>
              <a:rPr kumimoji="1" lang="en-US" altLang="ja-JP" sz="1400" dirty="0"/>
              <a:t>: right </a:t>
            </a:r>
            <a:r>
              <a:rPr kumimoji="1" lang="en-US" altLang="ja-JP" sz="1400" dirty="0" smtClean="0"/>
              <a:t>atrium</a:t>
            </a:r>
          </a:p>
          <a:p>
            <a:r>
              <a:rPr kumimoji="1" lang="en-US" altLang="ja-JP" sz="1400" dirty="0" smtClean="0"/>
              <a:t>TEE</a:t>
            </a:r>
            <a:r>
              <a:rPr kumimoji="1" lang="en-US" altLang="ja-JP" sz="1400" dirty="0"/>
              <a:t>: transesophageal echocardiography</a:t>
            </a:r>
          </a:p>
        </p:txBody>
      </p:sp>
      <p:pic>
        <p:nvPicPr>
          <p:cNvPr id="12" name="図 11" descr="C:\Users\tamaPC0046\Desktop\Purulent Pericarditis\Figure\Figure4 画像.ti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3" t="5373" r="9419" b="9287"/>
          <a:stretch/>
        </p:blipFill>
        <p:spPr bwMode="auto">
          <a:xfrm>
            <a:off x="5754567" y="3021247"/>
            <a:ext cx="2157573" cy="15000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134" y="10274"/>
            <a:ext cx="1975031" cy="299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57968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r>
              <a:rPr lang="en-GB" sz="3200" b="0" dirty="0"/>
              <a:t/>
            </a:r>
            <a:br>
              <a:rPr lang="en-GB" sz="3200" b="0" dirty="0"/>
            </a:br>
            <a:r>
              <a:rPr lang="en-GB" sz="2200" b="0" dirty="0"/>
              <a:t>Intraoperative findings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EHJ-CR-D-20-00914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xmlns="" id="{58844C83-C0A8-460A-A360-F87D77474CC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6955" y="1394269"/>
            <a:ext cx="5709025" cy="243790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1900" b="0" dirty="0" smtClean="0"/>
              <a:t>An </a:t>
            </a:r>
            <a:r>
              <a:rPr lang="en-US" altLang="ja-JP" sz="1900" b="0" dirty="0"/>
              <a:t>abscess cavity </a:t>
            </a:r>
            <a:r>
              <a:rPr lang="en-US" altLang="ja-JP" sz="1900" b="0" dirty="0" smtClean="0"/>
              <a:t>was observed around the RA </a:t>
            </a:r>
            <a:r>
              <a:rPr lang="en-US" altLang="ja-JP" sz="1900" b="0" dirty="0"/>
              <a:t>(white arrows) and pus was </a:t>
            </a:r>
            <a:r>
              <a:rPr lang="en-US" altLang="ja-JP" sz="1900" b="0" dirty="0" smtClean="0"/>
              <a:t>removed. </a:t>
            </a:r>
            <a:r>
              <a:rPr lang="en-US" altLang="ja-JP" sz="1900" b="0" dirty="0"/>
              <a:t>(A,B)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sz="9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1900" b="0" dirty="0"/>
              <a:t>After a </a:t>
            </a:r>
            <a:r>
              <a:rPr lang="en-US" altLang="ja-JP" b="0" dirty="0"/>
              <a:t>pericardiotomy and abscess cavity removal, a minor perforation was observed at the </a:t>
            </a:r>
            <a:r>
              <a:rPr lang="en-US" altLang="ja-JP" b="0" dirty="0" smtClean="0"/>
              <a:t>RA (yellow arrow). </a:t>
            </a:r>
            <a:r>
              <a:rPr lang="en-US" altLang="ja-JP" b="0" dirty="0"/>
              <a:t>(C)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sz="9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b="0" dirty="0"/>
              <a:t>The vegetation was removed from the RA. (D</a:t>
            </a:r>
            <a:r>
              <a:rPr lang="en-US" altLang="ja-JP" b="0" dirty="0" smtClean="0"/>
              <a:t>)</a:t>
            </a:r>
            <a:endParaRPr lang="en-US" altLang="ja-JP" sz="1900" b="0" dirty="0"/>
          </a:p>
          <a:p>
            <a:endParaRPr lang="ja-JP" altLang="ja-JP" sz="1900" b="0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xmlns="" id="{4C9F47D5-DBDC-446B-895F-390F3B812DD4}"/>
              </a:ext>
            </a:extLst>
          </p:cNvPr>
          <p:cNvSpPr txBox="1">
            <a:spLocks/>
          </p:cNvSpPr>
          <p:nvPr/>
        </p:nvSpPr>
        <p:spPr>
          <a:xfrm>
            <a:off x="705294" y="3927425"/>
            <a:ext cx="5090686" cy="4227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FontTx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b="0" u="sng" dirty="0"/>
              <a:t>After surgery, the patient improved completely.</a:t>
            </a:r>
          </a:p>
        </p:txBody>
      </p:sp>
      <p:pic>
        <p:nvPicPr>
          <p:cNvPr id="9" name="図 8" descr="C:\Users\tamaPC0046\Desktop\Purulent Pericarditis\Figure\Figure5 画像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80" y="1001792"/>
            <a:ext cx="3211808" cy="341476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xmlns="" id="{F94B9419-8DB9-4EA1-AC57-CA9A6480A35E}"/>
              </a:ext>
            </a:extLst>
          </p:cNvPr>
          <p:cNvSpPr txBox="1"/>
          <p:nvPr/>
        </p:nvSpPr>
        <p:spPr>
          <a:xfrm>
            <a:off x="1773238" y="4350125"/>
            <a:ext cx="34974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RA: right atrium</a:t>
            </a:r>
            <a:endParaRPr kumimoji="1"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3575820873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Discussion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EHJ-CR-D-20-00914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xmlns="" id="{58844C83-C0A8-460A-A360-F87D77474CC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7504" y="1186915"/>
            <a:ext cx="8255660" cy="3189876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b="0" dirty="0"/>
              <a:t>Purulent pericarditis is a rare, life-threatening infection. Early diagnosis and treatment are important to improve the prognosis.</a:t>
            </a:r>
            <a:endParaRPr lang="en-US" altLang="ja-JP" sz="19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sz="9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b="0" dirty="0"/>
              <a:t>In the present case, </a:t>
            </a:r>
            <a:r>
              <a:rPr lang="en-US" altLang="ja-JP" b="0" i="1" dirty="0" err="1"/>
              <a:t>Parvimonas</a:t>
            </a:r>
            <a:r>
              <a:rPr lang="en-US" altLang="ja-JP" b="0" i="1" dirty="0"/>
              <a:t> </a:t>
            </a:r>
            <a:r>
              <a:rPr lang="en-US" altLang="ja-JP" b="0" i="1" dirty="0" err="1"/>
              <a:t>micra</a:t>
            </a:r>
            <a:r>
              <a:rPr lang="en-US" altLang="ja-JP" b="0" i="1" dirty="0"/>
              <a:t> </a:t>
            </a:r>
            <a:r>
              <a:rPr lang="en-US" altLang="ja-JP" b="0" dirty="0"/>
              <a:t>slowed the progression of the disease and made diagnosis difficult. The purulent pericarditis worsened sufficiently to cause an intracardiac perforation.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sz="9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b="0" dirty="0"/>
              <a:t>Because the patient did not have any risk factors of right-sided IE and the vegetation was attached to the abscess cavity in the pericardial space, the </a:t>
            </a:r>
            <a:r>
              <a:rPr lang="en-CA" altLang="ja-JP" b="0" dirty="0"/>
              <a:t>purulent pericarditis was thought to have caused the intracardiac perforation and secondary infective endocarditis</a:t>
            </a:r>
            <a:r>
              <a:rPr lang="en-US" altLang="ja-JP" b="0" dirty="0" smtClean="0"/>
              <a:t>.</a:t>
            </a:r>
            <a:r>
              <a:rPr lang="en-US" altLang="ja-JP" sz="1000" b="0" baseline="30000" dirty="0">
                <a:solidFill>
                  <a:srgbClr val="00B0F0"/>
                </a:solidFill>
              </a:rPr>
              <a:t> </a:t>
            </a:r>
            <a:r>
              <a:rPr lang="en-US" altLang="ja-JP" b="0" baseline="30000" dirty="0" smtClean="0">
                <a:solidFill>
                  <a:srgbClr val="00B0F0"/>
                </a:solidFill>
              </a:rPr>
              <a:t>3</a:t>
            </a:r>
            <a:endParaRPr lang="en-US" altLang="ja-JP" b="0" baseline="30000" dirty="0">
              <a:solidFill>
                <a:srgbClr val="00B0F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sz="10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ja-JP" altLang="ja-JP" b="0" dirty="0"/>
          </a:p>
          <a:p>
            <a:endParaRPr lang="en-US" altLang="ja-JP" sz="1900" b="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114146" y="4079288"/>
            <a:ext cx="1972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IE: infective endocarditis</a:t>
            </a:r>
          </a:p>
        </p:txBody>
      </p:sp>
    </p:spTree>
    <p:extLst>
      <p:ext uri="{BB962C8B-B14F-4D97-AF65-F5344CB8AC3E}">
        <p14:creationId xmlns:p14="http://schemas.microsoft.com/office/powerpoint/2010/main" val="151415896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Discussion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EHJ-CR-D-20-00914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8</a:t>
            </a:fld>
            <a:endParaRPr lang="en-GB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xmlns="" id="{58844C83-C0A8-460A-A360-F87D77474CC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722" y="1279382"/>
            <a:ext cx="8286483" cy="280973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b="0" dirty="0"/>
              <a:t>The standard treatment for purulent pericarditis consists of antimicrobial therapy and source control, such as pericardiocentesis and surgical drainage.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sz="10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b="0" dirty="0"/>
              <a:t>Due to the presence of the abscess cavity </a:t>
            </a:r>
            <a:r>
              <a:rPr lang="en-US" altLang="ja-JP" b="0" dirty="0" smtClean="0"/>
              <a:t>and vegetation, </a:t>
            </a:r>
            <a:r>
              <a:rPr lang="en-US" altLang="ja-JP" b="0" dirty="0"/>
              <a:t>source control only </a:t>
            </a:r>
            <a:r>
              <a:rPr lang="en-US" altLang="ja-JP" b="0" dirty="0" smtClean="0"/>
              <a:t>by </a:t>
            </a:r>
            <a:r>
              <a:rPr lang="en-US" altLang="ja-JP" b="0" dirty="0" err="1"/>
              <a:t>pericardiocentensis</a:t>
            </a:r>
            <a:r>
              <a:rPr lang="en-US" altLang="ja-JP" b="0" dirty="0"/>
              <a:t> was inadequate for complete improvement in this case.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sz="10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b="0" dirty="0"/>
              <a:t>Aggressive source control resulted in clinical improvement.</a:t>
            </a:r>
          </a:p>
          <a:p>
            <a:endParaRPr lang="en-US" altLang="ja-JP" b="0" dirty="0"/>
          </a:p>
        </p:txBody>
      </p:sp>
    </p:spTree>
    <p:extLst>
      <p:ext uri="{BB962C8B-B14F-4D97-AF65-F5344CB8AC3E}">
        <p14:creationId xmlns:p14="http://schemas.microsoft.com/office/powerpoint/2010/main" val="90732312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b="0" dirty="0"/>
              <a:t>Learning Points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/>
              <a:t>EHJ-CR-D-20-00914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904872" y="1606246"/>
            <a:ext cx="2428609" cy="1604226"/>
          </a:xfrm>
        </p:spPr>
        <p:txBody>
          <a:bodyPr/>
          <a:lstStyle/>
          <a:p>
            <a:r>
              <a:rPr lang="en-US" altLang="ja-JP" b="0" dirty="0"/>
              <a:t>1. </a:t>
            </a:r>
          </a:p>
          <a:p>
            <a:r>
              <a:rPr lang="en-US" altLang="ja-JP" b="0" dirty="0"/>
              <a:t>Purulent pericarditis is a rare condition and difficult to diagnose.</a:t>
            </a:r>
            <a:endParaRPr lang="ja-JP" altLang="ja-JP" b="0" dirty="0"/>
          </a:p>
          <a:p>
            <a:endParaRPr lang="en-GB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4"/>
          </p:nvPr>
        </p:nvSpPr>
        <p:spPr>
          <a:xfrm>
            <a:off x="3364304" y="1606246"/>
            <a:ext cx="2481693" cy="3027400"/>
          </a:xfrm>
        </p:spPr>
        <p:txBody>
          <a:bodyPr>
            <a:normAutofit/>
          </a:bodyPr>
          <a:lstStyle/>
          <a:p>
            <a:r>
              <a:rPr lang="en-US" altLang="ja-JP" b="0" dirty="0"/>
              <a:t>2. </a:t>
            </a:r>
          </a:p>
          <a:p>
            <a:r>
              <a:rPr lang="en-US" altLang="ja-JP" b="0" dirty="0"/>
              <a:t>Purulent pericarditis can cause serious complications, such as </a:t>
            </a:r>
            <a:r>
              <a:rPr lang="en-US" altLang="ja-JP" b="0" dirty="0" err="1" smtClean="0"/>
              <a:t>intracardiac</a:t>
            </a:r>
            <a:r>
              <a:rPr lang="en-US" altLang="ja-JP" b="0" dirty="0" smtClean="0"/>
              <a:t> </a:t>
            </a:r>
            <a:r>
              <a:rPr lang="en-US" altLang="ja-JP" b="0" dirty="0"/>
              <a:t>perforation and infective endocarditis.</a:t>
            </a:r>
            <a:endParaRPr lang="en-GB" b="0" dirty="0"/>
          </a:p>
        </p:txBody>
      </p:sp>
      <p:sp>
        <p:nvSpPr>
          <p:cNvPr id="13" name="Content Placeholder 6"/>
          <p:cNvSpPr>
            <a:spLocks noGrp="1"/>
          </p:cNvSpPr>
          <p:nvPr>
            <p:ph sz="quarter" idx="14"/>
          </p:nvPr>
        </p:nvSpPr>
        <p:spPr>
          <a:xfrm>
            <a:off x="5856271" y="1606246"/>
            <a:ext cx="2497587" cy="2925498"/>
          </a:xfrm>
        </p:spPr>
        <p:txBody>
          <a:bodyPr>
            <a:normAutofit/>
          </a:bodyPr>
          <a:lstStyle/>
          <a:p>
            <a:r>
              <a:rPr lang="en-US" altLang="ja-JP" b="0" dirty="0"/>
              <a:t>3. </a:t>
            </a:r>
          </a:p>
          <a:p>
            <a:r>
              <a:rPr lang="en-US" altLang="ja-JP" b="0" dirty="0"/>
              <a:t>Aggressive source control, such as </a:t>
            </a:r>
            <a:r>
              <a:rPr lang="en-US" altLang="ja-JP" b="0" dirty="0" err="1"/>
              <a:t>pericardiocentesis</a:t>
            </a:r>
            <a:r>
              <a:rPr lang="en-US" altLang="ja-JP" b="0" dirty="0"/>
              <a:t> and surgical drainage, should be performed immediately to improve clinical outcomes.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47005088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2833</TotalTime>
  <Words>656</Words>
  <Application>Microsoft Office PowerPoint</Application>
  <PresentationFormat>画面に合わせる (16:9)</PresentationFormat>
  <Paragraphs>81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5</vt:i4>
      </vt:variant>
      <vt:variant>
        <vt:lpstr>スライド タイトル</vt:lpstr>
      </vt:variant>
      <vt:variant>
        <vt:i4>10</vt:i4>
      </vt:variant>
    </vt:vector>
  </HeadingPairs>
  <TitlesOfParts>
    <vt:vector size="18" baseType="lpstr">
      <vt:lpstr>ＭＳ Ｐゴシック</vt:lpstr>
      <vt:lpstr>Arial</vt:lpstr>
      <vt:lpstr>Calibri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Purulent pericarditis induced intracardiac perforation and infective endocarditis due to Parvimonas micra: a case report</vt:lpstr>
      <vt:lpstr>Introduction</vt:lpstr>
      <vt:lpstr>Case Presentation History, Investigation Findings and Diagnosis </vt:lpstr>
      <vt:lpstr>Case Presentation Management</vt:lpstr>
      <vt:lpstr>Case Presentation Management</vt:lpstr>
      <vt:lpstr>Case Presentation Intraoperative findings</vt:lpstr>
      <vt:lpstr>Discussion</vt:lpstr>
      <vt:lpstr>Discussion</vt:lpstr>
      <vt:lpstr>Learning Points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tamaPC0046</cp:lastModifiedBy>
  <cp:revision>118</cp:revision>
  <dcterms:created xsi:type="dcterms:W3CDTF">2017-10-02T09:19:02Z</dcterms:created>
  <dcterms:modified xsi:type="dcterms:W3CDTF">2020-11-18T01:35:52Z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