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2" r:id="rId7"/>
    <p:sldId id="263" r:id="rId8"/>
    <p:sldId id="264" r:id="rId9"/>
    <p:sldId id="271" r:id="rId10"/>
    <p:sldId id="265" r:id="rId11"/>
    <p:sldId id="266" r:id="rId12"/>
    <p:sldId id="267" r:id="rId13"/>
    <p:sldId id="269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5"/>
    <p:restoredTop sz="94629"/>
  </p:normalViewPr>
  <p:slideViewPr>
    <p:cSldViewPr snapToGrid="0" showGuides="1">
      <p:cViewPr>
        <p:scale>
          <a:sx n="122" d="100"/>
          <a:sy n="122" d="100"/>
        </p:scale>
        <p:origin x="2088" y="15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Gerbode</a:t>
            </a:r>
            <a:r>
              <a:rPr lang="en-GB" dirty="0"/>
              <a:t> Defect – a case series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November 2020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Gerbode F, Hultgren H, Melrose D, Osborn J. Syndrome of left ventricular-right atrial shunt; successful surgical repair of defect in five cases, with observation of bradycardia on closure. </a:t>
            </a:r>
            <a:r>
              <a:rPr lang="en-GB" i="1" dirty="0"/>
              <a:t>Ann Surg</a:t>
            </a:r>
            <a:r>
              <a:rPr lang="en-GB" dirty="0"/>
              <a:t>. Sep 1958;148(3):433-46. doi:10.1097/00000658-195809000-00012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Yuan SM. A Systematic Review of Acquired Left Ventricle to Right Atrium Shunts (Gerbode Defects). </a:t>
            </a:r>
            <a:r>
              <a:rPr lang="en-GB" i="1" dirty="0"/>
              <a:t>Hellenic J </a:t>
            </a:r>
            <a:r>
              <a:rPr lang="en-GB" i="1" dirty="0" err="1"/>
              <a:t>Cardiol</a:t>
            </a:r>
            <a:r>
              <a:rPr lang="en-GB" dirty="0"/>
              <a:t>. 2015 Sep-Oct 2015;56(5):357-72.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err="1"/>
              <a:t>Xhabija</a:t>
            </a:r>
            <a:r>
              <a:rPr lang="en-GB" dirty="0"/>
              <a:t> N, </a:t>
            </a:r>
            <a:r>
              <a:rPr lang="en-GB" dirty="0" err="1"/>
              <a:t>Prifti</a:t>
            </a:r>
            <a:r>
              <a:rPr lang="en-GB" dirty="0"/>
              <a:t> E, </a:t>
            </a:r>
            <a:r>
              <a:rPr lang="en-GB" dirty="0" err="1"/>
              <a:t>Allajbeu</a:t>
            </a:r>
            <a:r>
              <a:rPr lang="en-GB" dirty="0"/>
              <a:t> I, Sula F. Gerbode defect following endocarditis and misinterpreted as severe pulmonary arterial hypertension. </a:t>
            </a:r>
            <a:r>
              <a:rPr lang="en-GB" i="1" dirty="0"/>
              <a:t>Cardiovasc Ultrasound</a:t>
            </a:r>
            <a:r>
              <a:rPr lang="en-GB" dirty="0"/>
              <a:t>. Sep 2010;8:44. doi:10.1186/1476-7120-8-44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Tehrani F, </a:t>
            </a:r>
            <a:r>
              <a:rPr lang="en-GB" dirty="0" err="1"/>
              <a:t>Movahed</a:t>
            </a:r>
            <a:r>
              <a:rPr lang="en-GB" dirty="0"/>
              <a:t> MR. How to prevent echocardiographic misinterpretation of Gerbode type defect as pulmonary arterial hypertension. </a:t>
            </a:r>
            <a:r>
              <a:rPr lang="en-GB" i="1" dirty="0" err="1"/>
              <a:t>Eur</a:t>
            </a:r>
            <a:r>
              <a:rPr lang="en-GB" i="1" dirty="0"/>
              <a:t> J </a:t>
            </a:r>
            <a:r>
              <a:rPr lang="en-GB" i="1" dirty="0" err="1"/>
              <a:t>Echocardiogr</a:t>
            </a:r>
            <a:r>
              <a:rPr lang="en-GB" dirty="0"/>
              <a:t>. Dec 2007;8(6):494-7. doi:10.1016/j.euje.2006.07.014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Murdoch DR, Corey GR, </a:t>
            </a:r>
            <a:r>
              <a:rPr lang="en-GB" dirty="0" err="1"/>
              <a:t>Hoen</a:t>
            </a:r>
            <a:r>
              <a:rPr lang="en-GB" dirty="0"/>
              <a:t> B, Miro JM, Fowler VG, Bayer AS et al. Clinical presentation, </a:t>
            </a:r>
            <a:r>
              <a:rPr lang="en-GB" dirty="0" err="1"/>
              <a:t>etiology</a:t>
            </a:r>
            <a:r>
              <a:rPr lang="en-GB" dirty="0"/>
              <a:t>, and outcome of infective endocarditis in the 21st century: the International Collaboration on Endocarditis-Prospective Cohort Study. </a:t>
            </a:r>
            <a:r>
              <a:rPr lang="en-GB" i="1" dirty="0"/>
              <a:t>Arch Intern Med</a:t>
            </a:r>
            <a:r>
              <a:rPr lang="en-GB" dirty="0"/>
              <a:t>. Mar 2009;169(5):463-73. doi:10.1001/archinternmed.2008.603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995424"/>
            <a:ext cx="2674086" cy="3454451"/>
          </a:xfrm>
        </p:spPr>
        <p:txBody>
          <a:bodyPr>
            <a:normAutofit/>
          </a:bodyPr>
          <a:lstStyle/>
          <a:p>
            <a:r>
              <a:rPr lang="en-GB" sz="1400" dirty="0"/>
              <a:t>The Gerbode defect is a rare abnormal communication between the left ventricle and right atrium.</a:t>
            </a:r>
            <a:r>
              <a:rPr lang="en-GB" sz="1400" baseline="30000" dirty="0"/>
              <a:t>1</a:t>
            </a:r>
            <a:r>
              <a:rPr lang="en-GB" sz="1400" dirty="0"/>
              <a:t> </a:t>
            </a:r>
          </a:p>
          <a:p>
            <a:endParaRPr lang="en-GB" sz="1400" dirty="0"/>
          </a:p>
          <a:p>
            <a:r>
              <a:rPr lang="en-GB" sz="1400" dirty="0"/>
              <a:t>The lesion is either congenital or acquired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294208" y="995424"/>
            <a:ext cx="3878242" cy="3454451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Gerbode defect types:</a:t>
            </a:r>
          </a:p>
          <a:p>
            <a:r>
              <a:rPr lang="en-GB" sz="1400" dirty="0"/>
              <a:t>Type 1 (indirect or infravalvular):</a:t>
            </a:r>
          </a:p>
          <a:p>
            <a:pPr marL="342900" indent="-342900">
              <a:buFontTx/>
              <a:buChar char="-"/>
            </a:pPr>
            <a:r>
              <a:rPr lang="en-GB" sz="1400" b="0" dirty="0"/>
              <a:t>Membranous interventricular septal defect + tricuspid regurgitation (either due to poor leaflet apposition or leaflet perforation)</a:t>
            </a:r>
          </a:p>
          <a:p>
            <a:r>
              <a:rPr lang="en-GB" sz="1400" dirty="0"/>
              <a:t>Type 2 (direct or supravalvular):</a:t>
            </a:r>
          </a:p>
          <a:p>
            <a:pPr marL="342900" indent="-342900">
              <a:buFontTx/>
              <a:buChar char="-"/>
            </a:pPr>
            <a:r>
              <a:rPr lang="en-GB" sz="1400" b="0" dirty="0"/>
              <a:t>Direct connection from the left ventricle to right atrium through the superior part of the membranous interventricular septum. </a:t>
            </a:r>
          </a:p>
          <a:p>
            <a:r>
              <a:rPr lang="en-GB" sz="1400" dirty="0"/>
              <a:t>Type 3 (intermediate):</a:t>
            </a:r>
          </a:p>
          <a:p>
            <a:pPr marL="342900" indent="-342900">
              <a:buFontTx/>
              <a:buChar char="-"/>
            </a:pPr>
            <a:r>
              <a:rPr lang="en-GB" sz="1400" b="0" dirty="0"/>
              <a:t>a combination of direct and indirect routes</a:t>
            </a:r>
          </a:p>
          <a:p>
            <a:endParaRPr lang="en-GB" sz="1400" b="0" dirty="0"/>
          </a:p>
          <a:p>
            <a:r>
              <a:rPr lang="en-GB" sz="1400" b="0" dirty="0"/>
              <a:t>The relative incidence of the different types are 12%, 81%, and 7%, respectively.</a:t>
            </a:r>
            <a:r>
              <a:rPr lang="en-GB" sz="1400" b="0" baseline="30000" dirty="0"/>
              <a:t>2</a:t>
            </a:r>
            <a:r>
              <a:rPr lang="en-GB" sz="14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2EC52354-CA91-FF40-81B0-F78DF019BC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2000" y="1223999"/>
            <a:ext cx="3456434" cy="316800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100" dirty="0"/>
              <a:t>Patient 1: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64-year-old male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Bioprosthetic aortic valve replacement (5 months prior) </a:t>
            </a:r>
          </a:p>
          <a:p>
            <a:pPr>
              <a:spcBef>
                <a:spcPts val="0"/>
              </a:spcBef>
            </a:pPr>
            <a:endParaRPr lang="en-GB" sz="1100" b="0" dirty="0"/>
          </a:p>
          <a:p>
            <a:pPr>
              <a:spcBef>
                <a:spcPts val="0"/>
              </a:spcBef>
            </a:pPr>
            <a:r>
              <a:rPr lang="en-GB" sz="1100" dirty="0"/>
              <a:t>Presentation: 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10 day history of fatigue, shortness of breath, and peripheral oedema.</a:t>
            </a:r>
          </a:p>
          <a:p>
            <a:pPr>
              <a:spcBef>
                <a:spcPts val="0"/>
              </a:spcBef>
            </a:pPr>
            <a:endParaRPr lang="en-GB" sz="1100" b="0" dirty="0"/>
          </a:p>
          <a:p>
            <a:pPr>
              <a:spcBef>
                <a:spcPts val="0"/>
              </a:spcBef>
            </a:pPr>
            <a:r>
              <a:rPr lang="en-GB" sz="1100" dirty="0"/>
              <a:t>Observations: 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BP 	110/60 mmHg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HR	72 bpm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RR	25 bpm</a:t>
            </a:r>
          </a:p>
          <a:p>
            <a:pPr>
              <a:spcBef>
                <a:spcPts val="0"/>
              </a:spcBef>
            </a:pPr>
            <a:r>
              <a:rPr lang="en-GB" sz="1100" b="0" dirty="0" err="1"/>
              <a:t>Sats</a:t>
            </a:r>
            <a:r>
              <a:rPr lang="en-GB" sz="1100" b="0" dirty="0"/>
              <a:t>	100% on air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Temp	37.7 C</a:t>
            </a:r>
          </a:p>
          <a:p>
            <a:pPr>
              <a:spcBef>
                <a:spcPts val="0"/>
              </a:spcBef>
            </a:pPr>
            <a:endParaRPr lang="en-GB" sz="1100" dirty="0"/>
          </a:p>
          <a:p>
            <a:pPr>
              <a:spcBef>
                <a:spcPts val="0"/>
              </a:spcBef>
            </a:pPr>
            <a:r>
              <a:rPr lang="en-GB" sz="1100" dirty="0"/>
              <a:t>Examination: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Pan-systolic and early diastolic murmur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Fine right basal crepitations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Bilateral mild pitting oedema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97C2356-5D05-864C-A55D-77F9C47D4DF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100" dirty="0"/>
              <a:t>Patient 2: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81-year-old male 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Bioprosthetic aortic valve replacement (5 years prior) </a:t>
            </a:r>
          </a:p>
          <a:p>
            <a:pPr>
              <a:spcBef>
                <a:spcPts val="0"/>
              </a:spcBef>
            </a:pPr>
            <a:endParaRPr lang="en-GB" sz="1100" b="0" dirty="0"/>
          </a:p>
          <a:p>
            <a:pPr>
              <a:spcBef>
                <a:spcPts val="0"/>
              </a:spcBef>
            </a:pPr>
            <a:r>
              <a:rPr lang="en-GB" sz="1100" dirty="0"/>
              <a:t>Presentation: 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Found collapsed. Delirium, pyrexia, and dyspnoea. </a:t>
            </a:r>
          </a:p>
          <a:p>
            <a:pPr>
              <a:spcBef>
                <a:spcPts val="0"/>
              </a:spcBef>
            </a:pPr>
            <a:endParaRPr lang="en-GB" sz="1100" b="0" dirty="0"/>
          </a:p>
          <a:p>
            <a:pPr>
              <a:spcBef>
                <a:spcPts val="0"/>
              </a:spcBef>
            </a:pPr>
            <a:endParaRPr lang="en-GB" sz="1100" b="0" dirty="0"/>
          </a:p>
          <a:p>
            <a:pPr>
              <a:spcBef>
                <a:spcPts val="0"/>
              </a:spcBef>
            </a:pPr>
            <a:r>
              <a:rPr lang="en-GB" sz="1100" dirty="0"/>
              <a:t>Observations: 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BP 	78/60 mmHg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HR	120 bpm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RR	38 bpm</a:t>
            </a:r>
          </a:p>
          <a:p>
            <a:pPr>
              <a:spcBef>
                <a:spcPts val="0"/>
              </a:spcBef>
            </a:pPr>
            <a:r>
              <a:rPr lang="en-GB" sz="1100" b="0" dirty="0" err="1"/>
              <a:t>Sats</a:t>
            </a:r>
            <a:r>
              <a:rPr lang="en-GB" sz="1100" b="0" dirty="0"/>
              <a:t>	77% on air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Temp	37.8 C</a:t>
            </a:r>
          </a:p>
          <a:p>
            <a:pPr>
              <a:spcBef>
                <a:spcPts val="0"/>
              </a:spcBef>
            </a:pPr>
            <a:r>
              <a:rPr lang="en-GB" sz="1100" dirty="0"/>
              <a:t> </a:t>
            </a:r>
          </a:p>
          <a:p>
            <a:pPr>
              <a:spcBef>
                <a:spcPts val="0"/>
              </a:spcBef>
            </a:pPr>
            <a:r>
              <a:rPr lang="en-GB" sz="1100" dirty="0"/>
              <a:t>Examination: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Soft systolic murmur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Bi-basal fine crepitations</a:t>
            </a:r>
          </a:p>
          <a:p>
            <a:pPr>
              <a:spcBef>
                <a:spcPts val="0"/>
              </a:spcBef>
            </a:pPr>
            <a:r>
              <a:rPr lang="en-GB" sz="1100" b="0" dirty="0"/>
              <a:t>Bilateral pitting oedema</a:t>
            </a: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 – echocardiogram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108390"/>
            <a:ext cx="3456434" cy="3168000"/>
          </a:xfrm>
        </p:spPr>
        <p:txBody>
          <a:bodyPr>
            <a:normAutofit/>
          </a:bodyPr>
          <a:lstStyle/>
          <a:p>
            <a:r>
              <a:rPr lang="en-GB" sz="1600" dirty="0"/>
              <a:t>Patient 1 (A4Ch view):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716016" y="1108390"/>
            <a:ext cx="3456434" cy="3168000"/>
          </a:xfrm>
        </p:spPr>
        <p:txBody>
          <a:bodyPr>
            <a:normAutofit/>
          </a:bodyPr>
          <a:lstStyle/>
          <a:p>
            <a:r>
              <a:rPr lang="en-GB" sz="1600" dirty="0"/>
              <a:t>Patient 2 (</a:t>
            </a:r>
            <a:r>
              <a:rPr lang="en-GB" sz="1600" dirty="0" err="1"/>
              <a:t>SubC</a:t>
            </a:r>
            <a:r>
              <a:rPr lang="en-GB" sz="1600" dirty="0"/>
              <a:t> view):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A9F0DD-807F-8A48-981F-B3C0F84D01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2" t="6464" r="14146" b="2974"/>
          <a:stretch/>
        </p:blipFill>
        <p:spPr>
          <a:xfrm>
            <a:off x="908819" y="1355832"/>
            <a:ext cx="3106417" cy="2594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EFE4A1-9F87-EF4C-8858-FFE622DF38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1" t="6293" r="13708" b="4753"/>
          <a:stretch/>
        </p:blipFill>
        <p:spPr>
          <a:xfrm>
            <a:off x="4649270" y="1355832"/>
            <a:ext cx="3191447" cy="2594876"/>
          </a:xfrm>
          <a:prstGeom prst="rect">
            <a:avLst/>
          </a:prstGeom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981060E-2E68-7043-8BDD-FAC557B6AF06}"/>
              </a:ext>
            </a:extLst>
          </p:cNvPr>
          <p:cNvSpPr txBox="1">
            <a:spLocks/>
          </p:cNvSpPr>
          <p:nvPr/>
        </p:nvSpPr>
        <p:spPr>
          <a:xfrm>
            <a:off x="987178" y="3992221"/>
            <a:ext cx="2964712" cy="5133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0" dirty="0"/>
              <a:t>Apical 4-chamber view with colour flow mapping. A high velocity jet can be seen from the left ventricular outflow tract into the right atrium.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01799AB6-7CC0-3E48-A300-07406346AD2F}"/>
              </a:ext>
            </a:extLst>
          </p:cNvPr>
          <p:cNvSpPr txBox="1">
            <a:spLocks/>
          </p:cNvSpPr>
          <p:nvPr/>
        </p:nvSpPr>
        <p:spPr>
          <a:xfrm>
            <a:off x="4716016" y="3992223"/>
            <a:ext cx="3203718" cy="5133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0" dirty="0"/>
              <a:t>Subcostal 4-chamber view with colour flow mapping demonstrating flow from the left ventricle into the right atrium, through the aortic root lesion. 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 – cardiac 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600" dirty="0"/>
              <a:t>Patient 1: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BC9057-CDCA-6B42-83DE-6EB3BF186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80" y="1475807"/>
            <a:ext cx="3675154" cy="24098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3A97FA-C0A5-3B49-AF4C-922D9BC8A5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254" y="1475623"/>
            <a:ext cx="3408612" cy="2410064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AC48F40-DA79-8546-B097-4E9A55E2AA3D}"/>
              </a:ext>
            </a:extLst>
          </p:cNvPr>
          <p:cNvSpPr txBox="1">
            <a:spLocks/>
          </p:cNvSpPr>
          <p:nvPr/>
        </p:nvSpPr>
        <p:spPr>
          <a:xfrm>
            <a:off x="753281" y="3945906"/>
            <a:ext cx="3675154" cy="6520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0" dirty="0"/>
              <a:t>Coronal arterial phase contrast CT image demonstrating a thin jet of contrast entering a dilated right atrium through a defect in the wall of the left ventricular outflow tract (red asterisk) 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E5F6A308-BCC1-FD4E-BFD5-FEDF3A0A4893}"/>
              </a:ext>
            </a:extLst>
          </p:cNvPr>
          <p:cNvSpPr txBox="1">
            <a:spLocks/>
          </p:cNvSpPr>
          <p:nvPr/>
        </p:nvSpPr>
        <p:spPr>
          <a:xfrm>
            <a:off x="4867254" y="3945906"/>
            <a:ext cx="3456434" cy="6520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0" dirty="0"/>
              <a:t>Transverse arterial phase contrast CT image demonstrating a thin jet of contrast entering a dilated right atrium (red asterisk)</a:t>
            </a:r>
          </a:p>
        </p:txBody>
      </p:sp>
    </p:spTree>
    <p:extLst>
      <p:ext uri="{BB962C8B-B14F-4D97-AF65-F5344CB8AC3E}">
        <p14:creationId xmlns:p14="http://schemas.microsoft.com/office/powerpoint/2010/main" val="316337556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13B0E60E-9CFD-2A47-8D2F-D3A67D297A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>
            <a:normAutofit/>
          </a:bodyPr>
          <a:lstStyle/>
          <a:p>
            <a:r>
              <a:rPr lang="en-GB" sz="1100" dirty="0"/>
              <a:t>Patient 1: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/>
              <a:t>Intravenous antibiotics </a:t>
            </a:r>
          </a:p>
          <a:p>
            <a:pPr marL="531450" lvl="3" indent="-171450"/>
            <a:r>
              <a:rPr lang="en-GB" sz="900" dirty="0"/>
              <a:t>Blood cultures grew: </a:t>
            </a:r>
            <a:r>
              <a:rPr lang="en-GB" sz="900" i="1" dirty="0"/>
              <a:t>Staphylococcus </a:t>
            </a:r>
            <a:r>
              <a:rPr lang="en-GB" sz="900" i="1" dirty="0" err="1"/>
              <a:t>warneri</a:t>
            </a:r>
            <a:endParaRPr lang="en-GB" sz="900" i="1" dirty="0"/>
          </a:p>
          <a:p>
            <a:pPr marL="531450" lvl="3" indent="-171450"/>
            <a:r>
              <a:rPr lang="en-GB" sz="900" b="0" dirty="0"/>
              <a:t>Gentamicin, vancomycin and rifampicin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/>
              <a:t>Surgical aortic valve replacement and LV-RA fistula repair (day 10 of admission)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/>
              <a:t>Discharged home after 1 month in hospital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1CB2FAAC-70F7-134C-9DC4-5EFDB815DA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>
            <a:noAutofit/>
          </a:bodyPr>
          <a:lstStyle/>
          <a:p>
            <a:r>
              <a:rPr lang="en-GB" sz="1100" dirty="0"/>
              <a:t>Patient 2: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0" dirty="0"/>
              <a:t>Intravenous antibiotics </a:t>
            </a:r>
          </a:p>
          <a:p>
            <a:pPr marL="531450" lvl="3" indent="-171450"/>
            <a:r>
              <a:rPr lang="en-GB" sz="900" dirty="0"/>
              <a:t>Blood cultures grew: </a:t>
            </a:r>
            <a:r>
              <a:rPr lang="en-GB" sz="900" i="1" dirty="0" err="1"/>
              <a:t>Klebsiella</a:t>
            </a:r>
            <a:r>
              <a:rPr lang="en-GB" sz="900" i="1" dirty="0"/>
              <a:t> pneumoniae </a:t>
            </a:r>
          </a:p>
          <a:p>
            <a:pPr marL="531450" lvl="3" indent="-171450"/>
            <a:r>
              <a:rPr lang="en-GB" sz="900" dirty="0"/>
              <a:t>Piperacillin with Tazobactam 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Stabilisation in the intensive care unit 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After several days laboratory investigations revealed rising inflammatory markers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CT thorax/abdomen/pelvis demonstrated new occlusion of the superior mesenteric artery and right lower lobe pneumonia.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Despite ongoing antibiotic treatment and best supportive care, the patient deteriorated. 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Move to symptom control and palliative care</a:t>
            </a:r>
          </a:p>
          <a:p>
            <a:pPr marL="171450" lvl="2" indent="-171450">
              <a:buClr>
                <a:schemeClr val="tx1"/>
              </a:buClr>
            </a:pPr>
            <a:r>
              <a:rPr lang="en-GB" sz="1100" dirty="0"/>
              <a:t>The patient passed away peacefully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300" dirty="0"/>
              <a:t>The Gerbode defect: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/>
              <a:t>Most cases of acquired Gerbode defects are related to either cardiac valve surgery or infective endocarditis.</a:t>
            </a:r>
            <a:r>
              <a:rPr lang="en-GB" sz="1300" baseline="30000" dirty="0"/>
              <a:t>3</a:t>
            </a:r>
            <a:endParaRPr lang="en-GB" sz="13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/>
              <a:t>Aortic valve endocarditis is the most common valve associated with the Gerbode defect.</a:t>
            </a:r>
            <a:r>
              <a:rPr lang="en-GB" sz="1300" baseline="30000" dirty="0"/>
              <a:t>3</a:t>
            </a:r>
            <a:endParaRPr lang="en-GB" sz="1300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en-GB" sz="1300" dirty="0"/>
              <a:t>Infective endocarditis: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/>
              <a:t>Is rare in the context of healthy valves</a:t>
            </a:r>
          </a:p>
          <a:p>
            <a:pPr marL="702900" lvl="3" indent="-342900"/>
            <a:r>
              <a:rPr lang="en-GB" sz="1100" dirty="0"/>
              <a:t>incidence ~1.7-6.2 per 100,000 patient years</a:t>
            </a:r>
          </a:p>
          <a:p>
            <a:pPr lvl="3" indent="0">
              <a:buNone/>
            </a:pPr>
            <a:endParaRPr lang="en-GB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/>
              <a:t>Is much more common in the context of prosthetic valves </a:t>
            </a:r>
          </a:p>
          <a:p>
            <a:pPr marL="702900" lvl="3" indent="-342900"/>
            <a:r>
              <a:rPr lang="en-GB" sz="1100" dirty="0"/>
              <a:t>1-6% of patients / 0.3-1.2% per patient-year</a:t>
            </a:r>
          </a:p>
          <a:p>
            <a:pPr lvl="3" indent="0">
              <a:buNone/>
            </a:pPr>
            <a:r>
              <a:rPr lang="en-GB" sz="11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300" dirty="0"/>
              <a:t>Coagulase-negative Staphylococci (CNS) are the most frequent causative organism (40%) in the intermediate period after cardiac valve surgery (60 days – 1 year).</a:t>
            </a:r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939567"/>
            <a:ext cx="7128392" cy="345243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Pitfalls in diagnosis of the Gerbode defect: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Take care to differentiate an RA regurgitant jet secondary to a Gerbode defect, from pure tricuspid regurgitation.</a:t>
            </a:r>
            <a:r>
              <a:rPr lang="en-GB" b="0" baseline="30000" dirty="0"/>
              <a:t>3, 4 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At echocardiography, ensure the colour-flow mapping area includes the membranous interventricular septum, left ventricular outflow tract, and right atrium, in multiple views</a:t>
            </a:r>
          </a:p>
          <a:p>
            <a:endParaRPr lang="en-GB" baseline="30000" dirty="0"/>
          </a:p>
          <a:p>
            <a:r>
              <a:rPr lang="en-GB" dirty="0"/>
              <a:t>Management: 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Very limited evidence base to guide the treatment of Gerbode defects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In infective endocarditis, surgical intervention has been associated with a significantly lower in-hospital mortality (Odds Ratio 0.61)</a:t>
            </a:r>
            <a:r>
              <a:rPr lang="en-GB" b="0" baseline="30000" dirty="0"/>
              <a:t>5</a:t>
            </a:r>
            <a:r>
              <a:rPr lang="en-GB" b="0" dirty="0"/>
              <a:t>  </a:t>
            </a:r>
          </a:p>
          <a:p>
            <a:pPr marL="457200" indent="-457200">
              <a:buFont typeface="+mj-lt"/>
              <a:buAutoNum type="arabicPeriod"/>
            </a:pPr>
            <a:r>
              <a:rPr lang="en-GB" b="0" dirty="0"/>
              <a:t>In a review of acquired Gerbode defect reports, a surgical management strategy has been associated with a 90% chance of survival,  compared to 57% with no intervention.</a:t>
            </a:r>
            <a:r>
              <a:rPr lang="en-GB" b="0" baseline="30000" dirty="0"/>
              <a:t>2 </a:t>
            </a:r>
            <a:r>
              <a:rPr lang="en-GB" b="0" dirty="0"/>
              <a:t>(</a:t>
            </a:r>
            <a:r>
              <a:rPr lang="en-GB" b="0" i="1" dirty="0" err="1"/>
              <a:t>n.b.</a:t>
            </a:r>
            <a:r>
              <a:rPr lang="en-GB" b="0" i="1" dirty="0"/>
              <a:t> very high risk of patient selection and reporting bias</a:t>
            </a:r>
            <a:r>
              <a:rPr lang="en-GB" b="0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EHJ-CR-D-20-01104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1053610" y="2787774"/>
            <a:ext cx="2074485" cy="1604226"/>
          </a:xfrm>
        </p:spPr>
        <p:txBody>
          <a:bodyPr>
            <a:normAutofit/>
          </a:bodyPr>
          <a:lstStyle/>
          <a:p>
            <a:r>
              <a:rPr lang="en-GB" sz="1400" dirty="0"/>
              <a:t>An acquired Gerbode defect is a rare but important complication of aortic valve endocarditis and valve surgery associated with a high mortality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Care should be taken to assess for Gerbode defect shunts on echocardiogram, as they can be misinterpreted as more common cardiac pathology.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Alternative imaging with trans-oesophageal echocardiography or cardiac CT should be undertaken if there is a strong suspicion of a Gerbode defect  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898280F-B980-A94F-B631-08D2A03DB46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" b="811"/>
          <a:stretch>
            <a:fillRect/>
          </a:stretch>
        </p:blipFill>
        <p:spPr>
          <a:xfrm>
            <a:off x="5940425" y="1276350"/>
            <a:ext cx="2232025" cy="1439863"/>
          </a:xfrm>
        </p:spPr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177C1FA5-C8D7-D741-92C9-E5C58304F54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3" b="3693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02E04683-5C4D-5549-9F04-6721E734D83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7" b="3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1040</Words>
  <Application>Microsoft Macintosh PowerPoint</Application>
  <PresentationFormat>On-screen Show (16:9)</PresentationFormat>
  <Paragraphs>129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The Gerbode Defect – a case series </vt:lpstr>
      <vt:lpstr>Introduction</vt:lpstr>
      <vt:lpstr>Case Presentation History and Examination Findings</vt:lpstr>
      <vt:lpstr>Case Presentation Investigations – echocardiogram </vt:lpstr>
      <vt:lpstr>Case Presentation Investigations – cardiac CT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Nicholas Sunderland</cp:lastModifiedBy>
  <cp:revision>55</cp:revision>
  <dcterms:created xsi:type="dcterms:W3CDTF">2017-10-02T09:19:02Z</dcterms:created>
  <dcterms:modified xsi:type="dcterms:W3CDTF">2020-11-24T11:08:48Z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