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</p:sldIdLst>
  <p:sldSz cx="7772400" cy="10058400"/>
  <p:notesSz cx="7315200" cy="96012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338" autoAdjust="0"/>
    <p:restoredTop sz="94660"/>
  </p:normalViewPr>
  <p:slideViewPr>
    <p:cSldViewPr snapToGrid="0">
      <p:cViewPr varScale="1">
        <p:scale>
          <a:sx n="77" d="100"/>
          <a:sy n="77" d="100"/>
        </p:scale>
        <p:origin x="349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2930" y="1646133"/>
            <a:ext cx="6606540" cy="3501813"/>
          </a:xfrm>
        </p:spPr>
        <p:txBody>
          <a:bodyPr anchor="b"/>
          <a:lstStyle>
            <a:lvl1pPr algn="ctr">
              <a:defRPr sz="51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550" y="5282989"/>
            <a:ext cx="5829300" cy="2428451"/>
          </a:xfrm>
        </p:spPr>
        <p:txBody>
          <a:bodyPr/>
          <a:lstStyle>
            <a:lvl1pPr marL="0" indent="0" algn="ctr">
              <a:buNone/>
              <a:defRPr sz="2040"/>
            </a:lvl1pPr>
            <a:lvl2pPr marL="388620" indent="0" algn="ctr">
              <a:buNone/>
              <a:defRPr sz="1700"/>
            </a:lvl2pPr>
            <a:lvl3pPr marL="777240" indent="0" algn="ctr">
              <a:buNone/>
              <a:defRPr sz="1530"/>
            </a:lvl3pPr>
            <a:lvl4pPr marL="1165860" indent="0" algn="ctr">
              <a:buNone/>
              <a:defRPr sz="1360"/>
            </a:lvl4pPr>
            <a:lvl5pPr marL="1554480" indent="0" algn="ctr">
              <a:buNone/>
              <a:defRPr sz="1360"/>
            </a:lvl5pPr>
            <a:lvl6pPr marL="1943100" indent="0" algn="ctr">
              <a:buNone/>
              <a:defRPr sz="1360"/>
            </a:lvl6pPr>
            <a:lvl7pPr marL="2331720" indent="0" algn="ctr">
              <a:buNone/>
              <a:defRPr sz="1360"/>
            </a:lvl7pPr>
            <a:lvl8pPr marL="2720340" indent="0" algn="ctr">
              <a:buNone/>
              <a:defRPr sz="1360"/>
            </a:lvl8pPr>
            <a:lvl9pPr marL="3108960" indent="0" algn="ctr">
              <a:buNone/>
              <a:defRPr sz="136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95B64C-1AFC-4387-AC9B-FB9A082BF46A}" type="datetimeFigureOut">
              <a:rPr lang="en-US" smtClean="0"/>
              <a:t>11/28/2020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9452F1-A09F-4D49-9BD8-22BA698752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69834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95B64C-1AFC-4387-AC9B-FB9A082BF46A}" type="datetimeFigureOut">
              <a:rPr lang="en-US" smtClean="0"/>
              <a:t>11/28/2020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9452F1-A09F-4D49-9BD8-22BA698752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98626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2124" y="535517"/>
            <a:ext cx="1675924" cy="8524029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353" y="535517"/>
            <a:ext cx="4930616" cy="8524029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95B64C-1AFC-4387-AC9B-FB9A082BF46A}" type="datetimeFigureOut">
              <a:rPr lang="en-US" smtClean="0"/>
              <a:t>11/28/2020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9452F1-A09F-4D49-9BD8-22BA698752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87840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95B64C-1AFC-4387-AC9B-FB9A082BF46A}" type="datetimeFigureOut">
              <a:rPr lang="en-US" smtClean="0"/>
              <a:t>11/28/2020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9452F1-A09F-4D49-9BD8-22BA698752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64151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05" y="2507618"/>
            <a:ext cx="6703695" cy="4184014"/>
          </a:xfrm>
        </p:spPr>
        <p:txBody>
          <a:bodyPr anchor="b"/>
          <a:lstStyle>
            <a:lvl1pPr>
              <a:defRPr sz="51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05" y="6731215"/>
            <a:ext cx="6703695" cy="2200274"/>
          </a:xfrm>
        </p:spPr>
        <p:txBody>
          <a:bodyPr/>
          <a:lstStyle>
            <a:lvl1pPr marL="0" indent="0">
              <a:buNone/>
              <a:defRPr sz="2040">
                <a:solidFill>
                  <a:schemeClr val="tx1"/>
                </a:solidFill>
              </a:defRPr>
            </a:lvl1pPr>
            <a:lvl2pPr marL="388620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2pPr>
            <a:lvl3pPr marL="777240" indent="0">
              <a:buNone/>
              <a:defRPr sz="1530">
                <a:solidFill>
                  <a:schemeClr val="tx1">
                    <a:tint val="75000"/>
                  </a:schemeClr>
                </a:solidFill>
              </a:defRPr>
            </a:lvl3pPr>
            <a:lvl4pPr marL="116586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448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1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172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034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0896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95B64C-1AFC-4387-AC9B-FB9A082BF46A}" type="datetimeFigureOut">
              <a:rPr lang="en-US" smtClean="0"/>
              <a:t>11/28/2020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9452F1-A09F-4D49-9BD8-22BA698752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34453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353" y="2677584"/>
            <a:ext cx="3303270" cy="638196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4778" y="2677584"/>
            <a:ext cx="3303270" cy="638196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95B64C-1AFC-4387-AC9B-FB9A082BF46A}" type="datetimeFigureOut">
              <a:rPr lang="en-US" smtClean="0"/>
              <a:t>11/28/2020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9452F1-A09F-4D49-9BD8-22BA698752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18164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535519"/>
            <a:ext cx="6703695" cy="194415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366" y="2465706"/>
            <a:ext cx="3288089" cy="1208404"/>
          </a:xfrm>
        </p:spPr>
        <p:txBody>
          <a:bodyPr anchor="b"/>
          <a:lstStyle>
            <a:lvl1pPr marL="0" indent="0">
              <a:buNone/>
              <a:defRPr sz="2040" b="1"/>
            </a:lvl1pPr>
            <a:lvl2pPr marL="388620" indent="0">
              <a:buNone/>
              <a:defRPr sz="1700" b="1"/>
            </a:lvl2pPr>
            <a:lvl3pPr marL="777240" indent="0">
              <a:buNone/>
              <a:defRPr sz="1530" b="1"/>
            </a:lvl3pPr>
            <a:lvl4pPr marL="1165860" indent="0">
              <a:buNone/>
              <a:defRPr sz="1360" b="1"/>
            </a:lvl4pPr>
            <a:lvl5pPr marL="1554480" indent="0">
              <a:buNone/>
              <a:defRPr sz="1360" b="1"/>
            </a:lvl5pPr>
            <a:lvl6pPr marL="1943100" indent="0">
              <a:buNone/>
              <a:defRPr sz="1360" b="1"/>
            </a:lvl6pPr>
            <a:lvl7pPr marL="2331720" indent="0">
              <a:buNone/>
              <a:defRPr sz="1360" b="1"/>
            </a:lvl7pPr>
            <a:lvl8pPr marL="2720340" indent="0">
              <a:buNone/>
              <a:defRPr sz="1360" b="1"/>
            </a:lvl8pPr>
            <a:lvl9pPr marL="3108960" indent="0">
              <a:buNone/>
              <a:defRPr sz="136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366" y="3674110"/>
            <a:ext cx="3288089" cy="540406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4778" y="2465706"/>
            <a:ext cx="3304282" cy="1208404"/>
          </a:xfrm>
        </p:spPr>
        <p:txBody>
          <a:bodyPr anchor="b"/>
          <a:lstStyle>
            <a:lvl1pPr marL="0" indent="0">
              <a:buNone/>
              <a:defRPr sz="2040" b="1"/>
            </a:lvl1pPr>
            <a:lvl2pPr marL="388620" indent="0">
              <a:buNone/>
              <a:defRPr sz="1700" b="1"/>
            </a:lvl2pPr>
            <a:lvl3pPr marL="777240" indent="0">
              <a:buNone/>
              <a:defRPr sz="1530" b="1"/>
            </a:lvl3pPr>
            <a:lvl4pPr marL="1165860" indent="0">
              <a:buNone/>
              <a:defRPr sz="1360" b="1"/>
            </a:lvl4pPr>
            <a:lvl5pPr marL="1554480" indent="0">
              <a:buNone/>
              <a:defRPr sz="1360" b="1"/>
            </a:lvl5pPr>
            <a:lvl6pPr marL="1943100" indent="0">
              <a:buNone/>
              <a:defRPr sz="1360" b="1"/>
            </a:lvl6pPr>
            <a:lvl7pPr marL="2331720" indent="0">
              <a:buNone/>
              <a:defRPr sz="1360" b="1"/>
            </a:lvl7pPr>
            <a:lvl8pPr marL="2720340" indent="0">
              <a:buNone/>
              <a:defRPr sz="1360" b="1"/>
            </a:lvl8pPr>
            <a:lvl9pPr marL="3108960" indent="0">
              <a:buNone/>
              <a:defRPr sz="136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4778" y="3674110"/>
            <a:ext cx="3304282" cy="540406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95B64C-1AFC-4387-AC9B-FB9A082BF46A}" type="datetimeFigureOut">
              <a:rPr lang="en-US" smtClean="0"/>
              <a:t>11/28/2020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9452F1-A09F-4D49-9BD8-22BA698752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436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95B64C-1AFC-4387-AC9B-FB9A082BF46A}" type="datetimeFigureOut">
              <a:rPr lang="en-US" smtClean="0"/>
              <a:t>11/28/2020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9452F1-A09F-4D49-9BD8-22BA698752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27260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95B64C-1AFC-4387-AC9B-FB9A082BF46A}" type="datetimeFigureOut">
              <a:rPr lang="en-US" smtClean="0"/>
              <a:t>11/28/2020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9452F1-A09F-4D49-9BD8-22BA698752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75368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670560"/>
            <a:ext cx="2506801" cy="2346960"/>
          </a:xfrm>
        </p:spPr>
        <p:txBody>
          <a:bodyPr anchor="b"/>
          <a:lstStyle>
            <a:lvl1pPr>
              <a:defRPr sz="272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4282" y="1448226"/>
            <a:ext cx="3934778" cy="7147983"/>
          </a:xfrm>
        </p:spPr>
        <p:txBody>
          <a:bodyPr/>
          <a:lstStyle>
            <a:lvl1pPr>
              <a:defRPr sz="2720"/>
            </a:lvl1pPr>
            <a:lvl2pPr>
              <a:defRPr sz="2380"/>
            </a:lvl2pPr>
            <a:lvl3pPr>
              <a:defRPr sz="204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5" y="3017520"/>
            <a:ext cx="2506801" cy="5590329"/>
          </a:xfrm>
        </p:spPr>
        <p:txBody>
          <a:bodyPr/>
          <a:lstStyle>
            <a:lvl1pPr marL="0" indent="0">
              <a:buNone/>
              <a:defRPr sz="1360"/>
            </a:lvl1pPr>
            <a:lvl2pPr marL="388620" indent="0">
              <a:buNone/>
              <a:defRPr sz="1190"/>
            </a:lvl2pPr>
            <a:lvl3pPr marL="777240" indent="0">
              <a:buNone/>
              <a:defRPr sz="1020"/>
            </a:lvl3pPr>
            <a:lvl4pPr marL="1165860" indent="0">
              <a:buNone/>
              <a:defRPr sz="850"/>
            </a:lvl4pPr>
            <a:lvl5pPr marL="1554480" indent="0">
              <a:buNone/>
              <a:defRPr sz="850"/>
            </a:lvl5pPr>
            <a:lvl6pPr marL="1943100" indent="0">
              <a:buNone/>
              <a:defRPr sz="850"/>
            </a:lvl6pPr>
            <a:lvl7pPr marL="2331720" indent="0">
              <a:buNone/>
              <a:defRPr sz="850"/>
            </a:lvl7pPr>
            <a:lvl8pPr marL="2720340" indent="0">
              <a:buNone/>
              <a:defRPr sz="850"/>
            </a:lvl8pPr>
            <a:lvl9pPr marL="3108960" indent="0">
              <a:buNone/>
              <a:defRPr sz="85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95B64C-1AFC-4387-AC9B-FB9A082BF46A}" type="datetimeFigureOut">
              <a:rPr lang="en-US" smtClean="0"/>
              <a:t>11/28/2020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9452F1-A09F-4D49-9BD8-22BA698752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40126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670560"/>
            <a:ext cx="2506801" cy="2346960"/>
          </a:xfrm>
        </p:spPr>
        <p:txBody>
          <a:bodyPr anchor="b"/>
          <a:lstStyle>
            <a:lvl1pPr>
              <a:defRPr sz="272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4282" y="1448226"/>
            <a:ext cx="3934778" cy="7147983"/>
          </a:xfrm>
        </p:spPr>
        <p:txBody>
          <a:bodyPr anchor="t"/>
          <a:lstStyle>
            <a:lvl1pPr marL="0" indent="0">
              <a:buNone/>
              <a:defRPr sz="2720"/>
            </a:lvl1pPr>
            <a:lvl2pPr marL="388620" indent="0">
              <a:buNone/>
              <a:defRPr sz="2380"/>
            </a:lvl2pPr>
            <a:lvl3pPr marL="777240" indent="0">
              <a:buNone/>
              <a:defRPr sz="2040"/>
            </a:lvl3pPr>
            <a:lvl4pPr marL="1165860" indent="0">
              <a:buNone/>
              <a:defRPr sz="1700"/>
            </a:lvl4pPr>
            <a:lvl5pPr marL="1554480" indent="0">
              <a:buNone/>
              <a:defRPr sz="1700"/>
            </a:lvl5pPr>
            <a:lvl6pPr marL="1943100" indent="0">
              <a:buNone/>
              <a:defRPr sz="1700"/>
            </a:lvl6pPr>
            <a:lvl7pPr marL="2331720" indent="0">
              <a:buNone/>
              <a:defRPr sz="1700"/>
            </a:lvl7pPr>
            <a:lvl8pPr marL="2720340" indent="0">
              <a:buNone/>
              <a:defRPr sz="1700"/>
            </a:lvl8pPr>
            <a:lvl9pPr marL="3108960" indent="0">
              <a:buNone/>
              <a:defRPr sz="17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5" y="3017520"/>
            <a:ext cx="2506801" cy="5590329"/>
          </a:xfrm>
        </p:spPr>
        <p:txBody>
          <a:bodyPr/>
          <a:lstStyle>
            <a:lvl1pPr marL="0" indent="0">
              <a:buNone/>
              <a:defRPr sz="1360"/>
            </a:lvl1pPr>
            <a:lvl2pPr marL="388620" indent="0">
              <a:buNone/>
              <a:defRPr sz="1190"/>
            </a:lvl2pPr>
            <a:lvl3pPr marL="777240" indent="0">
              <a:buNone/>
              <a:defRPr sz="1020"/>
            </a:lvl3pPr>
            <a:lvl4pPr marL="1165860" indent="0">
              <a:buNone/>
              <a:defRPr sz="850"/>
            </a:lvl4pPr>
            <a:lvl5pPr marL="1554480" indent="0">
              <a:buNone/>
              <a:defRPr sz="850"/>
            </a:lvl5pPr>
            <a:lvl6pPr marL="1943100" indent="0">
              <a:buNone/>
              <a:defRPr sz="850"/>
            </a:lvl6pPr>
            <a:lvl7pPr marL="2331720" indent="0">
              <a:buNone/>
              <a:defRPr sz="850"/>
            </a:lvl7pPr>
            <a:lvl8pPr marL="2720340" indent="0">
              <a:buNone/>
              <a:defRPr sz="850"/>
            </a:lvl8pPr>
            <a:lvl9pPr marL="3108960" indent="0">
              <a:buNone/>
              <a:defRPr sz="85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95B64C-1AFC-4387-AC9B-FB9A082BF46A}" type="datetimeFigureOut">
              <a:rPr lang="en-US" smtClean="0"/>
              <a:t>11/28/2020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9452F1-A09F-4D49-9BD8-22BA698752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08825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353" y="535519"/>
            <a:ext cx="6703695" cy="1944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353" y="2677584"/>
            <a:ext cx="6703695" cy="6381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353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95B64C-1AFC-4387-AC9B-FB9A082BF46A}" type="datetimeFigureOut">
              <a:rPr lang="en-US" smtClean="0"/>
              <a:t>11/28/2020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608" y="9322649"/>
            <a:ext cx="2623185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89258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9452F1-A09F-4D49-9BD8-22BA698752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91717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777240" rtl="0" eaLnBrk="1" latinLnBrk="0" hangingPunct="1">
        <a:lnSpc>
          <a:spcPct val="90000"/>
        </a:lnSpc>
        <a:spcBef>
          <a:spcPct val="0"/>
        </a:spcBef>
        <a:buNone/>
        <a:defRPr sz="37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10" indent="-194310" algn="l" defTabSz="777240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sz="2380" kern="1200">
          <a:solidFill>
            <a:schemeClr val="tx1"/>
          </a:solidFill>
          <a:latin typeface="+mn-lt"/>
          <a:ea typeface="+mn-ea"/>
          <a:cs typeface="+mn-cs"/>
        </a:defRPr>
      </a:lvl1pPr>
      <a:lvl2pPr marL="5829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204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1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74879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213741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5260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9146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3032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1pPr>
      <a:lvl2pPr marL="3886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2pPr>
      <a:lvl3pPr marL="7772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3pPr>
      <a:lvl4pPr marL="11658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194310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3317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7203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775525" y="1203591"/>
            <a:ext cx="3013517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Participants Consented N=129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882289" y="2621280"/>
            <a:ext cx="2820965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Participants Included N=118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3858768" y="1773936"/>
            <a:ext cx="290496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8 uncontactable</a:t>
            </a:r>
          </a:p>
          <a:p>
            <a:r>
              <a:rPr lang="en-US" dirty="0" smtClean="0"/>
              <a:t>3 withdrew prior to sampling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3858768" y="3191625"/>
            <a:ext cx="365067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13 withdrew from study</a:t>
            </a:r>
          </a:p>
          <a:p>
            <a:r>
              <a:rPr lang="en-US" dirty="0" smtClean="0"/>
              <a:t>22 lost to follow-up</a:t>
            </a:r>
          </a:p>
          <a:p>
            <a:r>
              <a:rPr lang="en-US" dirty="0" smtClean="0"/>
              <a:t>8 hospitalized</a:t>
            </a:r>
          </a:p>
          <a:p>
            <a:r>
              <a:rPr lang="en-US" dirty="0" smtClean="0"/>
              <a:t>4 early termination for other reasons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928509" y="4519227"/>
            <a:ext cx="4723216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Had at least one RT-PCR positive specimen N=72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928509" y="5577001"/>
            <a:ext cx="4723216" cy="64633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Had at least one paired oral fluid and nasal OP specimen N=60</a:t>
            </a:r>
            <a:endParaRPr lang="en-US" dirty="0"/>
          </a:p>
        </p:txBody>
      </p:sp>
      <p:cxnSp>
        <p:nvCxnSpPr>
          <p:cNvPr id="12" name="Straight Arrow Connector 11"/>
          <p:cNvCxnSpPr>
            <a:stCxn id="4" idx="2"/>
            <a:endCxn id="5" idx="0"/>
          </p:cNvCxnSpPr>
          <p:nvPr/>
        </p:nvCxnSpPr>
        <p:spPr>
          <a:xfrm>
            <a:off x="3282284" y="1572923"/>
            <a:ext cx="10488" cy="104835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>
            <a:stCxn id="5" idx="2"/>
            <a:endCxn id="8" idx="0"/>
          </p:cNvCxnSpPr>
          <p:nvPr/>
        </p:nvCxnSpPr>
        <p:spPr>
          <a:xfrm flipH="1">
            <a:off x="3290117" y="2990612"/>
            <a:ext cx="2655" cy="152861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>
            <a:stCxn id="8" idx="2"/>
            <a:endCxn id="9" idx="0"/>
          </p:cNvCxnSpPr>
          <p:nvPr/>
        </p:nvCxnSpPr>
        <p:spPr>
          <a:xfrm>
            <a:off x="3290117" y="4888559"/>
            <a:ext cx="0" cy="68844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826890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hart&#10;&#10;Description automatically generated">
            <a:extLst>
              <a:ext uri="{FF2B5EF4-FFF2-40B4-BE49-F238E27FC236}">
                <a16:creationId xmlns:a16="http://schemas.microsoft.com/office/drawing/2014/main" id="{CE3A95B4-DA31-4E4D-9D7A-DB5FC3371D5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812" y="1559166"/>
            <a:ext cx="6435263" cy="4586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5055778"/>
              </p:ext>
            </p:extLst>
          </p:nvPr>
        </p:nvGraphicFramePr>
        <p:xfrm>
          <a:off x="1097134" y="6563638"/>
          <a:ext cx="5644618" cy="156594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022036">
                  <a:extLst>
                    <a:ext uri="{9D8B030D-6E8A-4147-A177-3AD203B41FA5}">
                      <a16:colId xmlns:a16="http://schemas.microsoft.com/office/drawing/2014/main" val="839246033"/>
                    </a:ext>
                  </a:extLst>
                </a:gridCol>
                <a:gridCol w="2227186">
                  <a:extLst>
                    <a:ext uri="{9D8B030D-6E8A-4147-A177-3AD203B41FA5}">
                      <a16:colId xmlns:a16="http://schemas.microsoft.com/office/drawing/2014/main" val="3049948138"/>
                    </a:ext>
                  </a:extLst>
                </a:gridCol>
                <a:gridCol w="2395396">
                  <a:extLst>
                    <a:ext uri="{9D8B030D-6E8A-4147-A177-3AD203B41FA5}">
                      <a16:colId xmlns:a16="http://schemas.microsoft.com/office/drawing/2014/main" val="221146012"/>
                    </a:ext>
                  </a:extLst>
                </a:gridCol>
              </a:tblGrid>
              <a:tr h="288405">
                <a:tc>
                  <a:txBody>
                    <a:bodyPr/>
                    <a:lstStyle/>
                    <a:p>
                      <a:endParaRPr lang="en-US" sz="17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114979" marR="114979" marT="0" marB="0" anchor="b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positive agreement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114979" marR="114979" marT="0" marB="0" anchor="b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negative agreement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114979" marR="114979" marT="0" marB="0" anchor="b"/>
                </a:tc>
                <a:extLst>
                  <a:ext uri="{0D108BD9-81ED-4DB2-BD59-A6C34878D82A}">
                    <a16:rowId xmlns:a16="http://schemas.microsoft.com/office/drawing/2014/main" val="4162228527"/>
                  </a:ext>
                </a:extLst>
              </a:tr>
              <a:tr h="319386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D0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114979" marR="114979" marT="0" marB="0" anchor="b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62%(18/29)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114979" marR="114979" marT="0" marB="0" anchor="b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</a:rPr>
                        <a:t>80%(8/10)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114979" marR="114979" marT="0" marB="0" anchor="b"/>
                </a:tc>
                <a:extLst>
                  <a:ext uri="{0D108BD9-81ED-4DB2-BD59-A6C34878D82A}">
                    <a16:rowId xmlns:a16="http://schemas.microsoft.com/office/drawing/2014/main" val="1751129006"/>
                  </a:ext>
                </a:extLst>
              </a:tr>
              <a:tr h="319386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D3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114979" marR="114979" marT="0" marB="0" anchor="b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48%(18/37)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114979" marR="114979" marT="0" marB="0" anchor="b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100%(11/11)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114979" marR="114979" marT="0" marB="0" anchor="b"/>
                </a:tc>
                <a:extLst>
                  <a:ext uri="{0D108BD9-81ED-4DB2-BD59-A6C34878D82A}">
                    <a16:rowId xmlns:a16="http://schemas.microsoft.com/office/drawing/2014/main" val="3158661895"/>
                  </a:ext>
                </a:extLst>
              </a:tr>
              <a:tr h="319386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D7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114979" marR="114979" marT="0" marB="0" anchor="b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32%(7/22)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114979" marR="114979" marT="0" marB="0" anchor="b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100%(18/18)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114979" marR="114979" marT="0" marB="0" anchor="b"/>
                </a:tc>
                <a:extLst>
                  <a:ext uri="{0D108BD9-81ED-4DB2-BD59-A6C34878D82A}">
                    <a16:rowId xmlns:a16="http://schemas.microsoft.com/office/drawing/2014/main" val="2788551022"/>
                  </a:ext>
                </a:extLst>
              </a:tr>
              <a:tr h="319386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D14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114979" marR="114979" marT="0" marB="0" anchor="b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10%(2/20)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114979" marR="114979" marT="0" marB="0" anchor="b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96%(23/24)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114979" marR="114979" marT="0" marB="0" anchor="b"/>
                </a:tc>
                <a:extLst>
                  <a:ext uri="{0D108BD9-81ED-4DB2-BD59-A6C34878D82A}">
                    <a16:rowId xmlns:a16="http://schemas.microsoft.com/office/drawing/2014/main" val="69362267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3036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1A57320A-AAB6-41EC-9CE0-57BE65684C0E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197708" y="3509772"/>
          <a:ext cx="6660290" cy="2225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18266">
                  <a:extLst>
                    <a:ext uri="{9D8B030D-6E8A-4147-A177-3AD203B41FA5}">
                      <a16:colId xmlns:a16="http://schemas.microsoft.com/office/drawing/2014/main" val="2241932525"/>
                    </a:ext>
                  </a:extLst>
                </a:gridCol>
                <a:gridCol w="639270">
                  <a:extLst>
                    <a:ext uri="{9D8B030D-6E8A-4147-A177-3AD203B41FA5}">
                      <a16:colId xmlns:a16="http://schemas.microsoft.com/office/drawing/2014/main" val="3960299971"/>
                    </a:ext>
                  </a:extLst>
                </a:gridCol>
                <a:gridCol w="575344">
                  <a:extLst>
                    <a:ext uri="{9D8B030D-6E8A-4147-A177-3AD203B41FA5}">
                      <a16:colId xmlns:a16="http://schemas.microsoft.com/office/drawing/2014/main" val="25182146"/>
                    </a:ext>
                  </a:extLst>
                </a:gridCol>
                <a:gridCol w="549774">
                  <a:extLst>
                    <a:ext uri="{9D8B030D-6E8A-4147-A177-3AD203B41FA5}">
                      <a16:colId xmlns:a16="http://schemas.microsoft.com/office/drawing/2014/main" val="1612153575"/>
                    </a:ext>
                  </a:extLst>
                </a:gridCol>
                <a:gridCol w="600915">
                  <a:extLst>
                    <a:ext uri="{9D8B030D-6E8A-4147-A177-3AD203B41FA5}">
                      <a16:colId xmlns:a16="http://schemas.microsoft.com/office/drawing/2014/main" val="278681276"/>
                    </a:ext>
                  </a:extLst>
                </a:gridCol>
                <a:gridCol w="383562">
                  <a:extLst>
                    <a:ext uri="{9D8B030D-6E8A-4147-A177-3AD203B41FA5}">
                      <a16:colId xmlns:a16="http://schemas.microsoft.com/office/drawing/2014/main" val="1152505908"/>
                    </a:ext>
                  </a:extLst>
                </a:gridCol>
                <a:gridCol w="792696">
                  <a:extLst>
                    <a:ext uri="{9D8B030D-6E8A-4147-A177-3AD203B41FA5}">
                      <a16:colId xmlns:a16="http://schemas.microsoft.com/office/drawing/2014/main" val="4265748242"/>
                    </a:ext>
                  </a:extLst>
                </a:gridCol>
                <a:gridCol w="589365">
                  <a:extLst>
                    <a:ext uri="{9D8B030D-6E8A-4147-A177-3AD203B41FA5}">
                      <a16:colId xmlns:a16="http://schemas.microsoft.com/office/drawing/2014/main" val="1171500972"/>
                    </a:ext>
                  </a:extLst>
                </a:gridCol>
                <a:gridCol w="570366">
                  <a:extLst>
                    <a:ext uri="{9D8B030D-6E8A-4147-A177-3AD203B41FA5}">
                      <a16:colId xmlns:a16="http://schemas.microsoft.com/office/drawing/2014/main" val="4106896670"/>
                    </a:ext>
                  </a:extLst>
                </a:gridCol>
                <a:gridCol w="570366">
                  <a:extLst>
                    <a:ext uri="{9D8B030D-6E8A-4147-A177-3AD203B41FA5}">
                      <a16:colId xmlns:a16="http://schemas.microsoft.com/office/drawing/2014/main" val="85976991"/>
                    </a:ext>
                  </a:extLst>
                </a:gridCol>
                <a:gridCol w="570366">
                  <a:extLst>
                    <a:ext uri="{9D8B030D-6E8A-4147-A177-3AD203B41FA5}">
                      <a16:colId xmlns:a16="http://schemas.microsoft.com/office/drawing/2014/main" val="411226002"/>
                    </a:ext>
                  </a:extLst>
                </a:gridCol>
              </a:tblGrid>
              <a:tr h="370840">
                <a:tc gridSpan="5">
                  <a:txBody>
                    <a:bodyPr/>
                    <a:lstStyle/>
                    <a:p>
                      <a:pPr algn="ctr"/>
                      <a:r>
                        <a:rPr lang="en-US" dirty="0"/>
                        <a:t>Pre-spit (N = 28)</a:t>
                      </a:r>
                    </a:p>
                  </a:txBody>
                  <a:tcPr>
                    <a:solidFill>
                      <a:schemeClr val="accent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r>
                        <a:rPr lang="en-US" dirty="0"/>
                        <a:t>Pre-spit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rowSpan="6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gridSpan="5">
                  <a:txBody>
                    <a:bodyPr/>
                    <a:lstStyle/>
                    <a:p>
                      <a:pPr algn="ctr"/>
                      <a:r>
                        <a:rPr lang="en-US"/>
                        <a:t>Post-spit (N = 32)</a:t>
                      </a:r>
                      <a:endParaRPr lang="en-US" dirty="0"/>
                    </a:p>
                  </a:txBody>
                  <a:tcPr>
                    <a:solidFill>
                      <a:schemeClr val="accent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r>
                        <a:rPr lang="en-US" dirty="0"/>
                        <a:t>Post-spit</a:t>
                      </a:r>
                    </a:p>
                  </a:txBody>
                  <a:tcPr>
                    <a:solidFill>
                      <a:schemeClr val="accent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r>
                        <a:rPr lang="en-US" dirty="0"/>
                        <a:t>Post-spit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7974355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noFill/>
                  </a:tcPr>
                </a:tc>
                <a:tc gridSpan="2">
                  <a:txBody>
                    <a:bodyPr/>
                    <a:lstStyle/>
                    <a:p>
                      <a:r>
                        <a:rPr lang="en-US" dirty="0"/>
                        <a:t>Nasal-OP</a:t>
                      </a: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noFill/>
                  </a:tcPr>
                </a:tc>
                <a:tc gridSpan="2">
                  <a:txBody>
                    <a:bodyPr/>
                    <a:lstStyle/>
                    <a:p>
                      <a:r>
                        <a:rPr lang="en-US" dirty="0"/>
                        <a:t>Nasal-OP</a:t>
                      </a: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0493682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+</a:t>
                      </a: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-</a:t>
                      </a: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Total</a:t>
                      </a:r>
                    </a:p>
                  </a:txBody>
                  <a:tcP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+</a:t>
                      </a: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-</a:t>
                      </a: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Total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98261654"/>
                  </a:ext>
                </a:extLst>
              </a:tr>
              <a:tr h="370840">
                <a:tc rowSpan="2">
                  <a:txBody>
                    <a:bodyPr/>
                    <a:lstStyle/>
                    <a:p>
                      <a:r>
                        <a:rPr lang="en-US" dirty="0"/>
                        <a:t>Saliva</a:t>
                      </a: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+</a:t>
                      </a: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16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17</a:t>
                      </a:r>
                    </a:p>
                  </a:txBody>
                  <a:tcP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r>
                        <a:rPr lang="en-US" dirty="0"/>
                        <a:t>Saliva</a:t>
                      </a: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+</a:t>
                      </a: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29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31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78220118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-</a:t>
                      </a: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27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23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50</a:t>
                      </a:r>
                    </a:p>
                  </a:txBody>
                  <a:tcP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-</a:t>
                      </a: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36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37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73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8210714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Total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43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24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67</a:t>
                      </a:r>
                    </a:p>
                  </a:txBody>
                  <a:tcPr>
                    <a:solidFill>
                      <a:schemeClr val="accent5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Total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65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39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104</a:t>
                      </a:r>
                    </a:p>
                  </a:txBody>
                  <a:tcPr>
                    <a:solidFill>
                      <a:schemeClr val="accent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5652636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1980288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2228</TotalTime>
  <Words>135</Words>
  <Application>Microsoft Office PowerPoint</Application>
  <PresentationFormat>Custom</PresentationFormat>
  <Paragraphs>60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Times New Roman</vt:lpstr>
      <vt:lpstr>Office Theme</vt:lpstr>
      <vt:lpstr>PowerPoint Presentation</vt:lpstr>
      <vt:lpstr>PowerPoint Presentation</vt:lpstr>
      <vt:lpstr>PowerPoint Presentation</vt:lpstr>
    </vt:vector>
  </TitlesOfParts>
  <Company>Johns Hopkins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Yuka Manabe</dc:creator>
  <cp:lastModifiedBy>Yuka Manabe</cp:lastModifiedBy>
  <cp:revision>10</cp:revision>
  <cp:lastPrinted>2020-11-28T19:46:12Z</cp:lastPrinted>
  <dcterms:created xsi:type="dcterms:W3CDTF">2020-11-22T12:37:46Z</dcterms:created>
  <dcterms:modified xsi:type="dcterms:W3CDTF">2020-11-28T19:46:16Z</dcterms:modified>
</cp:coreProperties>
</file>