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24" userDrawn="1">
          <p15:clr>
            <a:srgbClr val="A4A3A4"/>
          </p15:clr>
        </p15:guide>
        <p15:guide id="2" pos="54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>
        <p:scale>
          <a:sx n="148" d="100"/>
          <a:sy n="148" d="100"/>
        </p:scale>
        <p:origin x="456" y="48"/>
      </p:cViewPr>
      <p:guideLst>
        <p:guide orient="horz" pos="4224"/>
        <p:guide pos="54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nnek\Desktop\Erwartungseffekte%20Akutschmerz\BMC%20Musculoskeletal%20Disorders%20FINAL%20for%20Submission%2023.6.20\K&#228;stner%20et%20al%20BMC%20Musculo%20Dis%20REVISION\Materials%20Revision%20K&#228;stner%20et%20al%20BMC%20Musculoskeletal%20Dis\Missing%20values%20analysi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nnek\Desktop\Erwartungseffekte%20Akutschmerz\BMC%20Musculoskeletal%20Disorders%20FINAL%20for%20Submission%2023.6.20\K&#228;stner%20et%20al%20BMC%20Musculo%20Dis%20REVISION\Materials%20Revision%20K&#228;stner%20et%20al%20BMC%20Musculoskeletal%20Dis\Missing%20values%20analysis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nnek\Desktop\Erwartungseffekte%20Akutschmerz\BMC%20Musculoskeletal%20Disorders%20FINAL%20for%20Submission%2023.6.20\K&#228;stner%20et%20al%20BMC%20Musculo%20Dis%20REVISION\Materials%20Revision%20K&#228;stner%20et%20al%20BMC%20Musculoskeletal%20Dis\Missing%20values%20analysis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nnek\Desktop\Erwartungseffekte%20Akutschmerz\BMC%20Musculoskeletal%20Disorders%20FINAL%20for%20Submission%2023.6.20\K&#228;stner%20et%20al%20BMC%20Musculo%20Dis%20REVISION\Materials%20Revision%20K&#228;stner%20et%20al%20BMC%20Musculoskeletal%20Dis\Missing%20values%20analysis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spPr>
            <a:solidFill>
              <a:schemeClr val="bg1">
                <a:lumMod val="65000"/>
              </a:schemeClr>
            </a:solidFill>
            <a:ln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bg1">
                  <a:lumMod val="75000"/>
                </a:schemeClr>
              </a:solidFill>
              <a:ln w="1905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F3D-4DB0-BC96-6B5ACD6420E5}"/>
              </c:ext>
            </c:extLst>
          </c:dPt>
          <c:dPt>
            <c:idx val="1"/>
            <c:bubble3D val="0"/>
            <c:spPr>
              <a:solidFill>
                <a:schemeClr val="tx1"/>
              </a:solidFill>
              <a:ln w="1905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F3D-4DB0-BC96-6B5ACD6420E5}"/>
              </c:ext>
            </c:extLst>
          </c:dPt>
          <c:dLbls>
            <c:dLbl>
              <c:idx val="0"/>
              <c:layout>
                <c:manualLayout>
                  <c:x val="-6.0725009995589573E-2"/>
                  <c:y val="0.14852034338472245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0" i="0" u="none" strike="noStrike" kern="1200" baseline="0">
                      <a:solidFill>
                        <a:sysClr val="windowText" lastClr="000000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DE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F3D-4DB0-BC96-6B5ACD6420E5}"/>
                </c:ext>
              </c:extLst>
            </c:dLbl>
            <c:dLbl>
              <c:idx val="1"/>
              <c:layout>
                <c:manualLayout>
                  <c:x val="4.1382583717786886E-2"/>
                  <c:y val="-0.20114289736640867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AF3D-4DB0-BC96-6B5ACD6420E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DE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Tabelle1!$J$119:$J$120</c:f>
              <c:strCache>
                <c:ptCount val="2"/>
                <c:pt idx="0">
                  <c:v>Complete data</c:v>
                </c:pt>
                <c:pt idx="1">
                  <c:v>Incomplete data</c:v>
                </c:pt>
              </c:strCache>
            </c:strRef>
          </c:cat>
          <c:val>
            <c:numRef>
              <c:f>Tabelle1!$K$119:$K$120</c:f>
              <c:numCache>
                <c:formatCode>0</c:formatCode>
                <c:ptCount val="2"/>
                <c:pt idx="0">
                  <c:v>7.14</c:v>
                </c:pt>
                <c:pt idx="1">
                  <c:v>92.86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F3D-4DB0-BC96-6B5ACD6420E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100"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DE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Tabelle1!$M$117:$M$118</c:f>
              <c:strCache>
                <c:ptCount val="2"/>
                <c:pt idx="0">
                  <c:v>Cases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</c:spPr>
          <c:dPt>
            <c:idx val="0"/>
            <c:bubble3D val="0"/>
            <c:spPr>
              <a:solidFill>
                <a:schemeClr val="bg1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762-46C0-83BE-FF846DB73D37}"/>
              </c:ext>
            </c:extLst>
          </c:dPt>
          <c:dPt>
            <c:idx val="1"/>
            <c:bubble3D val="0"/>
            <c:spPr>
              <a:solidFill>
                <a:schemeClr val="tx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762-46C0-83BE-FF846DB73D37}"/>
              </c:ext>
            </c:extLst>
          </c:dPt>
          <c:dLbls>
            <c:dLbl>
              <c:idx val="0"/>
              <c:layout>
                <c:manualLayout>
                  <c:x val="-0.23746866661062679"/>
                  <c:y val="-5.3411734215569988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762-46C0-83BE-FF846DB73D37}"/>
                </c:ext>
              </c:extLst>
            </c:dLbl>
            <c:dLbl>
              <c:idx val="1"/>
              <c:layout>
                <c:manualLayout>
                  <c:x val="0.16264732891978195"/>
                  <c:y val="5.4109247165953687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0" i="0" u="none" strike="noStrike" kern="1200" baseline="0">
                      <a:solidFill>
                        <a:schemeClr val="bg1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DE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762-46C0-83BE-FF846DB73D3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DE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Tabelle1!$L$119:$L$120</c:f>
              <c:strCache>
                <c:ptCount val="2"/>
                <c:pt idx="0">
                  <c:v>Complete data</c:v>
                </c:pt>
                <c:pt idx="1">
                  <c:v>Incomplete data</c:v>
                </c:pt>
              </c:strCache>
            </c:strRef>
          </c:cat>
          <c:val>
            <c:numRef>
              <c:f>Tabelle1!$M$119:$M$120</c:f>
              <c:numCache>
                <c:formatCode>0</c:formatCode>
                <c:ptCount val="2"/>
                <c:pt idx="0">
                  <c:v>60</c:v>
                </c:pt>
                <c:pt idx="1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762-46C0-83BE-FF846DB73D37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100"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DE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A2F-4A47-B618-E26007ABE0FB}"/>
              </c:ext>
            </c:extLst>
          </c:dPt>
          <c:dPt>
            <c:idx val="1"/>
            <c:bubble3D val="0"/>
            <c:spPr>
              <a:solidFill>
                <a:schemeClr val="tx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A2F-4A47-B618-E26007ABE0FB}"/>
              </c:ext>
            </c:extLst>
          </c:dPt>
          <c:dLbls>
            <c:dLbl>
              <c:idx val="0"/>
              <c:layout>
                <c:manualLayout>
                  <c:x val="-6.9267761507843417E-2"/>
                  <c:y val="-0.24217217691232135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0" i="0" u="none" strike="noStrike" kern="1200" baseline="0">
                      <a:solidFill>
                        <a:sysClr val="windowText" lastClr="000000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DE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A2F-4A47-B618-E26007ABE0FB}"/>
                </c:ext>
              </c:extLst>
            </c:dLbl>
            <c:dLbl>
              <c:idx val="1"/>
              <c:layout>
                <c:manualLayout>
                  <c:x val="3.5429283701221122E-2"/>
                  <c:y val="0.12522037249751231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A2F-4A47-B618-E26007ABE0F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DE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Tabelle1!$O$119:$O$120</c:f>
              <c:numCache>
                <c:formatCode>0</c:formatCode>
                <c:ptCount val="2"/>
                <c:pt idx="0">
                  <c:v>93.97</c:v>
                </c:pt>
                <c:pt idx="1">
                  <c:v>6.03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A2F-4A47-B618-E26007ABE0FB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100"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DE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noFill/>
            </a:ln>
            <a:effectLst/>
          </c:spPr>
          <c:invertIfNegative val="0"/>
          <c:cat>
            <c:numRef>
              <c:f>Tabelle1!$S$54:$S$60</c:f>
              <c:numCache>
                <c:formatCode>General</c:formatCode>
                <c:ptCount val="7"/>
                <c:pt idx="0">
                  <c:v>6</c:v>
                </c:pt>
                <c:pt idx="1">
                  <c:v>5</c:v>
                </c:pt>
                <c:pt idx="2">
                  <c:v>4</c:v>
                </c:pt>
                <c:pt idx="3">
                  <c:v>3</c:v>
                </c:pt>
                <c:pt idx="4">
                  <c:v>2</c:v>
                </c:pt>
                <c:pt idx="5">
                  <c:v>1</c:v>
                </c:pt>
                <c:pt idx="6">
                  <c:v>0</c:v>
                </c:pt>
              </c:numCache>
            </c:numRef>
          </c:cat>
          <c:val>
            <c:numRef>
              <c:f>Tabelle1!$T$54:$T$60</c:f>
              <c:numCache>
                <c:formatCode>##,#00</c:formatCode>
                <c:ptCount val="7"/>
                <c:pt idx="0">
                  <c:v>2.2222222222222223</c:v>
                </c:pt>
                <c:pt idx="1">
                  <c:v>3.3333333333333335</c:v>
                </c:pt>
                <c:pt idx="2">
                  <c:v>1.1111111111111112</c:v>
                </c:pt>
                <c:pt idx="3">
                  <c:v>1.1111111111111112</c:v>
                </c:pt>
                <c:pt idx="4">
                  <c:v>12.222222222222221</c:v>
                </c:pt>
                <c:pt idx="5">
                  <c:v>18.888888888888889</c:v>
                </c:pt>
                <c:pt idx="6">
                  <c:v>61.111111111111114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6EE-4F0D-B646-2627BB5CE56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"/>
        <c:overlap val="-27"/>
        <c:axId val="382719759"/>
        <c:axId val="482884735"/>
      </c:barChart>
      <c:catAx>
        <c:axId val="382719759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de-DE" dirty="0" err="1"/>
                  <a:t>No</a:t>
                </a:r>
                <a:r>
                  <a:rPr lang="de-DE" dirty="0"/>
                  <a:t>. of</a:t>
                </a:r>
                <a:r>
                  <a:rPr lang="de-DE" baseline="0" dirty="0"/>
                  <a:t> </a:t>
                </a:r>
                <a:r>
                  <a:rPr lang="de-DE" dirty="0" err="1"/>
                  <a:t>missing</a:t>
                </a:r>
                <a:r>
                  <a:rPr lang="de-DE" dirty="0"/>
                  <a:t> </a:t>
                </a:r>
                <a:r>
                  <a:rPr lang="de-DE" dirty="0" err="1"/>
                  <a:t>predictors</a:t>
                </a:r>
                <a:endParaRPr lang="de-DE" dirty="0"/>
              </a:p>
            </c:rich>
          </c:tx>
          <c:layout>
            <c:manualLayout>
              <c:xMode val="edge"/>
              <c:yMode val="edge"/>
              <c:x val="0.29417115150867934"/>
              <c:y val="0.8669857334913267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DE"/>
          </a:p>
        </c:txPr>
        <c:crossAx val="482884735"/>
        <c:crosses val="autoZero"/>
        <c:auto val="1"/>
        <c:lblAlgn val="ctr"/>
        <c:lblOffset val="100"/>
        <c:noMultiLvlLbl val="0"/>
      </c:catAx>
      <c:valAx>
        <c:axId val="482884735"/>
        <c:scaling>
          <c:orientation val="minMax"/>
          <c:max val="7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de-DE"/>
                  <a:t>Percentage of individuals</a:t>
                </a:r>
              </a:p>
            </c:rich>
          </c:tx>
          <c:layout>
            <c:manualLayout>
              <c:xMode val="edge"/>
              <c:yMode val="edge"/>
              <c:x val="2.5413239535430437E-2"/>
              <c:y val="7.987496421595805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DE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DE"/>
          </a:p>
        </c:txPr>
        <c:crossAx val="382719759"/>
        <c:crosses val="autoZero"/>
        <c:crossBetween val="between"/>
        <c:majorUnit val="10"/>
        <c:minorUnit val="2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000" b="0"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DB3FC2-A04C-4EE7-BC5B-B89671A96F21}" type="datetimeFigureOut">
              <a:rPr lang="en-DE" smtClean="0"/>
              <a:t>08/10/2020</a:t>
            </a:fld>
            <a:endParaRPr lang="en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A3A919-6B2D-4C73-9EEE-89E106F5BB65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079841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A3A919-6B2D-4C73-9EEE-89E106F5BB65}" type="slidenum">
              <a:rPr lang="en-DE" smtClean="0"/>
              <a:t>1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42724662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2B4D4-752B-4048-BA33-C7DD5FDB17CD}" type="datetimeFigureOut">
              <a:rPr lang="en-DE" smtClean="0"/>
              <a:t>08/10/2020</a:t>
            </a:fld>
            <a:endParaRPr lang="en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A31BA-F4CB-4350-9F85-1BDE9F5C1BEE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5053732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2B4D4-752B-4048-BA33-C7DD5FDB17CD}" type="datetimeFigureOut">
              <a:rPr lang="en-DE" smtClean="0"/>
              <a:t>08/10/2020</a:t>
            </a:fld>
            <a:endParaRPr lang="en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A31BA-F4CB-4350-9F85-1BDE9F5C1BEE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5167850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2B4D4-752B-4048-BA33-C7DD5FDB17CD}" type="datetimeFigureOut">
              <a:rPr lang="en-DE" smtClean="0"/>
              <a:t>08/10/2020</a:t>
            </a:fld>
            <a:endParaRPr lang="en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A31BA-F4CB-4350-9F85-1BDE9F5C1BEE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6848171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2B4D4-752B-4048-BA33-C7DD5FDB17CD}" type="datetimeFigureOut">
              <a:rPr lang="en-DE" smtClean="0"/>
              <a:t>08/10/2020</a:t>
            </a:fld>
            <a:endParaRPr lang="en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A31BA-F4CB-4350-9F85-1BDE9F5C1BEE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7440347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2B4D4-752B-4048-BA33-C7DD5FDB17CD}" type="datetimeFigureOut">
              <a:rPr lang="en-DE" smtClean="0"/>
              <a:t>08/10/2020</a:t>
            </a:fld>
            <a:endParaRPr lang="en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A31BA-F4CB-4350-9F85-1BDE9F5C1BEE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465646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2B4D4-752B-4048-BA33-C7DD5FDB17CD}" type="datetimeFigureOut">
              <a:rPr lang="en-DE" smtClean="0"/>
              <a:t>08/10/2020</a:t>
            </a:fld>
            <a:endParaRPr lang="en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A31BA-F4CB-4350-9F85-1BDE9F5C1BEE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2183677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2B4D4-752B-4048-BA33-C7DD5FDB17CD}" type="datetimeFigureOut">
              <a:rPr lang="en-DE" smtClean="0"/>
              <a:t>08/10/2020</a:t>
            </a:fld>
            <a:endParaRPr lang="en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A31BA-F4CB-4350-9F85-1BDE9F5C1BEE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5786329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2B4D4-752B-4048-BA33-C7DD5FDB17CD}" type="datetimeFigureOut">
              <a:rPr lang="en-DE" smtClean="0"/>
              <a:t>08/10/2020</a:t>
            </a:fld>
            <a:endParaRPr lang="en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A31BA-F4CB-4350-9F85-1BDE9F5C1BEE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413589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2B4D4-752B-4048-BA33-C7DD5FDB17CD}" type="datetimeFigureOut">
              <a:rPr lang="en-DE" smtClean="0"/>
              <a:t>08/10/2020</a:t>
            </a:fld>
            <a:endParaRPr lang="en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A31BA-F4CB-4350-9F85-1BDE9F5C1BEE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4267869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2B4D4-752B-4048-BA33-C7DD5FDB17CD}" type="datetimeFigureOut">
              <a:rPr lang="en-DE" smtClean="0"/>
              <a:t>08/10/2020</a:t>
            </a:fld>
            <a:endParaRPr lang="en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A31BA-F4CB-4350-9F85-1BDE9F5C1BEE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1775648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2B4D4-752B-4048-BA33-C7DD5FDB17CD}" type="datetimeFigureOut">
              <a:rPr lang="en-DE" smtClean="0"/>
              <a:t>08/10/2020</a:t>
            </a:fld>
            <a:endParaRPr lang="en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A31BA-F4CB-4350-9F85-1BDE9F5C1BEE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9642619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12B4D4-752B-4048-BA33-C7DD5FDB17CD}" type="datetimeFigureOut">
              <a:rPr lang="en-DE" smtClean="0"/>
              <a:t>08/10/2020</a:t>
            </a:fld>
            <a:endParaRPr lang="en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A31BA-F4CB-4350-9F85-1BDE9F5C1BEE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65278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>
            <a:extLst>
              <a:ext uri="{FF2B5EF4-FFF2-40B4-BE49-F238E27FC236}">
                <a16:creationId xmlns:a16="http://schemas.microsoft.com/office/drawing/2014/main" id="{BD0B2E95-5985-4BB9-A24D-EBE8780BBCBA}"/>
              </a:ext>
            </a:extLst>
          </p:cNvPr>
          <p:cNvSpPr txBox="1"/>
          <p:nvPr/>
        </p:nvSpPr>
        <p:spPr>
          <a:xfrm>
            <a:off x="0" y="0"/>
            <a:ext cx="59721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 dirty="0">
                <a:latin typeface="Arial" panose="020B0604020202020204" pitchFamily="34" charset="0"/>
                <a:cs typeface="Arial" panose="020B0604020202020204" pitchFamily="34" charset="0"/>
              </a:rPr>
              <a:t>Supplementary Figure 1. Kästner et al</a:t>
            </a:r>
            <a:r>
              <a:rPr lang="de-DE" sz="900" i="1" dirty="0">
                <a:latin typeface="Arial" panose="020B0604020202020204" pitchFamily="34" charset="0"/>
                <a:cs typeface="Arial" panose="020B0604020202020204" pitchFamily="34" charset="0"/>
              </a:rPr>
              <a:t>. BMC Musculoskeletal Disorders</a:t>
            </a:r>
          </a:p>
        </p:txBody>
      </p:sp>
      <p:graphicFrame>
        <p:nvGraphicFramePr>
          <p:cNvPr id="6" name="Tabelle 5">
            <a:extLst>
              <a:ext uri="{FF2B5EF4-FFF2-40B4-BE49-F238E27FC236}">
                <a16:creationId xmlns:a16="http://schemas.microsoft.com/office/drawing/2014/main" id="{3407803E-65C1-445C-9A1F-BD5D2E84F1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7716529"/>
              </p:ext>
            </p:extLst>
          </p:nvPr>
        </p:nvGraphicFramePr>
        <p:xfrm>
          <a:off x="329980" y="484231"/>
          <a:ext cx="8274272" cy="3841218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3103517">
                  <a:extLst>
                    <a:ext uri="{9D8B030D-6E8A-4147-A177-3AD203B41FA5}">
                      <a16:colId xmlns:a16="http://schemas.microsoft.com/office/drawing/2014/main" val="3436459099"/>
                    </a:ext>
                  </a:extLst>
                </a:gridCol>
                <a:gridCol w="551563">
                  <a:extLst>
                    <a:ext uri="{9D8B030D-6E8A-4147-A177-3AD203B41FA5}">
                      <a16:colId xmlns:a16="http://schemas.microsoft.com/office/drawing/2014/main" val="1996249390"/>
                    </a:ext>
                  </a:extLst>
                </a:gridCol>
                <a:gridCol w="649574">
                  <a:extLst>
                    <a:ext uri="{9D8B030D-6E8A-4147-A177-3AD203B41FA5}">
                      <a16:colId xmlns:a16="http://schemas.microsoft.com/office/drawing/2014/main" val="3830583266"/>
                    </a:ext>
                  </a:extLst>
                </a:gridCol>
                <a:gridCol w="649574">
                  <a:extLst>
                    <a:ext uri="{9D8B030D-6E8A-4147-A177-3AD203B41FA5}">
                      <a16:colId xmlns:a16="http://schemas.microsoft.com/office/drawing/2014/main" val="671754936"/>
                    </a:ext>
                  </a:extLst>
                </a:gridCol>
                <a:gridCol w="649574">
                  <a:extLst>
                    <a:ext uri="{9D8B030D-6E8A-4147-A177-3AD203B41FA5}">
                      <a16:colId xmlns:a16="http://schemas.microsoft.com/office/drawing/2014/main" val="18200048"/>
                    </a:ext>
                  </a:extLst>
                </a:gridCol>
                <a:gridCol w="649574">
                  <a:extLst>
                    <a:ext uri="{9D8B030D-6E8A-4147-A177-3AD203B41FA5}">
                      <a16:colId xmlns:a16="http://schemas.microsoft.com/office/drawing/2014/main" val="2574204129"/>
                    </a:ext>
                  </a:extLst>
                </a:gridCol>
                <a:gridCol w="1010448">
                  <a:extLst>
                    <a:ext uri="{9D8B030D-6E8A-4147-A177-3AD203B41FA5}">
                      <a16:colId xmlns:a16="http://schemas.microsoft.com/office/drawing/2014/main" val="2605420911"/>
                    </a:ext>
                  </a:extLst>
                </a:gridCol>
                <a:gridCol w="1010448">
                  <a:extLst>
                    <a:ext uri="{9D8B030D-6E8A-4147-A177-3AD203B41FA5}">
                      <a16:colId xmlns:a16="http://schemas.microsoft.com/office/drawing/2014/main" val="1467274144"/>
                    </a:ext>
                  </a:extLst>
                </a:gridCol>
              </a:tblGrid>
              <a:tr h="134976">
                <a:tc rowSpan="2">
                  <a:txBody>
                    <a:bodyPr/>
                    <a:lstStyle/>
                    <a:p>
                      <a:pPr algn="l" fontAlgn="b"/>
                      <a:endParaRPr lang="en-D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de-DE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</a:t>
                      </a:r>
                      <a:endParaRPr lang="de-DE" sz="900" b="1" i="0" u="none" strike="noStrike" dirty="0">
                        <a:solidFill>
                          <a:srgbClr val="33339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de-DE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Mean</a:t>
                      </a:r>
                      <a:endParaRPr lang="de-DE" sz="900" b="1" i="0" u="none" strike="noStrike" dirty="0">
                        <a:solidFill>
                          <a:srgbClr val="33339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de-DE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Std. Deviation</a:t>
                      </a:r>
                      <a:endParaRPr lang="de-DE" sz="900" b="1" i="0" u="none" strike="noStrike" dirty="0">
                        <a:solidFill>
                          <a:srgbClr val="33339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de-DE" sz="900" b="1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Missing</a:t>
                      </a:r>
                      <a:endParaRPr lang="de-DE" sz="900" b="1" i="0" u="none" strike="noStrike" dirty="0">
                        <a:solidFill>
                          <a:srgbClr val="33339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DE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de-DE" sz="900" b="1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</a:t>
                      </a:r>
                      <a:r>
                        <a:rPr lang="de-DE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of </a:t>
                      </a:r>
                      <a:br>
                        <a:rPr lang="de-DE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de-DE" sz="900" b="1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imputed</a:t>
                      </a:r>
                      <a:r>
                        <a:rPr lang="de-DE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900" b="1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values</a:t>
                      </a:r>
                      <a:r>
                        <a:rPr lang="de-DE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br>
                        <a:rPr lang="de-DE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de-DE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(10 </a:t>
                      </a:r>
                      <a:r>
                        <a:rPr lang="de-DE" sz="900" b="1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imputations</a:t>
                      </a:r>
                      <a:r>
                        <a:rPr lang="de-DE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de-DE" sz="900" b="1" i="0" u="none" strike="noStrike" dirty="0">
                        <a:solidFill>
                          <a:srgbClr val="33339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de-DE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Type of </a:t>
                      </a:r>
                      <a:r>
                        <a:rPr lang="de-DE" sz="9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model</a:t>
                      </a:r>
                      <a:r>
                        <a:rPr lang="de-DE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9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used</a:t>
                      </a:r>
                      <a:r>
                        <a:rPr lang="de-DE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9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for</a:t>
                      </a:r>
                      <a:r>
                        <a:rPr lang="de-DE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multiple </a:t>
                      </a:r>
                      <a:r>
                        <a:rPr lang="de-DE" sz="9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imputation</a:t>
                      </a:r>
                      <a:r>
                        <a:rPr lang="de-DE" sz="900" b="1" i="0" u="none" strike="noStrike" baseline="300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</a:t>
                      </a:r>
                      <a:endParaRPr lang="de-DE" sz="900" b="1" i="0" u="none" strike="noStrike" baseline="300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08080095"/>
                  </a:ext>
                </a:extLst>
              </a:tr>
              <a:tr h="134976">
                <a:tc vMerge="1">
                  <a:txBody>
                    <a:bodyPr/>
                    <a:lstStyle/>
                    <a:p>
                      <a:pPr algn="l" fontAlgn="b"/>
                      <a:endParaRPr lang="en-D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Count</a:t>
                      </a:r>
                      <a:endParaRPr lang="de-DE" sz="900" b="1" i="0" u="none" strike="noStrike" dirty="0">
                        <a:solidFill>
                          <a:srgbClr val="33339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900" b="1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Percent</a:t>
                      </a:r>
                      <a:endParaRPr lang="de-DE" sz="900" b="1" i="0" u="none" strike="noStrike" dirty="0">
                        <a:solidFill>
                          <a:srgbClr val="33339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de-DE" sz="900" b="1" i="0" u="none" strike="noStrike" dirty="0">
                        <a:solidFill>
                          <a:srgbClr val="33339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1488544"/>
                  </a:ext>
                </a:extLst>
              </a:tr>
              <a:tr h="262776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Outcome measure (dependent variable): </a:t>
                      </a:r>
                    </a:p>
                    <a:p>
                      <a:pPr algn="l" fontAlgn="b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Global effectiveness of total hip arthroplasty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DE" sz="9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90</a:t>
                      </a:r>
                      <a:endParaRPr lang="en-DE" sz="9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DE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3.6</a:t>
                      </a:r>
                      <a:endParaRPr lang="en-DE" sz="900" b="0" i="0" u="none" strike="noStrike" dirty="0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DE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</a:t>
                      </a:r>
                      <a:endParaRPr lang="en-DE" sz="900" b="0" i="0" u="none" strike="noStrike" dirty="0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DE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</a:t>
                      </a:r>
                      <a:endParaRPr lang="en-DE" sz="900" b="0" i="0" u="none" strike="noStrike" dirty="0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DE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</a:t>
                      </a:r>
                      <a:endParaRPr lang="en-DE" sz="900" b="0" i="0" u="none" strike="noStrike" dirty="0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sz="900" b="0" i="0" u="none" strike="noStrike" dirty="0">
                          <a:solidFill>
                            <a:srgbClr val="9933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DE" sz="900" b="0" i="0" u="none" strike="noStrike" dirty="0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DE" sz="900" b="0" i="0" u="none" strike="noStrike" dirty="0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3873872"/>
                  </a:ext>
                </a:extLst>
              </a:tr>
              <a:tr h="108000">
                <a:tc>
                  <a:txBody>
                    <a:bodyPr/>
                    <a:lstStyle/>
                    <a:p>
                      <a:pPr algn="l" fontAlgn="b"/>
                      <a:endParaRPr lang="en-DE" sz="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DE" sz="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DE" sz="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DE" sz="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DE" sz="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DE" sz="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DE" sz="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DE" sz="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6692503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Predictors:</a:t>
                      </a:r>
                      <a:br>
                        <a:rPr lang="en-GB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GB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Degree of school education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DE" sz="9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90</a:t>
                      </a:r>
                      <a:endParaRPr lang="en-DE" sz="9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DE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DE" sz="900" b="0" i="0" u="none" strike="noStrike" dirty="0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DE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DE" sz="900" b="0" i="0" u="none" strike="noStrike" dirty="0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DE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</a:t>
                      </a:r>
                      <a:endParaRPr lang="en-DE" sz="900" b="0" i="0" u="none" strike="noStrike" dirty="0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DE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</a:t>
                      </a:r>
                      <a:endParaRPr lang="en-DE" sz="900" b="0" i="0" u="none" strike="noStrike" dirty="0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sz="900" b="0" i="0" u="none" strike="noStrike" dirty="0">
                          <a:solidFill>
                            <a:srgbClr val="9933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DE" sz="900" b="0" i="0" u="none" strike="noStrike" dirty="0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DE" sz="900" b="0" i="0" u="none" strike="noStrike" dirty="0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079023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Average hip pain in the last 3 months before surgery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DE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89</a:t>
                      </a:r>
                    </a:p>
                  </a:txBody>
                  <a:tcPr marL="9525" marR="9525" marT="9525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DE" sz="90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5.7</a:t>
                      </a:r>
                      <a:endParaRPr lang="en-DE" sz="9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DE" sz="90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1.9</a:t>
                      </a:r>
                      <a:endParaRPr lang="en-DE" sz="9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DE" sz="90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</a:t>
                      </a:r>
                      <a:endParaRPr lang="en-DE" sz="9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DE" sz="90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</a:t>
                      </a:r>
                      <a:endParaRPr lang="en-DE" sz="900" b="0" i="0" u="none" strike="noStrike" dirty="0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en-DE" sz="9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Logistic</a:t>
                      </a:r>
                      <a:r>
                        <a:rPr lang="de-DE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regression</a:t>
                      </a:r>
                      <a:endParaRPr lang="en-DE" sz="9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314964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Overall severity of chronic pain (CPG)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DE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89</a:t>
                      </a:r>
                    </a:p>
                  </a:txBody>
                  <a:tcPr marL="9525" marR="9525" marT="9525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DE" sz="90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2.9</a:t>
                      </a:r>
                      <a:endParaRPr lang="en-DE" sz="900" b="0" i="0" u="none" strike="noStrike" dirty="0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DE" sz="90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</a:t>
                      </a:r>
                      <a:endParaRPr lang="en-DE" sz="9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DE" sz="90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</a:t>
                      </a:r>
                      <a:endParaRPr lang="en-DE" sz="900" b="0" i="0" u="none" strike="noStrike" dirty="0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DE" sz="90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</a:t>
                      </a:r>
                      <a:endParaRPr lang="en-DE" sz="900" b="0" i="0" u="none" strike="noStrike" dirty="0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en-DE" sz="9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Logistic</a:t>
                      </a:r>
                      <a:r>
                        <a:rPr lang="de-DE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regression</a:t>
                      </a:r>
                      <a:endParaRPr lang="en-DE" sz="9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6658578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Hip function and mobility (WOMAC)</a:t>
                      </a:r>
                      <a:r>
                        <a:rPr lang="en-US" sz="900" b="0" i="0" u="none" strike="noStrike" baseline="30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</a:t>
                      </a:r>
                      <a:endParaRPr lang="en-US" sz="9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DE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76</a:t>
                      </a:r>
                    </a:p>
                  </a:txBody>
                  <a:tcPr marL="9525" marR="9525" marT="9525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DE" sz="9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53.1</a:t>
                      </a:r>
                      <a:endParaRPr lang="en-DE" sz="900" b="0" i="0" u="none" strike="noStrike" dirty="0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DE" sz="9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20.8</a:t>
                      </a:r>
                      <a:endParaRPr lang="en-DE" sz="900" b="0" i="0" u="none" strike="noStrike" dirty="0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DE" sz="9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14.0</a:t>
                      </a:r>
                      <a:endParaRPr lang="en-DE" sz="900" b="0" i="0" u="none" strike="noStrike" dirty="0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DE" sz="9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15.6</a:t>
                      </a:r>
                      <a:endParaRPr lang="en-DE" sz="900" b="0" i="0" u="none" strike="noStrike" dirty="0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140</a:t>
                      </a:r>
                      <a:endParaRPr lang="en-DE" sz="9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Linear </a:t>
                      </a:r>
                      <a:r>
                        <a:rPr lang="de-DE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regression</a:t>
                      </a:r>
                      <a:endParaRPr lang="en-DE" sz="9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518968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Walking ability (Timed up and go score)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DE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88</a:t>
                      </a:r>
                    </a:p>
                  </a:txBody>
                  <a:tcPr marL="9525" marR="9525" marT="9525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DE" sz="90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1.9</a:t>
                      </a:r>
                      <a:endParaRPr lang="en-DE" sz="900" b="0" i="0" u="none" strike="noStrike" dirty="0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DE" sz="90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</a:t>
                      </a:r>
                      <a:endParaRPr lang="en-DE" sz="900" b="0" i="0" u="none" strike="noStrike" dirty="0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DE" sz="90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2.0</a:t>
                      </a:r>
                      <a:endParaRPr lang="en-DE" sz="900" b="0" i="0" u="none" strike="noStrike" dirty="0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DE" sz="90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2.2</a:t>
                      </a:r>
                      <a:endParaRPr lang="en-DE" sz="900" b="0" i="0" u="none" strike="noStrike" dirty="0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  <a:endParaRPr lang="en-DE" sz="9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Logistic</a:t>
                      </a:r>
                      <a:r>
                        <a:rPr lang="de-DE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regression</a:t>
                      </a:r>
                      <a:endParaRPr lang="en-DE" sz="9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4364903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endParaRPr lang="en-DE" sz="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DE" sz="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DE" sz="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DE" sz="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DE" sz="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DE" sz="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DE" sz="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DE" sz="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4902277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Preoperative hip pain expectation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DE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86</a:t>
                      </a:r>
                    </a:p>
                  </a:txBody>
                  <a:tcPr marL="9525" marR="9525" marT="9525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DE" sz="90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4.8</a:t>
                      </a:r>
                      <a:endParaRPr lang="en-DE" sz="9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DE" sz="90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</a:t>
                      </a:r>
                      <a:endParaRPr lang="en-DE" sz="9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DE" sz="90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4.0</a:t>
                      </a:r>
                      <a:endParaRPr lang="en-DE" sz="900" b="0" i="0" u="none" strike="noStrike" dirty="0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DE" sz="90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4.4</a:t>
                      </a:r>
                      <a:endParaRPr lang="en-DE" sz="9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</a:t>
                      </a:r>
                      <a:endParaRPr lang="en-DE" sz="9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Logistic</a:t>
                      </a:r>
                      <a:r>
                        <a:rPr lang="de-DE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regression</a:t>
                      </a:r>
                      <a:endParaRPr lang="en-DE" sz="9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2794808"/>
                  </a:ext>
                </a:extLst>
              </a:tr>
              <a:tr h="108000">
                <a:tc>
                  <a:txBody>
                    <a:bodyPr/>
                    <a:lstStyle/>
                    <a:p>
                      <a:pPr algn="l" fontAlgn="b"/>
                      <a:endParaRPr lang="en-DE" sz="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DE" sz="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DE" sz="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DE" sz="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DE" sz="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DE" sz="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DE" sz="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DE" sz="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44604907"/>
                  </a:ext>
                </a:extLst>
              </a:tr>
              <a:tr h="136675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i="0" u="sng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Symptom change scores: </a:t>
                      </a:r>
                      <a:endParaRPr lang="en-GB" sz="900" b="0" i="0" u="sng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DE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DE" sz="90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DE" sz="9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DE" sz="90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DE" sz="9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DE" sz="90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DE" sz="9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DE" sz="90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DE" sz="900" b="0" i="0" u="none" strike="noStrike" dirty="0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DE" sz="9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DE" sz="9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4682892"/>
                  </a:ext>
                </a:extLst>
              </a:tr>
              <a:tr h="136675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Average hip pain in the last 3 months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DE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89</a:t>
                      </a:r>
                    </a:p>
                  </a:txBody>
                  <a:tcPr marL="9525" marR="9525" marT="9525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DE" sz="90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</a:t>
                      </a:r>
                      <a:endParaRPr lang="en-DE" sz="9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DE" sz="90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</a:t>
                      </a:r>
                      <a:endParaRPr lang="en-DE" sz="9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DE" sz="90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</a:t>
                      </a:r>
                      <a:endParaRPr lang="en-DE" sz="9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DE" sz="90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</a:t>
                      </a:r>
                      <a:endParaRPr lang="en-DE" sz="900" b="0" i="0" u="none" strike="noStrike" dirty="0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en-DE" sz="9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Linear </a:t>
                      </a:r>
                      <a:r>
                        <a:rPr lang="de-DE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regression</a:t>
                      </a:r>
                      <a:endParaRPr lang="en-DE" sz="9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2242341"/>
                  </a:ext>
                </a:extLst>
              </a:tr>
              <a:tr h="136675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Hip function and mobility (WOMAC)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DE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79</a:t>
                      </a:r>
                    </a:p>
                  </a:txBody>
                  <a:tcPr marL="9525" marR="9525" marT="9525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DE" sz="9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</a:t>
                      </a:r>
                      <a:endParaRPr lang="en-DE" sz="900" b="0" i="0" u="none" strike="noStrike" dirty="0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DE" sz="9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</a:t>
                      </a:r>
                      <a:endParaRPr lang="en-DE" sz="900" b="0" i="0" u="none" strike="noStrike" dirty="0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DE" sz="9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11.0</a:t>
                      </a:r>
                      <a:endParaRPr lang="en-DE" sz="900" b="0" i="0" u="none" strike="noStrike" dirty="0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DE" sz="9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12.2</a:t>
                      </a:r>
                      <a:endParaRPr lang="en-DE" sz="900" b="0" i="0" u="none" strike="noStrike" dirty="0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110</a:t>
                      </a:r>
                      <a:endParaRPr lang="en-DE" sz="9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Linear </a:t>
                      </a:r>
                      <a:r>
                        <a:rPr lang="de-DE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regression</a:t>
                      </a:r>
                      <a:endParaRPr lang="en-DE" sz="9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1628908"/>
                  </a:ext>
                </a:extLst>
              </a:tr>
              <a:tr h="136675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Health-related quality of life (SF-12 physical)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DE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82</a:t>
                      </a:r>
                    </a:p>
                  </a:txBody>
                  <a:tcPr marL="9525" marR="9525" marT="9525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DE" sz="90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1.7</a:t>
                      </a:r>
                      <a:endParaRPr lang="en-DE" sz="900" b="0" i="0" u="none" strike="noStrike" dirty="0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DE" sz="90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</a:t>
                      </a:r>
                      <a:endParaRPr lang="en-DE" sz="9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DE" sz="90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8.0</a:t>
                      </a:r>
                      <a:endParaRPr lang="en-DE" sz="9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DE" sz="90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8.9</a:t>
                      </a:r>
                      <a:endParaRPr lang="en-DE" sz="900" b="0" i="0" u="none" strike="noStrike" dirty="0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</a:t>
                      </a:r>
                      <a:endParaRPr lang="en-DE" sz="9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Linear </a:t>
                      </a:r>
                      <a:r>
                        <a:rPr lang="de-DE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regression</a:t>
                      </a:r>
                      <a:endParaRPr lang="en-DE" sz="9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6447590"/>
                  </a:ext>
                </a:extLst>
              </a:tr>
              <a:tr h="108000">
                <a:tc>
                  <a:txBody>
                    <a:bodyPr/>
                    <a:lstStyle/>
                    <a:p>
                      <a:pPr algn="l" fontAlgn="b"/>
                      <a:endParaRPr lang="en-DE" sz="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DE" sz="3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DE" sz="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DE" sz="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DE" sz="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DE" sz="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DE" sz="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DE" sz="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9574701"/>
                  </a:ext>
                </a:extLst>
              </a:tr>
              <a:tr h="193939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i="0" u="sng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Calculated expectations-actuality discrepancy scores: </a:t>
                      </a:r>
                      <a:endParaRPr lang="en-GB" sz="900" b="0" i="0" u="sng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DE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DE" sz="90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DE" sz="9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DE" sz="90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DE" sz="9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DE" sz="90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DE" sz="9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DE" sz="90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DE" sz="900" b="0" i="0" u="none" strike="noStrike" dirty="0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DE" sz="9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DE" sz="9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48916543"/>
                  </a:ext>
                </a:extLst>
              </a:tr>
              <a:tr h="136675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Walking ability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DE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86</a:t>
                      </a:r>
                    </a:p>
                  </a:txBody>
                  <a:tcPr marL="9525" marR="9525" marT="9525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DE" sz="90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-0.6</a:t>
                      </a:r>
                      <a:endParaRPr lang="en-DE" sz="9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DE" sz="90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0.9</a:t>
                      </a:r>
                      <a:endParaRPr lang="en-DE" sz="9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DE" sz="90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4.0</a:t>
                      </a:r>
                      <a:endParaRPr lang="en-DE" sz="9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DE" sz="90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4.4</a:t>
                      </a:r>
                      <a:endParaRPr lang="en-DE" sz="900" b="0" i="0" u="none" strike="noStrike" dirty="0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</a:t>
                      </a:r>
                      <a:endParaRPr lang="en-DE" sz="9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Logistic</a:t>
                      </a:r>
                      <a:r>
                        <a:rPr lang="de-DE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regression</a:t>
                      </a:r>
                      <a:endParaRPr lang="en-DE" sz="9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3006345"/>
                  </a:ext>
                </a:extLst>
              </a:tr>
              <a:tr h="136675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Independence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DE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84</a:t>
                      </a:r>
                    </a:p>
                  </a:txBody>
                  <a:tcPr marL="9525" marR="9525" marT="9525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DE" sz="90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-0.5</a:t>
                      </a:r>
                      <a:endParaRPr lang="en-DE" sz="9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DE" sz="90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0.9</a:t>
                      </a:r>
                      <a:endParaRPr lang="en-DE" sz="9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DE" sz="90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6.0</a:t>
                      </a:r>
                      <a:endParaRPr lang="en-DE" sz="9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DE" sz="90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6.7</a:t>
                      </a:r>
                      <a:endParaRPr lang="en-DE" sz="900" b="0" i="0" u="none" strike="noStrike" dirty="0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</a:t>
                      </a:r>
                      <a:endParaRPr lang="en-DE" sz="9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Logistic</a:t>
                      </a:r>
                      <a:r>
                        <a:rPr lang="de-DE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regression</a:t>
                      </a:r>
                      <a:endParaRPr lang="en-DE" sz="9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42086727"/>
                  </a:ext>
                </a:extLst>
              </a:tr>
              <a:tr h="136675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Physical exercise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DE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78</a:t>
                      </a:r>
                    </a:p>
                  </a:txBody>
                  <a:tcPr marL="9525" marR="9525" marT="9525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DE" sz="9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-0.9</a:t>
                      </a:r>
                      <a:endParaRPr lang="en-DE" sz="900" b="0" i="0" u="none" strike="noStrike" dirty="0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DE" sz="9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1.3</a:t>
                      </a:r>
                      <a:endParaRPr lang="en-DE" sz="900" b="0" i="0" u="none" strike="noStrike" dirty="0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DE" sz="9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12.0</a:t>
                      </a:r>
                      <a:endParaRPr lang="en-DE" sz="900" b="0" i="0" u="none" strike="noStrike" dirty="0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DE" sz="9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13.3</a:t>
                      </a:r>
                      <a:endParaRPr lang="en-DE" sz="900" b="0" i="0" u="none" strike="noStrike" dirty="0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120</a:t>
                      </a:r>
                      <a:endParaRPr lang="en-DE" sz="9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Logistic</a:t>
                      </a:r>
                      <a:r>
                        <a:rPr lang="de-DE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regression</a:t>
                      </a:r>
                      <a:endParaRPr lang="en-DE" sz="9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4686255"/>
                  </a:ext>
                </a:extLst>
              </a:tr>
              <a:tr h="136675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General function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DE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87</a:t>
                      </a:r>
                    </a:p>
                  </a:txBody>
                  <a:tcPr marL="9525" marR="9525" marT="9525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DE" sz="90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-0.7</a:t>
                      </a:r>
                      <a:endParaRPr lang="en-DE" sz="900" b="0" i="0" u="none" strike="noStrike" dirty="0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DE" sz="90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1.2</a:t>
                      </a:r>
                      <a:endParaRPr lang="en-DE" sz="900" b="0" i="0" u="none" strike="noStrike" dirty="0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DE" sz="90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3.0</a:t>
                      </a:r>
                      <a:endParaRPr lang="en-DE" sz="900" b="0" i="0" u="none" strike="noStrike" dirty="0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DE" sz="90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3.3</a:t>
                      </a:r>
                      <a:endParaRPr lang="en-DE" sz="900" b="0" i="0" u="none" strike="noStrike" dirty="0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</a:t>
                      </a:r>
                      <a:endParaRPr lang="en-DE" sz="9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Logistic</a:t>
                      </a:r>
                      <a:r>
                        <a:rPr lang="de-DE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regression</a:t>
                      </a:r>
                      <a:endParaRPr lang="en-DE" sz="9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48045494"/>
                  </a:ext>
                </a:extLst>
              </a:tr>
              <a:tr h="136675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Social interactions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DE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81</a:t>
                      </a:r>
                    </a:p>
                  </a:txBody>
                  <a:tcPr marL="9525" marR="9525" marT="9525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DE" sz="9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-0.9</a:t>
                      </a:r>
                      <a:endParaRPr lang="en-DE" sz="900" b="0" i="0" u="none" strike="noStrike" dirty="0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DE" sz="9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1.6</a:t>
                      </a:r>
                      <a:endParaRPr lang="en-DE" sz="900" b="0" i="0" u="none" strike="noStrike" dirty="0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DE" sz="9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9.0</a:t>
                      </a:r>
                      <a:endParaRPr lang="en-DE" sz="900" b="0" i="0" u="none" strike="noStrike" dirty="0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DE" sz="9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10.0</a:t>
                      </a:r>
                      <a:endParaRPr lang="en-DE" sz="900" b="0" i="0" u="none" strike="noStrike" dirty="0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90</a:t>
                      </a:r>
                      <a:endParaRPr lang="en-DE" sz="9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Logistic</a:t>
                      </a:r>
                      <a:r>
                        <a:rPr lang="de-DE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regression</a:t>
                      </a:r>
                      <a:endParaRPr lang="en-DE" sz="9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7249765"/>
                  </a:ext>
                </a:extLst>
              </a:tr>
              <a:tr h="234376">
                <a:tc gridSpan="7">
                  <a:txBody>
                    <a:bodyPr/>
                    <a:lstStyle/>
                    <a:p>
                      <a:pPr marL="228600" indent="-228600" algn="l" fontAlgn="t">
                        <a:buAutoNum type="alphaLcPeriod"/>
                      </a:pPr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Each model uses all other variables (including the outcome measure) as main effects. </a:t>
                      </a:r>
                    </a:p>
                    <a:p>
                      <a:pPr marL="228600" indent="-228600" algn="l" fontAlgn="t">
                        <a:buAutoNum type="alphaLcPeriod"/>
                      </a:pPr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Variables more than 10% missing values are marked in grey</a:t>
                      </a:r>
                    </a:p>
                  </a:txBody>
                  <a:tcPr marL="7701" marR="7701" marT="7701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228600" indent="-228600" algn="l" fontAlgn="t">
                        <a:buAutoNum type="alphaLcPeriod"/>
                      </a:pPr>
                      <a:endParaRPr lang="en-US" sz="8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endParaRPr lang="en-DE" sz="900" b="0" i="1" u="none" strike="noStrike" dirty="0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/>
                </a:tc>
                <a:tc hMerge="1">
                  <a:txBody>
                    <a:bodyPr/>
                    <a:lstStyle/>
                    <a:p>
                      <a:pPr algn="l" fontAlgn="t"/>
                      <a:endParaRPr lang="en-DE" sz="900" b="0" i="1" u="none" strike="noStrike" dirty="0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/>
                </a:tc>
                <a:tc hMerge="1">
                  <a:txBody>
                    <a:bodyPr/>
                    <a:lstStyle/>
                    <a:p>
                      <a:pPr algn="l" fontAlgn="t"/>
                      <a:endParaRPr lang="en-DE" sz="900" b="0" i="1" u="none" strike="noStrike" dirty="0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/>
                </a:tc>
                <a:tc hMerge="1">
                  <a:txBody>
                    <a:bodyPr/>
                    <a:lstStyle/>
                    <a:p>
                      <a:pPr algn="l" fontAlgn="t"/>
                      <a:endParaRPr lang="en-DE" sz="900" b="0" i="1" u="none" strike="noStrike" dirty="0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/>
                </a:tc>
                <a:tc hMerge="1">
                  <a:txBody>
                    <a:bodyPr/>
                    <a:lstStyle/>
                    <a:p>
                      <a:pPr algn="l" fontAlgn="t"/>
                      <a:endParaRPr lang="en-DE" sz="900" b="0" i="1" u="none" strike="noStrike" dirty="0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/>
                </a:tc>
                <a:tc>
                  <a:txBody>
                    <a:bodyPr/>
                    <a:lstStyle/>
                    <a:p>
                      <a:pPr marL="228600" indent="-228600" algn="l" fontAlgn="t">
                        <a:buAutoNum type="alphaLcPeriod"/>
                      </a:pPr>
                      <a:endParaRPr lang="en-US" sz="8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01" marR="7701" marT="7701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06647275"/>
                  </a:ext>
                </a:extLst>
              </a:tr>
            </a:tbl>
          </a:graphicData>
        </a:graphic>
      </p:graphicFrame>
      <p:sp>
        <p:nvSpPr>
          <p:cNvPr id="8" name="Textfeld 7">
            <a:extLst>
              <a:ext uri="{FF2B5EF4-FFF2-40B4-BE49-F238E27FC236}">
                <a16:creationId xmlns:a16="http://schemas.microsoft.com/office/drawing/2014/main" id="{0C3AAFB6-31F6-4F40-B9BC-5B57C3000329}"/>
              </a:ext>
            </a:extLst>
          </p:cNvPr>
          <p:cNvSpPr txBox="1"/>
          <p:nvPr/>
        </p:nvSpPr>
        <p:spPr>
          <a:xfrm>
            <a:off x="0" y="216184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DE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9" name="Diagramm 8">
            <a:extLst>
              <a:ext uri="{FF2B5EF4-FFF2-40B4-BE49-F238E27FC236}">
                <a16:creationId xmlns:a16="http://schemas.microsoft.com/office/drawing/2014/main" id="{C7CA1D6F-C12D-4301-B860-C337C7AA000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12573479"/>
              </p:ext>
            </p:extLst>
          </p:nvPr>
        </p:nvGraphicFramePr>
        <p:xfrm>
          <a:off x="92364" y="4696329"/>
          <a:ext cx="1940856" cy="20462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Diagramm 9">
            <a:extLst>
              <a:ext uri="{FF2B5EF4-FFF2-40B4-BE49-F238E27FC236}">
                <a16:creationId xmlns:a16="http://schemas.microsoft.com/office/drawing/2014/main" id="{F68ED773-E04C-4B64-89D8-F63A6121BFB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7292326"/>
              </p:ext>
            </p:extLst>
          </p:nvPr>
        </p:nvGraphicFramePr>
        <p:xfrm>
          <a:off x="1791855" y="4696329"/>
          <a:ext cx="1940856" cy="20462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1" name="Diagramm 10">
            <a:extLst>
              <a:ext uri="{FF2B5EF4-FFF2-40B4-BE49-F238E27FC236}">
                <a16:creationId xmlns:a16="http://schemas.microsoft.com/office/drawing/2014/main" id="{7FFD51CA-801B-4E68-9981-5A4C3E85C04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11394633"/>
              </p:ext>
            </p:extLst>
          </p:nvPr>
        </p:nvGraphicFramePr>
        <p:xfrm>
          <a:off x="3470435" y="4696329"/>
          <a:ext cx="1940856" cy="20462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2" name="Rechteck 11">
            <a:extLst>
              <a:ext uri="{FF2B5EF4-FFF2-40B4-BE49-F238E27FC236}">
                <a16:creationId xmlns:a16="http://schemas.microsoft.com/office/drawing/2014/main" id="{BEA2BB6E-D5C9-483B-B25D-5DB34C53474D}"/>
              </a:ext>
            </a:extLst>
          </p:cNvPr>
          <p:cNvSpPr/>
          <p:nvPr/>
        </p:nvSpPr>
        <p:spPr>
          <a:xfrm>
            <a:off x="286326" y="4751846"/>
            <a:ext cx="4922983" cy="1939717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030766AB-287E-414A-BD03-BEBDEC47EF8E}"/>
              </a:ext>
            </a:extLst>
          </p:cNvPr>
          <p:cNvSpPr txBox="1"/>
          <p:nvPr/>
        </p:nvSpPr>
        <p:spPr>
          <a:xfrm>
            <a:off x="714816" y="4770219"/>
            <a:ext cx="71686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Variables</a:t>
            </a:r>
            <a:endParaRPr lang="en-D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C69FC30C-AB01-47C0-9A4B-3B024818A7AF}"/>
              </a:ext>
            </a:extLst>
          </p:cNvPr>
          <p:cNvSpPr txBox="1"/>
          <p:nvPr/>
        </p:nvSpPr>
        <p:spPr>
          <a:xfrm>
            <a:off x="2439142" y="4770219"/>
            <a:ext cx="54694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Cases</a:t>
            </a:r>
            <a:endParaRPr lang="en-D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EC9B4C3B-A9D8-442C-9DB1-49F28DF19E92}"/>
              </a:ext>
            </a:extLst>
          </p:cNvPr>
          <p:cNvSpPr txBox="1"/>
          <p:nvPr/>
        </p:nvSpPr>
        <p:spPr>
          <a:xfrm>
            <a:off x="4092887" y="4770219"/>
            <a:ext cx="5741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Values</a:t>
            </a:r>
            <a:endParaRPr lang="en-D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34E5C1CA-6913-4965-928E-63A65F2AEDC5}"/>
              </a:ext>
            </a:extLst>
          </p:cNvPr>
          <p:cNvSpPr txBox="1"/>
          <p:nvPr/>
        </p:nvSpPr>
        <p:spPr>
          <a:xfrm>
            <a:off x="0" y="4435024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DE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6" name="Gruppieren 25">
            <a:extLst>
              <a:ext uri="{FF2B5EF4-FFF2-40B4-BE49-F238E27FC236}">
                <a16:creationId xmlns:a16="http://schemas.microsoft.com/office/drawing/2014/main" id="{A61CCBAE-71F2-48AC-BB6D-2181A591230F}"/>
              </a:ext>
            </a:extLst>
          </p:cNvPr>
          <p:cNvGrpSpPr/>
          <p:nvPr/>
        </p:nvGrpSpPr>
        <p:grpSpPr>
          <a:xfrm>
            <a:off x="1169063" y="6452648"/>
            <a:ext cx="1110657" cy="253916"/>
            <a:chOff x="6585527" y="6134583"/>
            <a:chExt cx="1110657" cy="253916"/>
          </a:xfrm>
        </p:grpSpPr>
        <p:sp>
          <p:nvSpPr>
            <p:cNvPr id="22" name="Rechteck 21">
              <a:extLst>
                <a:ext uri="{FF2B5EF4-FFF2-40B4-BE49-F238E27FC236}">
                  <a16:creationId xmlns:a16="http://schemas.microsoft.com/office/drawing/2014/main" id="{BDBF8F60-2C1F-400F-BD01-1FB675B9DF83}"/>
                </a:ext>
              </a:extLst>
            </p:cNvPr>
            <p:cNvSpPr/>
            <p:nvPr/>
          </p:nvSpPr>
          <p:spPr>
            <a:xfrm>
              <a:off x="6585527" y="6214185"/>
              <a:ext cx="108000" cy="108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23" name="Textfeld 22">
              <a:extLst>
                <a:ext uri="{FF2B5EF4-FFF2-40B4-BE49-F238E27FC236}">
                  <a16:creationId xmlns:a16="http://schemas.microsoft.com/office/drawing/2014/main" id="{D6F44AE4-EB31-473E-A5BB-944DEEB37FC3}"/>
                </a:ext>
              </a:extLst>
            </p:cNvPr>
            <p:cNvSpPr txBox="1"/>
            <p:nvPr/>
          </p:nvSpPr>
          <p:spPr>
            <a:xfrm>
              <a:off x="6665133" y="6134583"/>
              <a:ext cx="1031051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dirty="0" err="1">
                  <a:latin typeface="Arial" panose="020B0604020202020204" pitchFamily="34" charset="0"/>
                  <a:cs typeface="Arial" panose="020B0604020202020204" pitchFamily="34" charset="0"/>
                </a:rPr>
                <a:t>Complete</a:t>
              </a:r>
              <a:r>
                <a:rPr lang="de-DE" sz="105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1000" dirty="0" err="1">
                  <a:latin typeface="Arial" panose="020B0604020202020204" pitchFamily="34" charset="0"/>
                  <a:cs typeface="Arial" panose="020B0604020202020204" pitchFamily="34" charset="0"/>
                </a:rPr>
                <a:t>data</a:t>
              </a:r>
              <a:endParaRPr lang="en-DE" sz="105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7" name="Gruppieren 26">
            <a:extLst>
              <a:ext uri="{FF2B5EF4-FFF2-40B4-BE49-F238E27FC236}">
                <a16:creationId xmlns:a16="http://schemas.microsoft.com/office/drawing/2014/main" id="{01C35B2F-A8C6-4069-9598-F95528C19C79}"/>
              </a:ext>
            </a:extLst>
          </p:cNvPr>
          <p:cNvGrpSpPr/>
          <p:nvPr/>
        </p:nvGrpSpPr>
        <p:grpSpPr>
          <a:xfrm>
            <a:off x="3093549" y="6478814"/>
            <a:ext cx="1175586" cy="253916"/>
            <a:chOff x="6585527" y="5646867"/>
            <a:chExt cx="1175586" cy="253916"/>
          </a:xfrm>
        </p:grpSpPr>
        <p:sp>
          <p:nvSpPr>
            <p:cNvPr id="20" name="Rechteck 19">
              <a:extLst>
                <a:ext uri="{FF2B5EF4-FFF2-40B4-BE49-F238E27FC236}">
                  <a16:creationId xmlns:a16="http://schemas.microsoft.com/office/drawing/2014/main" id="{A030B989-D99D-4851-A8AA-DA26659ED5AE}"/>
                </a:ext>
              </a:extLst>
            </p:cNvPr>
            <p:cNvSpPr/>
            <p:nvPr/>
          </p:nvSpPr>
          <p:spPr>
            <a:xfrm>
              <a:off x="6585527" y="5721896"/>
              <a:ext cx="108000" cy="10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25" name="Textfeld 24">
              <a:extLst>
                <a:ext uri="{FF2B5EF4-FFF2-40B4-BE49-F238E27FC236}">
                  <a16:creationId xmlns:a16="http://schemas.microsoft.com/office/drawing/2014/main" id="{040F675D-1713-4214-9082-577B5E13DA88}"/>
                </a:ext>
              </a:extLst>
            </p:cNvPr>
            <p:cNvSpPr txBox="1"/>
            <p:nvPr/>
          </p:nvSpPr>
          <p:spPr>
            <a:xfrm>
              <a:off x="6669147" y="5646867"/>
              <a:ext cx="1091966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dirty="0" err="1">
                  <a:latin typeface="Arial" panose="020B0604020202020204" pitchFamily="34" charset="0"/>
                  <a:cs typeface="Arial" panose="020B0604020202020204" pitchFamily="34" charset="0"/>
                </a:rPr>
                <a:t>Incomplete</a:t>
              </a:r>
              <a:r>
                <a:rPr lang="de-DE" sz="105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1000" dirty="0" err="1">
                  <a:latin typeface="Arial" panose="020B0604020202020204" pitchFamily="34" charset="0"/>
                  <a:cs typeface="Arial" panose="020B0604020202020204" pitchFamily="34" charset="0"/>
                </a:rPr>
                <a:t>data</a:t>
              </a:r>
              <a:endParaRPr lang="en-DE" sz="105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aphicFrame>
        <p:nvGraphicFramePr>
          <p:cNvPr id="28" name="Diagramm 27">
            <a:extLst>
              <a:ext uri="{FF2B5EF4-FFF2-40B4-BE49-F238E27FC236}">
                <a16:creationId xmlns:a16="http://schemas.microsoft.com/office/drawing/2014/main" id="{51C01812-3669-4198-A25F-89B6ECEB011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35910495"/>
              </p:ext>
            </p:extLst>
          </p:nvPr>
        </p:nvGraphicFramePr>
        <p:xfrm>
          <a:off x="5970233" y="4615594"/>
          <a:ext cx="2696862" cy="22076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30" name="Textfeld 29">
            <a:extLst>
              <a:ext uri="{FF2B5EF4-FFF2-40B4-BE49-F238E27FC236}">
                <a16:creationId xmlns:a16="http://schemas.microsoft.com/office/drawing/2014/main" id="{F686D92B-D5AF-4C93-9676-4076522646B4}"/>
              </a:ext>
            </a:extLst>
          </p:cNvPr>
          <p:cNvSpPr txBox="1"/>
          <p:nvPr/>
        </p:nvSpPr>
        <p:spPr>
          <a:xfrm>
            <a:off x="5970233" y="4435024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DE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F0A9F4B8-93CC-4906-BE1E-D5C1CFD4C5DE}"/>
              </a:ext>
            </a:extLst>
          </p:cNvPr>
          <p:cNvSpPr txBox="1"/>
          <p:nvPr/>
        </p:nvSpPr>
        <p:spPr>
          <a:xfrm>
            <a:off x="6550370" y="6033242"/>
            <a:ext cx="32893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2.2</a:t>
            </a:r>
            <a:endParaRPr lang="en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2DD1FD0A-6406-4C11-815D-48D46056B6CB}"/>
              </a:ext>
            </a:extLst>
          </p:cNvPr>
          <p:cNvSpPr txBox="1"/>
          <p:nvPr/>
        </p:nvSpPr>
        <p:spPr>
          <a:xfrm>
            <a:off x="6834218" y="6010964"/>
            <a:ext cx="32893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3.3</a:t>
            </a:r>
            <a:endParaRPr lang="en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D9F67BCC-D693-46CE-B2EB-4482A545F7E3}"/>
              </a:ext>
            </a:extLst>
          </p:cNvPr>
          <p:cNvSpPr txBox="1"/>
          <p:nvPr/>
        </p:nvSpPr>
        <p:spPr>
          <a:xfrm>
            <a:off x="7096554" y="6060423"/>
            <a:ext cx="32893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1.1</a:t>
            </a:r>
            <a:endParaRPr lang="en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feld 38">
            <a:extLst>
              <a:ext uri="{FF2B5EF4-FFF2-40B4-BE49-F238E27FC236}">
                <a16:creationId xmlns:a16="http://schemas.microsoft.com/office/drawing/2014/main" id="{0AA4BDA8-3817-4B5E-B91B-48B00114583B}"/>
              </a:ext>
            </a:extLst>
          </p:cNvPr>
          <p:cNvSpPr txBox="1"/>
          <p:nvPr/>
        </p:nvSpPr>
        <p:spPr>
          <a:xfrm>
            <a:off x="7373697" y="6053294"/>
            <a:ext cx="32893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1.1</a:t>
            </a:r>
            <a:endParaRPr lang="en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87DD129B-3472-4DE2-9F28-DBE607825258}"/>
              </a:ext>
            </a:extLst>
          </p:cNvPr>
          <p:cNvSpPr txBox="1"/>
          <p:nvPr/>
        </p:nvSpPr>
        <p:spPr>
          <a:xfrm>
            <a:off x="7627849" y="5817280"/>
            <a:ext cx="386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12.2</a:t>
            </a:r>
            <a:endParaRPr lang="en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feld 42">
            <a:extLst>
              <a:ext uri="{FF2B5EF4-FFF2-40B4-BE49-F238E27FC236}">
                <a16:creationId xmlns:a16="http://schemas.microsoft.com/office/drawing/2014/main" id="{C0C153F9-765B-4F5F-858D-6BD048894B95}"/>
              </a:ext>
            </a:extLst>
          </p:cNvPr>
          <p:cNvSpPr txBox="1"/>
          <p:nvPr/>
        </p:nvSpPr>
        <p:spPr>
          <a:xfrm>
            <a:off x="7908588" y="5679842"/>
            <a:ext cx="386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18.9</a:t>
            </a:r>
            <a:endParaRPr lang="en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feld 44">
            <a:extLst>
              <a:ext uri="{FF2B5EF4-FFF2-40B4-BE49-F238E27FC236}">
                <a16:creationId xmlns:a16="http://schemas.microsoft.com/office/drawing/2014/main" id="{591FB457-6073-4D08-9903-424B593554E9}"/>
              </a:ext>
            </a:extLst>
          </p:cNvPr>
          <p:cNvSpPr txBox="1"/>
          <p:nvPr/>
        </p:nvSpPr>
        <p:spPr>
          <a:xfrm>
            <a:off x="8207108" y="4771901"/>
            <a:ext cx="386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61.1</a:t>
            </a:r>
            <a:endParaRPr lang="en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13845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326</Words>
  <Application>Microsoft Office PowerPoint</Application>
  <PresentationFormat>Bildschirmpräsentation (4:3)</PresentationFormat>
  <Paragraphs>166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Anne Kästner</dc:creator>
  <cp:lastModifiedBy>Anne Kästner</cp:lastModifiedBy>
  <cp:revision>23</cp:revision>
  <dcterms:created xsi:type="dcterms:W3CDTF">2020-10-08T05:52:02Z</dcterms:created>
  <dcterms:modified xsi:type="dcterms:W3CDTF">2020-10-08T13:47:16Z</dcterms:modified>
</cp:coreProperties>
</file>