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E6B96-8FBA-4A85-8A33-54D0C0B9A2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0C46A3-35DE-4A44-A10E-6F2FAB4EC7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E6B87-C165-47CE-9BC7-7E35F5A587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9A0FA-2A3E-4F99-9F6F-FA097F00E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CAF89-8C00-4B74-9A91-D7EEAD112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818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852F72-4430-47FD-AC7F-F27A0D83DC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1D1274-BDEB-4529-8A6C-6C60E05D8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DDC37-EF31-46B5-86B8-1060FF747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521843-3A1B-4064-ABF2-0D4BDD9EA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EBCFE-6BB7-46ED-BF5E-10E5A516B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763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D8AFEE-7574-4DB1-A6FE-2E9ABA0007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C420119-235E-4D81-A2D0-56A111FB96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AE77AC-3F02-4A31-BC86-E9857D791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E3AA2-FB0B-4C41-B90E-8EA74DA8D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51B77-38B5-4439-936E-681486930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389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696118-F2A6-47A5-AE3D-0E28A4D522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22CDE-9174-45F6-A96A-1E5982B8D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B298A9-8721-467A-9B61-8842AD425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92E3F-9818-4E31-8D98-E7F5F37A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A146E-2C98-4106-8DC4-D7235A0BB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83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3E027-3D15-4575-B921-9BE4CECC1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6B198-8013-433D-957A-1E4D0E4AE0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510E8-322E-4B35-9E32-95C7DCC7F0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91F51-2A3C-49D9-BF47-8531AE764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06C6BA-31B2-41B3-B692-59D28E07C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369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9B499C-5D74-4780-BCEE-B616F41C1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640A3-E8A9-46B5-A644-AE250F6F5D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08C1F2-4E36-43CE-9B52-25387DE91F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88F60F-3343-4471-BB5B-3C0723D261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CAE247-55B9-4B87-8347-90C23CC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A393A0-EDDF-4A63-B169-7F1D183A4C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155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2BBB-538A-4A28-8302-F611ACA3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55EE2F-2710-4039-858D-F4FD16A00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6F92AE-F3B5-4AE7-B622-008EF11946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C48B8C-1131-4AF0-9857-96E344780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38FEA-90D9-4F0B-8E08-CF25740E8F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45EF3A-88DE-4405-B42B-4CC1010B1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B68689A-BD48-43B4-8502-6D6D330A7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CCEE04-1F74-46CB-91F9-994210A17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04797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C3EA6-3DA3-4805-ACD2-8772DA43C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7BD5CD-CF22-40DE-A623-ED82C4CBE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111AA-E9DE-463B-889A-8B909DE77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06EF67F-2957-4912-A9A1-D8890A0B1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118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6658CE-7DE4-4E59-9343-AE64C778A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C56045-FFD7-4801-804E-B5547A0EB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C3666D-6075-4E0D-8257-A75EDF455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640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468BF-D95C-4D34-BA0B-B62C034BD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70C77-3C4E-4DB7-BEA2-69BE2EFF0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926C7D-AF0D-4AD2-9E76-15D2194CF4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D5C783-0F4F-456D-95EF-1EF535FF3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65F83E-DBC8-4525-B078-497340250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1FB3B8-FA16-42E3-B2D1-27A3230BC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5914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40855-0E6B-4FA0-8D53-0C536E5F6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1C040E-65FE-409F-918F-49BD24D61D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485DA4-709E-4EEE-B952-21E1536E12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18D8C-4B9F-4CCE-AD17-033F4D2DF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FA0995-2273-440B-A872-9CAE4AA05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EC638-DEE3-4A58-B37D-2CD8ED22D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57EDFA-811E-40CB-B1F0-C4B5C710B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67958D-1E80-487F-A34B-6114F83363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19421-C925-4AC0-AB4D-DDD921EEC1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D0EF0-069B-4E79-8F09-DA7AC3402B0C}" type="datetimeFigureOut">
              <a:rPr lang="en-GB" smtClean="0"/>
              <a:t>21/10/2020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E59136-A224-4D21-92DF-6AA908EB9E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A39C2-608D-466F-AC06-F093C023A3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4C026-A513-47ED-8FB8-4A5178BB26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11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39344A1F-E3DA-4C88-B4C2-8536E3977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470" y="123875"/>
            <a:ext cx="276415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Supplementary Figure 1</a:t>
            </a: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Object 4">
            <a:extLst>
              <a:ext uri="{FF2B5EF4-FFF2-40B4-BE49-F238E27FC236}">
                <a16:creationId xmlns:a16="http://schemas.microsoft.com/office/drawing/2014/main" id="{CAA167D3-B3B0-46AE-84C6-6C9D54F5A0E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652198"/>
              </p:ext>
            </p:extLst>
          </p:nvPr>
        </p:nvGraphicFramePr>
        <p:xfrm>
          <a:off x="131444" y="564738"/>
          <a:ext cx="6483357" cy="4978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Prism 8" r:id="rId3" imgW="7552766" imgH="5801079" progId="Prism8.Document">
                  <p:embed/>
                </p:oleObj>
              </mc:Choice>
              <mc:Fallback>
                <p:oleObj name="Prism 8" r:id="rId3" imgW="7552766" imgH="5801079" progId="Prism8.Document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444" y="564738"/>
                        <a:ext cx="6483357" cy="49788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>
            <a:extLst>
              <a:ext uri="{FF2B5EF4-FFF2-40B4-BE49-F238E27FC236}">
                <a16:creationId xmlns:a16="http://schemas.microsoft.com/office/drawing/2014/main" id="{190E38E7-DBCD-4154-95A9-05864BD64C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435828"/>
            <a:ext cx="9772650" cy="1231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en-US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SFig</a:t>
            </a:r>
            <a:r>
              <a:rPr kumimoji="0" lang="en-GB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1: 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Cut off graphs of four human serum samples determined to be negative at 1:100 dilution for IgG to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IgA to </a:t>
            </a:r>
            <a:r>
              <a:rPr kumimoji="0" lang="en-GB" altLang="en-US" sz="14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gB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IgG to AD-2 and IgA to AD-2.</a:t>
            </a:r>
            <a:r>
              <a:rPr lang="en-GB" dirty="0"/>
              <a:t> </a:t>
            </a:r>
            <a:r>
              <a:rPr lang="en-GB" sz="1400" dirty="0"/>
              <a:t>Cut offs were calculated at each dilution based on the 2 standard deviations above the mean of all the OD values obtained from replicate assays of all 4 samples.</a:t>
            </a: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Tables demonstrate cut off values obtained for all samples at each dilution for the same 4 samples in various assays.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4F3F7DDF-8DEB-4070-8975-636B4F68F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896080"/>
              </p:ext>
            </p:extLst>
          </p:nvPr>
        </p:nvGraphicFramePr>
        <p:xfrm>
          <a:off x="6781465" y="251091"/>
          <a:ext cx="3600785" cy="1558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157">
                  <a:extLst>
                    <a:ext uri="{9D8B030D-6E8A-4147-A177-3AD203B41FA5}">
                      <a16:colId xmlns:a16="http://schemas.microsoft.com/office/drawing/2014/main" val="788223484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2685733883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93173712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419917219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981410442"/>
                    </a:ext>
                  </a:extLst>
                </a:gridCol>
              </a:tblGrid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Serum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AD-2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AD-2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0007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0.116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0.096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0.207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3259483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470369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1:1000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0.179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0.074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3874766"/>
                  </a:ext>
                </a:extLst>
              </a:tr>
            </a:tbl>
          </a:graphicData>
        </a:graphic>
      </p:graphicFrame>
      <p:graphicFrame>
        <p:nvGraphicFramePr>
          <p:cNvPr id="12" name="Table 2">
            <a:extLst>
              <a:ext uri="{FF2B5EF4-FFF2-40B4-BE49-F238E27FC236}">
                <a16:creationId xmlns:a16="http://schemas.microsoft.com/office/drawing/2014/main" id="{1CFA36EE-6ADB-4226-A83F-AC8BEFFD53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322677"/>
              </p:ext>
            </p:extLst>
          </p:nvPr>
        </p:nvGraphicFramePr>
        <p:xfrm>
          <a:off x="6781465" y="1860816"/>
          <a:ext cx="3600785" cy="1558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157">
                  <a:extLst>
                    <a:ext uri="{9D8B030D-6E8A-4147-A177-3AD203B41FA5}">
                      <a16:colId xmlns:a16="http://schemas.microsoft.com/office/drawing/2014/main" val="788223484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2685733883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93173712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419917219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981410442"/>
                    </a:ext>
                  </a:extLst>
                </a:gridCol>
              </a:tblGrid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/>
                        <a:t>Saliva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AD-2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AD-2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0007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0.056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0.039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3259483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0.026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470369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0.008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3874766"/>
                  </a:ext>
                </a:extLst>
              </a:tr>
            </a:tbl>
          </a:graphicData>
        </a:graphic>
      </p:graphicFrame>
      <p:graphicFrame>
        <p:nvGraphicFramePr>
          <p:cNvPr id="14" name="Table 2">
            <a:extLst>
              <a:ext uri="{FF2B5EF4-FFF2-40B4-BE49-F238E27FC236}">
                <a16:creationId xmlns:a16="http://schemas.microsoft.com/office/drawing/2014/main" id="{8B12DDF6-4BEF-4AEC-8EE8-A6F361E8D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336321"/>
              </p:ext>
            </p:extLst>
          </p:nvPr>
        </p:nvGraphicFramePr>
        <p:xfrm>
          <a:off x="6781465" y="3470541"/>
          <a:ext cx="3600785" cy="1558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157">
                  <a:extLst>
                    <a:ext uri="{9D8B030D-6E8A-4147-A177-3AD203B41FA5}">
                      <a16:colId xmlns:a16="http://schemas.microsoft.com/office/drawing/2014/main" val="788223484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2685733883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93173712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419917219"/>
                    </a:ext>
                  </a:extLst>
                </a:gridCol>
                <a:gridCol w="720157">
                  <a:extLst>
                    <a:ext uri="{9D8B030D-6E8A-4147-A177-3AD203B41FA5}">
                      <a16:colId xmlns:a16="http://schemas.microsoft.com/office/drawing/2014/main" val="3981410442"/>
                    </a:ext>
                  </a:extLst>
                </a:gridCol>
              </a:tblGrid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latin typeface="Symbol" panose="05050102010706020507" pitchFamily="18" charset="2"/>
                        </a:rPr>
                        <a:t>k</a:t>
                      </a:r>
                      <a:r>
                        <a:rPr lang="en-GB" sz="1400" b="1" dirty="0"/>
                        <a:t>/</a:t>
                      </a:r>
                      <a:r>
                        <a:rPr lang="en-GB" sz="1400" b="1" dirty="0">
                          <a:latin typeface="Symbol" panose="05050102010706020507" pitchFamily="18" charset="2"/>
                        </a:rPr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</a:t>
                      </a:r>
                      <a:r>
                        <a:rPr lang="en-GB" sz="1000" b="1" dirty="0" err="1"/>
                        <a:t>gB</a:t>
                      </a:r>
                      <a:endParaRPr lang="en-GB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IgG AD-2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b="1" dirty="0"/>
                        <a:t>IgA AD-2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170007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0.078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0.033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3259483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1:500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0.096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0.045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71470369"/>
                  </a:ext>
                </a:extLst>
              </a:tr>
              <a:tr h="389665"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1:1000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000" dirty="0"/>
                        <a:t>0.032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338747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74824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11349</TotalTime>
  <Words>164</Words>
  <Application>Microsoft Office PowerPoint</Application>
  <PresentationFormat>Widescreen</PresentationFormat>
  <Paragraphs>63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Office Theme</vt:lpstr>
      <vt:lpstr>Prism 8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Mclean</dc:creator>
  <cp:lastModifiedBy>Gary Mclean</cp:lastModifiedBy>
  <cp:revision>10</cp:revision>
  <dcterms:created xsi:type="dcterms:W3CDTF">2020-07-30T08:35:50Z</dcterms:created>
  <dcterms:modified xsi:type="dcterms:W3CDTF">2020-10-29T16:01:28Z</dcterms:modified>
</cp:coreProperties>
</file>