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136" y="-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38D5C-2830-4EFD-85A8-148C54AC40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91F20A-9F64-4367-8449-19E5725332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AE7E4-D3D3-4094-9129-E01AFBDCD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21BA6-6E9C-4964-B3D3-9E8CC1515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0E5D4E-13C8-4A01-BF35-E09B6C77C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031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56B86-4457-45BD-A293-A52E2C9D3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8D4236E-7F3B-4D13-AEEA-D7F967C6EE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EFEFFF-4125-4BC1-B499-F60B5130B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1DA312-7194-4B71-B774-A339359D5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1C61D-A698-4446-99A1-136976AC4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66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0357FD-DA60-477D-83EC-774D1233F5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01975-77C1-443A-9375-7620B47CD3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CC435-EDC3-4770-BE9E-9C72758A3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05E21-DD1F-4DAE-B0DA-BDAB92E91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8F4192-2CC1-48CE-A0F6-C405616F2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713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5EF35-561C-4935-B411-711869782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CC121D-B8FB-4928-906F-9DB3314CE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4CC4E-62D0-43F0-A1EF-C11B481B7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20902-EFE8-417E-BBD1-8CDCF9F83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0F987-DCB5-46A3-B396-F302C63F3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939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1E1EC-CE52-4812-8E5B-FC5BDFF6E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754130-CEC3-48C4-A844-E7D13AEE40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4F0094-A96A-4651-82E2-D96A2F6B5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86E2D-C8BE-4EE8-ABD7-16112A7FB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10526E-7091-499C-85FE-F77F9660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580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DD80B7-9C25-4778-84BD-95F038ECF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62403-A11A-47A0-B6FD-59F9F76FD8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36BB040-BC30-4922-A82D-CD9B4A3963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AB8125-67AE-47B1-BA35-332234E3E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C92092-095C-4E13-A81D-DC8696C66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F65A05-F397-482C-9458-6F974FAC3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636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70210-5470-40B7-AEDC-A44A82098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2403B6-9DFC-41CC-8A9D-A1702E777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A60C98-3244-4379-A77E-03F379FBA0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4F74EA-E743-4350-98F1-B4ABB7D9D7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95505B-73FD-4CE6-BA33-A1547894FE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D41A8D-CBAE-4728-B695-7876E6BAF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2F6D3D-385D-43DF-B182-EFBB04866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767B15-ED18-446E-9E61-E3390C8E8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079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617A3-9CB2-4302-9ECC-52363E113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82F4FB-FC00-4A63-8977-AE6750D28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AFE720-29AD-410A-BFC0-6101FE421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302AA4-B5F9-47AA-A3E2-94192B001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983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ECB556-9722-4523-B68D-400C8CE0D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6FB389-8084-4944-BEBD-8A1578D76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AFD7C8-4B9C-42E1-AD90-7FA092F71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471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D20971-B2BC-4AE1-9924-ECACA2B6F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750F6-8A6D-493E-9708-2BF22A952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D1C5C5-BDAE-4862-BF24-1552CB977C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45552D-3F6E-4C4C-99F1-BF944A601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6203C3-6E5E-4033-833D-493B36434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5563B1-2368-4C70-A601-4255B433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58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F5D27-931E-4788-BF51-A5A5CCB84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E1F168-EA08-4969-940B-C2D62A55C1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80C1FC-9FC6-4C57-9FF7-288CF92ED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23D375-BD35-4F0D-955A-59EC48F03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A60016-5882-4FAB-95E1-D191C8CD0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55CD18-C7A4-4658-A6A5-059F08770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93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C3556F-F21F-4327-B653-D0DE27B274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53864F-8330-4E7E-B437-F7788BFC91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E1BAB-37E7-4535-BCE2-843B8DA9C2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A0757-A386-4BD9-B219-2CCAB33873E8}" type="datetimeFigureOut">
              <a:rPr lang="en-GB" smtClean="0"/>
              <a:t>29/10/2020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254EF-81A9-4ACE-81AC-DE1BB1A08D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FBBABE-A3E6-4CA7-9B6F-5E8E7F327F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B6150-9FB5-4F5F-9F0F-40A1BDAC35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673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0192898-B2C1-49D6-90DD-CC493706724C}"/>
              </a:ext>
            </a:extLst>
          </p:cNvPr>
          <p:cNvGrpSpPr/>
          <p:nvPr/>
        </p:nvGrpSpPr>
        <p:grpSpPr>
          <a:xfrm>
            <a:off x="2372995" y="1471295"/>
            <a:ext cx="5193665" cy="2069465"/>
            <a:chOff x="0" y="0"/>
            <a:chExt cx="5193803" cy="2069775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8660DFB-3B54-4D14-9933-75A90870F843}"/>
                </a:ext>
              </a:extLst>
            </p:cNvPr>
            <p:cNvGrpSpPr/>
            <p:nvPr/>
          </p:nvGrpSpPr>
          <p:grpSpPr>
            <a:xfrm>
              <a:off x="470468" y="1577471"/>
              <a:ext cx="2036853" cy="492304"/>
              <a:chOff x="470468" y="1577471"/>
              <a:chExt cx="2036853" cy="492304"/>
            </a:xfrm>
          </p:grpSpPr>
          <p:sp>
            <p:nvSpPr>
              <p:cNvPr id="19" name="TextBox 13">
                <a:extLst>
                  <a:ext uri="{FF2B5EF4-FFF2-40B4-BE49-F238E27FC236}">
                    <a16:creationId xmlns:a16="http://schemas.microsoft.com/office/drawing/2014/main" id="{EAC61735-DD8F-46ED-A7BB-385B97BA86CB}"/>
                  </a:ext>
                </a:extLst>
              </p:cNvPr>
              <p:cNvSpPr txBox="1"/>
              <p:nvPr/>
            </p:nvSpPr>
            <p:spPr>
              <a:xfrm>
                <a:off x="635534" y="1719144"/>
                <a:ext cx="662940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b="1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placebo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TextBox 14">
                <a:extLst>
                  <a:ext uri="{FF2B5EF4-FFF2-40B4-BE49-F238E27FC236}">
                    <a16:creationId xmlns:a16="http://schemas.microsoft.com/office/drawing/2014/main" id="{E8D64693-5F97-46F0-A7A2-26FA22BDDF20}"/>
                  </a:ext>
                </a:extLst>
              </p:cNvPr>
              <p:cNvSpPr txBox="1"/>
              <p:nvPr/>
            </p:nvSpPr>
            <p:spPr>
              <a:xfrm>
                <a:off x="1645732" y="1719255"/>
                <a:ext cx="648970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b="1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vaccine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TextBox 15">
                <a:extLst>
                  <a:ext uri="{FF2B5EF4-FFF2-40B4-BE49-F238E27FC236}">
                    <a16:creationId xmlns:a16="http://schemas.microsoft.com/office/drawing/2014/main" id="{13223C92-743F-42A7-8721-853A9562D3A1}"/>
                  </a:ext>
                </a:extLst>
              </p:cNvPr>
              <p:cNvSpPr txBox="1"/>
              <p:nvPr/>
            </p:nvSpPr>
            <p:spPr>
              <a:xfrm>
                <a:off x="470468" y="1577471"/>
                <a:ext cx="494030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day 0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TextBox 16">
                <a:extLst>
                  <a:ext uri="{FF2B5EF4-FFF2-40B4-BE49-F238E27FC236}">
                    <a16:creationId xmlns:a16="http://schemas.microsoft.com/office/drawing/2014/main" id="{A4ABC569-CE1D-4C86-BBD2-1D9366E7AD1F}"/>
                  </a:ext>
                </a:extLst>
              </p:cNvPr>
              <p:cNvSpPr txBox="1"/>
              <p:nvPr/>
            </p:nvSpPr>
            <p:spPr>
              <a:xfrm>
                <a:off x="952253" y="1577471"/>
                <a:ext cx="564515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day 56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TextBox 17">
                <a:extLst>
                  <a:ext uri="{FF2B5EF4-FFF2-40B4-BE49-F238E27FC236}">
                    <a16:creationId xmlns:a16="http://schemas.microsoft.com/office/drawing/2014/main" id="{9CFD9069-058E-43D9-8498-E4065A77C771}"/>
                  </a:ext>
                </a:extLst>
              </p:cNvPr>
              <p:cNvSpPr txBox="1"/>
              <p:nvPr/>
            </p:nvSpPr>
            <p:spPr>
              <a:xfrm>
                <a:off x="1495858" y="1577471"/>
                <a:ext cx="494030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day 0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18">
                <a:extLst>
                  <a:ext uri="{FF2B5EF4-FFF2-40B4-BE49-F238E27FC236}">
                    <a16:creationId xmlns:a16="http://schemas.microsoft.com/office/drawing/2014/main" id="{3C41BD9A-2F5F-4D06-8178-10E434229773}"/>
                  </a:ext>
                </a:extLst>
              </p:cNvPr>
              <p:cNvSpPr txBox="1"/>
              <p:nvPr/>
            </p:nvSpPr>
            <p:spPr>
              <a:xfrm>
                <a:off x="1942806" y="1577471"/>
                <a:ext cx="564515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day 56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87770ED-6AB6-473E-8212-AAFA96B906A4}"/>
                </a:ext>
              </a:extLst>
            </p:cNvPr>
            <p:cNvGrpSpPr/>
            <p:nvPr/>
          </p:nvGrpSpPr>
          <p:grpSpPr>
            <a:xfrm>
              <a:off x="0" y="0"/>
              <a:ext cx="5193803" cy="1653330"/>
              <a:chOff x="0" y="0"/>
              <a:chExt cx="5193803" cy="1653330"/>
            </a:xfrm>
          </p:grpSpPr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952CD8BD-F027-456C-BFF1-604C24E96EBB}"/>
                  </a:ext>
                </a:extLst>
              </p:cNvPr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0"/>
                <a:ext cx="2597150" cy="1652587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FDE814DE-1DDD-4AB3-B82D-28D177DDB3E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96653" y="2330"/>
                <a:ext cx="2597150" cy="1651000"/>
              </a:xfrm>
              <a:prstGeom prst="rect">
                <a:avLst/>
              </a:prstGeom>
            </p:spPr>
          </p:pic>
          <p:sp>
            <p:nvSpPr>
              <p:cNvPr id="17" name="TextBox 44">
                <a:extLst>
                  <a:ext uri="{FF2B5EF4-FFF2-40B4-BE49-F238E27FC236}">
                    <a16:creationId xmlns:a16="http://schemas.microsoft.com/office/drawing/2014/main" id="{0F48A6D1-369B-4D1C-A870-4A5DF71BC2AB}"/>
                  </a:ext>
                </a:extLst>
              </p:cNvPr>
              <p:cNvSpPr txBox="1"/>
              <p:nvPr/>
            </p:nvSpPr>
            <p:spPr>
              <a:xfrm>
                <a:off x="2155856" y="117307"/>
                <a:ext cx="408305" cy="366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IgG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TextBox 45">
                <a:extLst>
                  <a:ext uri="{FF2B5EF4-FFF2-40B4-BE49-F238E27FC236}">
                    <a16:creationId xmlns:a16="http://schemas.microsoft.com/office/drawing/2014/main" id="{AA0A869D-BF36-4A91-B1D4-F08E6BBC59B2}"/>
                  </a:ext>
                </a:extLst>
              </p:cNvPr>
              <p:cNvSpPr txBox="1"/>
              <p:nvPr/>
            </p:nvSpPr>
            <p:spPr>
              <a:xfrm>
                <a:off x="4778178" y="117306"/>
                <a:ext cx="393065" cy="3663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1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IgA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C7938DC-D421-4964-B7F8-1573CB1EB29F}"/>
                </a:ext>
              </a:extLst>
            </p:cNvPr>
            <p:cNvGrpSpPr/>
            <p:nvPr/>
          </p:nvGrpSpPr>
          <p:grpSpPr>
            <a:xfrm>
              <a:off x="3074696" y="1577471"/>
              <a:ext cx="2036853" cy="492211"/>
              <a:chOff x="3074696" y="1577471"/>
              <a:chExt cx="2036853" cy="492211"/>
            </a:xfrm>
          </p:grpSpPr>
          <p:sp>
            <p:nvSpPr>
              <p:cNvPr id="9" name="TextBox 47">
                <a:extLst>
                  <a:ext uri="{FF2B5EF4-FFF2-40B4-BE49-F238E27FC236}">
                    <a16:creationId xmlns:a16="http://schemas.microsoft.com/office/drawing/2014/main" id="{B1C5681C-F3A2-486D-B766-0D62C1DAEAAB}"/>
                  </a:ext>
                </a:extLst>
              </p:cNvPr>
              <p:cNvSpPr txBox="1"/>
              <p:nvPr/>
            </p:nvSpPr>
            <p:spPr>
              <a:xfrm>
                <a:off x="3239762" y="1719162"/>
                <a:ext cx="662940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b="1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placebo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Box 48">
                <a:extLst>
                  <a:ext uri="{FF2B5EF4-FFF2-40B4-BE49-F238E27FC236}">
                    <a16:creationId xmlns:a16="http://schemas.microsoft.com/office/drawing/2014/main" id="{5EF6BF12-9B6D-4B5C-AD6A-797037A805CF}"/>
                  </a:ext>
                </a:extLst>
              </p:cNvPr>
              <p:cNvSpPr txBox="1"/>
              <p:nvPr/>
            </p:nvSpPr>
            <p:spPr>
              <a:xfrm>
                <a:off x="4249960" y="1719162"/>
                <a:ext cx="648970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b="1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vaccine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Box 49">
                <a:extLst>
                  <a:ext uri="{FF2B5EF4-FFF2-40B4-BE49-F238E27FC236}">
                    <a16:creationId xmlns:a16="http://schemas.microsoft.com/office/drawing/2014/main" id="{F1268F50-A7DB-4A8E-85F7-6BA30A5A614C}"/>
                  </a:ext>
                </a:extLst>
              </p:cNvPr>
              <p:cNvSpPr txBox="1"/>
              <p:nvPr/>
            </p:nvSpPr>
            <p:spPr>
              <a:xfrm>
                <a:off x="3074696" y="1577471"/>
                <a:ext cx="494030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day 0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TextBox 50">
                <a:extLst>
                  <a:ext uri="{FF2B5EF4-FFF2-40B4-BE49-F238E27FC236}">
                    <a16:creationId xmlns:a16="http://schemas.microsoft.com/office/drawing/2014/main" id="{C6355A57-9315-461D-A15D-6BEF2135D140}"/>
                  </a:ext>
                </a:extLst>
              </p:cNvPr>
              <p:cNvSpPr txBox="1"/>
              <p:nvPr/>
            </p:nvSpPr>
            <p:spPr>
              <a:xfrm>
                <a:off x="3556481" y="1577471"/>
                <a:ext cx="564515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day 56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TextBox 51">
                <a:extLst>
                  <a:ext uri="{FF2B5EF4-FFF2-40B4-BE49-F238E27FC236}">
                    <a16:creationId xmlns:a16="http://schemas.microsoft.com/office/drawing/2014/main" id="{B82F20DC-9291-4182-8EC5-2055C966BC06}"/>
                  </a:ext>
                </a:extLst>
              </p:cNvPr>
              <p:cNvSpPr txBox="1"/>
              <p:nvPr/>
            </p:nvSpPr>
            <p:spPr>
              <a:xfrm>
                <a:off x="4100086" y="1577471"/>
                <a:ext cx="494030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day 0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TextBox 52">
                <a:extLst>
                  <a:ext uri="{FF2B5EF4-FFF2-40B4-BE49-F238E27FC236}">
                    <a16:creationId xmlns:a16="http://schemas.microsoft.com/office/drawing/2014/main" id="{B9A243A0-AF02-4523-9153-0BD10C17E3BD}"/>
                  </a:ext>
                </a:extLst>
              </p:cNvPr>
              <p:cNvSpPr txBox="1"/>
              <p:nvPr/>
            </p:nvSpPr>
            <p:spPr>
              <a:xfrm>
                <a:off x="4547034" y="1577471"/>
                <a:ext cx="564515" cy="350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000" kern="1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day 56</a:t>
                </a:r>
                <a:endPara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5" name="TextBox 42">
            <a:extLst>
              <a:ext uri="{FF2B5EF4-FFF2-40B4-BE49-F238E27FC236}">
                <a16:creationId xmlns:a16="http://schemas.microsoft.com/office/drawing/2014/main" id="{3E95C4A2-C25B-4C30-B8D3-E411103D3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7460" y="3527425"/>
            <a:ext cx="5156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SFig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2.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Serum samples from seropositive recipients of the recombinant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gB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vaccination trial were analysed for IgG and IgA binding to AD-2 by ELISA. Only individuals where one sample is considered positive (according to cut off values obtained in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SFig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1) are shown. Statistical differences between the mean OD values of day 0 and day 56 of placebo and vaccine recipients for IgG and IgA for binding to AD-2 epitope were obtained from Mann-Whitney test (ns, not significant; * </a:t>
            </a:r>
            <a:r>
              <a:rPr kumimoji="0" lang="en-GB" altLang="en-US" sz="1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&lt; 0.05). Placebo groups for IgA showed no positive samples and are not included.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6" name="Rectangle 22">
            <a:extLst>
              <a:ext uri="{FF2B5EF4-FFF2-40B4-BE49-F238E27FC236}">
                <a16:creationId xmlns:a16="http://schemas.microsoft.com/office/drawing/2014/main" id="{58D13B84-5D77-4FBA-86C8-A08D4744E2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8696" y="647207"/>
            <a:ext cx="54578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Supplementary Figure 2</a:t>
            </a: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7" name="Rectangle 37">
            <a:extLst>
              <a:ext uri="{FF2B5EF4-FFF2-40B4-BE49-F238E27FC236}">
                <a16:creationId xmlns:a16="http://schemas.microsoft.com/office/drawing/2014/main" id="{0F1A3AC2-18E9-4638-A046-4C50B540D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174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129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Mclean</dc:creator>
  <cp:lastModifiedBy>Gary Mclean</cp:lastModifiedBy>
  <cp:revision>5</cp:revision>
  <dcterms:created xsi:type="dcterms:W3CDTF">2020-07-30T08:37:47Z</dcterms:created>
  <dcterms:modified xsi:type="dcterms:W3CDTF">2020-10-29T15:58:55Z</dcterms:modified>
</cp:coreProperties>
</file>