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CDB7B-342E-434D-85EA-B7BD28C5F716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8B7C2-D924-4A23-8248-A35AF60C4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4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D5FD4-93B3-4CC9-B299-3347FDF8C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2113A6-5450-433E-B2DA-2745E8D673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9B448-5FC5-426B-A92D-EE6693D7A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01B93-1CAE-4EAC-9A92-8D20608C0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7F90B-8E08-4AFE-964B-58E63B5F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5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359A3-D51F-4FBC-B0A8-D4BD0C12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7DAC6-8DD2-48FA-AF1D-EE529A0D9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14ED7-F6F0-4D8B-940D-F392250CF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DC7E6-B399-4815-8C0A-BB2050383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C07AC-9AB1-4C03-80CD-5FC7D7BDA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8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C868A-A974-46A1-BAFB-C999F6283B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151A0-49A2-40DD-BAD2-55A76C6CD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3ADAF-5756-43EA-BD71-C9D2E56F9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9C985-9266-482A-B044-A5BD7D4F8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C85A7-33F3-4775-A34B-21559DC7B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3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0BA66-D3C8-4304-923B-458C0A3C5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E1DBF-862E-4D21-AC0C-D105DBFE4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2820E-A80B-488F-B04B-29B5499A6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3AD99-AE4F-410B-88C7-B7AD6F9C0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82B3D-B85A-4A78-8D12-B08D3E89B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9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23A7B-2B16-4D92-B3FD-E5CEF3902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83880-F4A6-4DD0-8670-84351D426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9F219-5360-4ABD-A711-8E578E1F3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3B33D-A85E-4621-B887-A7AD29BE8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130DA-C641-4100-B62F-EC7F69F9C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5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14F1D-3CE6-4931-BE5B-89EB6B272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02CD0-5CDF-4B3C-A5EA-B7B5FD94E2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D641DA-7419-47B2-88BE-856DDB245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0AD23-55BF-4D50-903F-5881F19F4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EC9F2B-B507-4E92-8804-80AF05C26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EEDC2-DFD7-4347-BFE4-B17FBA8F6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0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3955-81F1-4DA9-99C9-E89C1AF03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FC020E-92F4-4BDA-B317-F679F2AD6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4B1DBF-226E-495A-B9D8-24D5208CB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5E7C17-3121-4655-8632-5D94B1FEFA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653744-1FD8-49D4-82BC-21102E027E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0F2E94-6B22-4453-BE84-A79E8474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59368F-0CA5-494A-8BBD-1F1CBFA3F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12986D-1F10-4355-9420-FC4AF107E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7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6D450-A348-4599-889E-DF08E83AD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964F0A-21B8-4979-809E-4B019949E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873DE7-4F51-4099-86F4-3B310014F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44D62-5ED5-487B-B197-6E64731BF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6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1EE33D-1E74-4567-9356-F1A5D081F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E499B8-0E13-409D-BE67-B86AA5AFB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A6244-C262-4954-BF04-A740C6A1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9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C2EF9-47B9-47E8-A15B-0AF38614A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2DB03-B5B8-421F-BB2F-5711B2183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AE261D-A795-400E-90DF-B3FAD64EA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A9CCE-65C8-4725-AB5E-E14A65E62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D304A-E5B7-46A0-80A4-6BE834DDD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2034F-F692-4C9D-86AD-C4C6DEB71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2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B5DE8-3B6E-4F18-B1FD-ABB943CFA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5E3A3A-3116-4E36-9F37-32D8AECB93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AD5063-9042-4BAD-9E06-7D1C2280B8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610E-8C2C-471F-B35A-60FD7598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9E6F84-08B1-4C3E-B2B3-6D36A602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FE0A7C-BF98-4392-8868-CF2B380AD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3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5D4F94-5BC2-4435-B7F2-EFDB0002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DD029-2285-4C67-8ED4-D4E1DBC80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1A6E1-096D-4636-B42C-21E7B89C28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48DE8-CADC-4E8D-BE1E-23314D0D9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22062-77BC-4CAF-840E-4410C7017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94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06941" y="-52611"/>
            <a:ext cx="2977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Activated antibody forming B cells (blood)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354292"/>
              </p:ext>
            </p:extLst>
          </p:nvPr>
        </p:nvGraphicFramePr>
        <p:xfrm>
          <a:off x="1150363" y="156937"/>
          <a:ext cx="3600450" cy="287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3600000" imgH="3564000" progId="Prism5.Document">
                  <p:embed/>
                </p:oleObj>
              </mc:Choice>
              <mc:Fallback>
                <p:oleObj name="Prism Project" r:id="rId2" imgW="3600000" imgH="3564000" progId="Prism5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50363" y="156937"/>
                        <a:ext cx="3600450" cy="2878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5985" y="61317"/>
            <a:ext cx="394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5985" y="2840212"/>
            <a:ext cx="394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04273" y="-28175"/>
            <a:ext cx="30203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Activated antibody forming B cells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(spleen)</a:t>
            </a:r>
          </a:p>
        </p:txBody>
      </p:sp>
      <p:graphicFrame>
        <p:nvGraphicFramePr>
          <p:cNvPr id="13" name="Object 3">
            <a:extLst>
              <a:ext uri="{FF2B5EF4-FFF2-40B4-BE49-F238E27FC236}">
                <a16:creationId xmlns:a16="http://schemas.microsoft.com/office/drawing/2014/main" id="{1F950484-914E-43C6-8D1B-B95DB4586B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961497"/>
              </p:ext>
            </p:extLst>
          </p:nvPr>
        </p:nvGraphicFramePr>
        <p:xfrm>
          <a:off x="1073150" y="3109913"/>
          <a:ext cx="3600450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4" imgW="3600000" imgH="3420000" progId="Prism5.Document">
                  <p:embed/>
                </p:oleObj>
              </mc:Choice>
              <mc:Fallback>
                <p:oleObj name="Prism Project" r:id="rId4" imgW="3600000" imgH="3420000" progId="Prism5.Document">
                  <p:embed/>
                  <p:pic>
                    <p:nvPicPr>
                      <p:cNvPr id="13" name="Object 3">
                        <a:extLst>
                          <a:ext uri="{FF2B5EF4-FFF2-40B4-BE49-F238E27FC236}">
                            <a16:creationId xmlns:a16="http://schemas.microsoft.com/office/drawing/2014/main" id="{1F950484-914E-43C6-8D1B-B95DB4586B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73150" y="3109913"/>
                        <a:ext cx="3600450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6">
            <a:extLst>
              <a:ext uri="{FF2B5EF4-FFF2-40B4-BE49-F238E27FC236}">
                <a16:creationId xmlns:a16="http://schemas.microsoft.com/office/drawing/2014/main" id="{0724826C-C5B7-4FD1-86CC-AB791FB43082}"/>
              </a:ext>
            </a:extLst>
          </p:cNvPr>
          <p:cNvSpPr txBox="1"/>
          <p:nvPr/>
        </p:nvSpPr>
        <p:spPr>
          <a:xfrm>
            <a:off x="5250456" y="58745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15" name="TextBox 8">
            <a:extLst>
              <a:ext uri="{FF2B5EF4-FFF2-40B4-BE49-F238E27FC236}">
                <a16:creationId xmlns:a16="http://schemas.microsoft.com/office/drawing/2014/main" id="{757A0807-EE0D-4382-B23E-5188D344E8AA}"/>
              </a:ext>
            </a:extLst>
          </p:cNvPr>
          <p:cNvSpPr txBox="1"/>
          <p:nvPr/>
        </p:nvSpPr>
        <p:spPr>
          <a:xfrm>
            <a:off x="2021083" y="2790264"/>
            <a:ext cx="1503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IgA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 cells (spleen)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8AF944-BB68-42FB-826F-730B715F3AF2}"/>
              </a:ext>
            </a:extLst>
          </p:cNvPr>
          <p:cNvSpPr txBox="1"/>
          <p:nvPr/>
        </p:nvSpPr>
        <p:spPr>
          <a:xfrm>
            <a:off x="92964" y="5831758"/>
            <a:ext cx="12006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kern="100">
                <a:latin typeface="Times New Roman" panose="02020603050405020304" pitchFamily="18" charset="0"/>
                <a:ea typeface="Calibri" panose="020F0502020204030204" pitchFamily="34" charset="0"/>
              </a:rPr>
              <a:t>S4 Fig.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EcN biofilm significantly increased the frequencies of activated B cells in systemic tissues and IgA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 cells in spleen.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Mean frequencies of activated antibody forming B cells in blood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spleen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IgA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cells in spleen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and resting antibody forming B cells in blood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respectively. There were no significant trends were observed in intestinal tissues. Data represent means ± SEM. Significant difference (*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0.05, ***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0.001) are indicated. Gnotobiotic pigs were transplanted with human infant fecal microbiota (HIFM) at 4 days of age, post-HIFM transplantation day (PTD) 0. Probiotic was given to the respective groups at PTD 11, followed by challenge with virulent human rotavirus (HRV) on PTD 13/post-challenge day (PCD) 0 and pigs were euthanized on PTD 27/PCD 14. </a:t>
            </a: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072B485A-A50F-4BC0-AE2E-6AE7BE061D7A}"/>
              </a:ext>
            </a:extLst>
          </p:cNvPr>
          <p:cNvSpPr txBox="1"/>
          <p:nvPr/>
        </p:nvSpPr>
        <p:spPr>
          <a:xfrm>
            <a:off x="4935318" y="275342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</a:p>
        </p:txBody>
      </p:sp>
      <p:sp>
        <p:nvSpPr>
          <p:cNvPr id="19" name="TextBox 8">
            <a:extLst>
              <a:ext uri="{FF2B5EF4-FFF2-40B4-BE49-F238E27FC236}">
                <a16:creationId xmlns:a16="http://schemas.microsoft.com/office/drawing/2014/main" id="{09A63777-7DAD-498C-AF8C-B5BFD463D57C}"/>
              </a:ext>
            </a:extLst>
          </p:cNvPr>
          <p:cNvSpPr txBox="1"/>
          <p:nvPr/>
        </p:nvSpPr>
        <p:spPr>
          <a:xfrm>
            <a:off x="8668289" y="2760057"/>
            <a:ext cx="3430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Resting/memory antibody forming B cells (blood)</a:t>
            </a:r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7ED04C74-C3F4-4810-99A7-96D1C24194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538394"/>
              </p:ext>
            </p:extLst>
          </p:nvPr>
        </p:nvGraphicFramePr>
        <p:xfrm>
          <a:off x="4635500" y="3024188"/>
          <a:ext cx="3600450" cy="307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6" imgW="3600000" imgH="3384000" progId="Prism5.Document">
                  <p:embed/>
                </p:oleObj>
              </mc:Choice>
              <mc:Fallback>
                <p:oleObj name="Prism Project" r:id="rId6" imgW="3600000" imgH="3384000" progId="Prism5.Document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7ED04C74-C3F4-4810-99A7-96D1C24194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35500" y="3024188"/>
                        <a:ext cx="3600450" cy="307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405FF377-7356-418B-B4FD-5EC8A031ECC3}"/>
              </a:ext>
            </a:extLst>
          </p:cNvPr>
          <p:cNvSpPr txBox="1"/>
          <p:nvPr/>
        </p:nvSpPr>
        <p:spPr>
          <a:xfrm>
            <a:off x="5957224" y="2775477"/>
            <a:ext cx="1460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IgA</a:t>
            </a:r>
            <a:r>
              <a:rPr lang="en-US" baseline="30000" dirty="0"/>
              <a:t>+</a:t>
            </a:r>
            <a:r>
              <a:rPr lang="en-US" dirty="0"/>
              <a:t> B cells (blood)</a:t>
            </a:r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30CEE43A-B734-4E55-A1A6-9C4100A284E5}"/>
              </a:ext>
            </a:extLst>
          </p:cNvPr>
          <p:cNvSpPr txBox="1"/>
          <p:nvPr/>
        </p:nvSpPr>
        <p:spPr>
          <a:xfrm>
            <a:off x="8168465" y="2782775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(e)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A60B63C9-ED6F-4CE8-B258-A8183B6B9D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610276"/>
              </p:ext>
            </p:extLst>
          </p:nvPr>
        </p:nvGraphicFramePr>
        <p:xfrm>
          <a:off x="5308396" y="126316"/>
          <a:ext cx="3020380" cy="3020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8" imgW="3600000" imgH="3600000" progId="Prism5.Document">
                  <p:embed/>
                </p:oleObj>
              </mc:Choice>
              <mc:Fallback>
                <p:oleObj name="Prism Project" r:id="rId8" imgW="3600000" imgH="3600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308396" y="126316"/>
                        <a:ext cx="3020380" cy="30203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07AC6DD-6624-47CF-95FD-220F12E82A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5833508"/>
              </p:ext>
            </p:extLst>
          </p:nvPr>
        </p:nvGraphicFramePr>
        <p:xfrm>
          <a:off x="8328776" y="2870334"/>
          <a:ext cx="3600450" cy="334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10" imgW="3600000" imgH="3348000" progId="Prism5.Document">
                  <p:embed/>
                </p:oleObj>
              </mc:Choice>
              <mc:Fallback>
                <p:oleObj name="Prism Project" r:id="rId10" imgW="3600000" imgH="334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328776" y="2870334"/>
                        <a:ext cx="3600450" cy="3348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8338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2912</TotalTime>
  <Words>218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Johnson</dc:creator>
  <cp:lastModifiedBy>chn off31</cp:lastModifiedBy>
  <cp:revision>41</cp:revision>
  <dcterms:created xsi:type="dcterms:W3CDTF">2020-12-29T19:12:17Z</dcterms:created>
  <dcterms:modified xsi:type="dcterms:W3CDTF">2021-02-04T08:29:00Z</dcterms:modified>
</cp:coreProperties>
</file>