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8E2B2-09E7-4711-8782-5803665D4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DD1CDA-19DC-44C6-9D58-5A3C7C835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F5ADC-68D4-4211-BB7A-C6782557B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1F9D-D9DC-4891-A422-22D1920BB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19C9C-EEBC-49DE-BFE0-6AAB2BDBA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3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B1271-0A5B-437D-9B13-FF3C081C4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A8383E-72ED-4D73-AC6B-D2DF2970B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7DB56-E733-4E34-84C2-6A4A26A09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86DF5-5C90-492A-B15B-3F61BCFEC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6170C-9B1B-4C6D-BB50-CAF9615F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1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9E6E44-9DBD-473F-927C-3C2D8C1991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E0794C-28FA-41A6-AB9E-6350F1F72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3CEAC-99C9-4B22-B87E-43F0B716B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59F87-186F-4BEA-840B-FCDC11612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563A9-2F1B-4BCE-AB48-B821EFEFF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3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FC9CC-9D1F-4BEE-8A88-57CBD8B88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9318D-E3F7-4E08-A8E6-18E34B35F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CF824-B8DA-479E-9E05-795BEF7E0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AEA6D-67F8-443F-9CE0-9D8C69BA7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9197E-9C9A-461E-B0E7-7227275C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1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517D4-0C3B-4D30-82B6-988AD75B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EBE45-54AB-465F-9B5A-ED8319DC9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9EB84-11F0-4A86-97BA-4AD94EC2C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2BFD7-8CFD-49D3-A0CF-027F43178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8934-29B4-4D76-B478-2D5C0DF1F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4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9D614-6CCF-463B-88CE-651AEB59E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CF31A-4AB7-4CEC-89F6-8D31A8648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4AAA92-3F11-49BB-AFF2-B8A0BAE66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6D2A9-E35F-4A83-B2B4-52A1DFAAC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5B076D-14E6-499A-9465-FE1E0626A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EFA25-7933-425B-9BCC-1CD69AE21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9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41328-4944-4246-8821-5A469F5B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BD234-5F15-46F4-8573-3FB44BD2E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292202-EEF8-4127-897E-17FCC374C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46A17-91E4-4D18-9ED2-5537CFBDA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1EB44-0B40-48C9-97F1-178624120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0ED35A-D093-466C-AC74-69ABF7D8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1B54F2-2C1F-4D29-9B80-78B3DDD96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8079C-3A7A-4176-BF09-B78A15987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1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8B6C2-77D7-4A5E-8441-C19AD4CD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FBBB8-5D8B-4C2A-BBCD-53CA51CC0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FF08F-B2F1-4C7E-BFDC-DA72E0906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5F0BE-2719-4AB6-87E9-1DCFC75CB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1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9C926-2C3C-4C31-B9AB-62E72004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80C6A-E0F2-43DB-BD0F-9B245745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93B34-41E0-42ED-8A00-B8128B1F3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4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0E34C-7C21-40DA-9F8D-7697140F7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F70CC-DCDF-4FC1-93FF-C32918FCC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FB045-FC9C-4C2F-A954-936912437F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AAE69-F656-43A5-A343-540140261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AE901-930F-41F4-9FC7-56AF5668E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16D22-BC5F-4F6C-ABBC-72E954405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5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B9CA1-74F8-417E-B7BB-A5D70D1F7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F47358-9911-4597-9DA3-9E149F122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BE588-01BD-4CD7-B55E-B42FF9A40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3EECD-92D0-4308-8B7E-60718596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56DB6-150F-46A6-AA94-9C8CE6DC2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923B5D-894C-4823-8F53-60CB0AABA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6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AF77AF-8331-4449-BDF2-4747C59E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D2B7B6-2DAA-4B00-AB97-2D1E3F5E7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6776F-AC89-4FB4-A3C2-32948500C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B42B7-7A2E-4920-8E6E-E0FB4CE84C16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ECD8C-D072-4909-97FA-13B47B7F2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A354C-FCA1-40AF-BCF3-455245DCD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0F57C-A877-4C5C-80AC-143015B3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3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4E3947-1E2A-4866-A28F-396934B26B26}"/>
              </a:ext>
            </a:extLst>
          </p:cNvPr>
          <p:cNvSpPr txBox="1"/>
          <p:nvPr/>
        </p:nvSpPr>
        <p:spPr>
          <a:xfrm>
            <a:off x="300638" y="2189251"/>
            <a:ext cx="10521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Case control study comparing the HPV genome in patients with oral cavity squamous cell carcinoma to normal patients using metagenomic shotgun sequencing. </a:t>
            </a:r>
            <a:endParaRPr lang="en-US" dirty="0"/>
          </a:p>
          <a:p>
            <a:r>
              <a:rPr lang="en-US" b="1" dirty="0"/>
              <a:t> </a:t>
            </a:r>
          </a:p>
          <a:p>
            <a:endParaRPr lang="en-US" dirty="0"/>
          </a:p>
          <a:p>
            <a:r>
              <a:rPr lang="en-US" dirty="0"/>
              <a:t>Ian Ganly, Zhiheng Pei, </a:t>
            </a:r>
            <a:r>
              <a:rPr lang="en-US" dirty="0" err="1"/>
              <a:t>Yuhan</a:t>
            </a:r>
            <a:r>
              <a:rPr lang="en-US" dirty="0"/>
              <a:t> Hao, Yingfei Ma, Matthew Rosenthal, </a:t>
            </a:r>
            <a:r>
              <a:rPr lang="en-US" dirty="0" err="1"/>
              <a:t>Zhenglin</a:t>
            </a:r>
            <a:r>
              <a:rPr lang="en-US" dirty="0"/>
              <a:t> Wu, Jocelyn Migliacci, Bin Huang, Nora Katabi, </a:t>
            </a:r>
            <a:r>
              <a:rPr lang="en-US" dirty="0" err="1"/>
              <a:t>Wenzhi</a:t>
            </a:r>
            <a:r>
              <a:rPr lang="en-US" dirty="0"/>
              <a:t> Tseng, Stuart Brown, Yi-Wei Tang, </a:t>
            </a:r>
            <a:r>
              <a:rPr lang="en-US" dirty="0" err="1"/>
              <a:t>Liying</a:t>
            </a:r>
            <a:r>
              <a:rPr lang="en-US" dirty="0"/>
              <a:t> Yang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D957BC-29C9-45E1-93F8-B3DD994214D8}"/>
              </a:ext>
            </a:extLst>
          </p:cNvPr>
          <p:cNvSpPr txBox="1"/>
          <p:nvPr/>
        </p:nvSpPr>
        <p:spPr>
          <a:xfrm>
            <a:off x="350730" y="701458"/>
            <a:ext cx="283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Supplementary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44551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C61139-5970-4918-93A8-0E8CDB8F3BEB}"/>
              </a:ext>
            </a:extLst>
          </p:cNvPr>
          <p:cNvGrpSpPr>
            <a:grpSpLocks noChangeAspect="1"/>
          </p:cNvGrpSpPr>
          <p:nvPr/>
        </p:nvGrpSpPr>
        <p:grpSpPr>
          <a:xfrm>
            <a:off x="2052928" y="1546291"/>
            <a:ext cx="8482263" cy="2174850"/>
            <a:chOff x="35560" y="0"/>
            <a:chExt cx="6102350" cy="162941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C00571A-7C4F-6849-AF5D-460CD8CF2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1600" y="294640"/>
              <a:ext cx="2226310" cy="133477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FC529DF-6D36-3743-A7FE-AB7A39DB8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60" y="289560"/>
              <a:ext cx="3567430" cy="1337945"/>
            </a:xfrm>
            <a:prstGeom prst="rect">
              <a:avLst/>
            </a:prstGeom>
            <a:ln>
              <a:noFill/>
            </a:ln>
          </p:spPr>
        </p:pic>
        <p:sp>
          <p:nvSpPr>
            <p:cNvPr id="5" name="Text Box 18">
              <a:extLst>
                <a:ext uri="{FF2B5EF4-FFF2-40B4-BE49-F238E27FC236}">
                  <a16:creationId xmlns:a16="http://schemas.microsoft.com/office/drawing/2014/main" id="{82231C15-0DBD-4C8F-B9C7-464773C1AC77}"/>
                </a:ext>
              </a:extLst>
            </p:cNvPr>
            <p:cNvSpPr txBox="1"/>
            <p:nvPr/>
          </p:nvSpPr>
          <p:spPr>
            <a:xfrm>
              <a:off x="1803400" y="0"/>
              <a:ext cx="274320" cy="25400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 Box 19">
              <a:extLst>
                <a:ext uri="{FF2B5EF4-FFF2-40B4-BE49-F238E27FC236}">
                  <a16:creationId xmlns:a16="http://schemas.microsoft.com/office/drawing/2014/main" id="{B50F9DF5-4162-4086-B031-4E43D2EE80D6}"/>
                </a:ext>
              </a:extLst>
            </p:cNvPr>
            <p:cNvSpPr txBox="1"/>
            <p:nvPr/>
          </p:nvSpPr>
          <p:spPr>
            <a:xfrm>
              <a:off x="4978400" y="0"/>
              <a:ext cx="267970" cy="25400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48F7BD34-0E3C-4BF2-86D3-DCD91228E447}"/>
              </a:ext>
            </a:extLst>
          </p:cNvPr>
          <p:cNvSpPr/>
          <p:nvPr/>
        </p:nvSpPr>
        <p:spPr>
          <a:xfrm>
            <a:off x="1003673" y="4141341"/>
            <a:ext cx="10759740" cy="1971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/>
              <a:t>Supplementary Figure 1</a:t>
            </a:r>
            <a:r>
              <a:rPr lang="en-US" dirty="0"/>
              <a:t>. Quality assessment of DNA reads generated from metagenomics shotgun  sequencing.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/>
              <a:t>The Y axes show the percentage of reads remaining after trimming poor quality reads using the </a:t>
            </a:r>
            <a:r>
              <a:rPr lang="en-US" dirty="0" err="1"/>
              <a:t>trimmomatic</a:t>
            </a:r>
            <a:endParaRPr lang="en-US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/>
              <a:t>and the X axes show sample distribution within the range.   Mean reads ± SD are shown in Panel B.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9344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0A31C8C-D639-4BB5-B278-E75CAB3AFEDC}"/>
              </a:ext>
            </a:extLst>
          </p:cNvPr>
          <p:cNvGrpSpPr/>
          <p:nvPr/>
        </p:nvGrpSpPr>
        <p:grpSpPr>
          <a:xfrm>
            <a:off x="4484051" y="1611495"/>
            <a:ext cx="3223895" cy="2209165"/>
            <a:chOff x="723932" y="284659"/>
            <a:chExt cx="3224036" cy="2211316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052CDF70-A2DC-4558-BFFC-189C0F508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6854" y="2119745"/>
              <a:ext cx="2373733" cy="3762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Normal control            OC-SCC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F8A0CA5-8299-EF43-9782-80BC518128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2" t="1599" r="1165" b="29553"/>
            <a:stretch/>
          </p:blipFill>
          <p:spPr bwMode="auto">
            <a:xfrm>
              <a:off x="1234494" y="449606"/>
              <a:ext cx="2713474" cy="168971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Text Box 2">
              <a:extLst>
                <a:ext uri="{FF2B5EF4-FFF2-40B4-BE49-F238E27FC236}">
                  <a16:creationId xmlns:a16="http://schemas.microsoft.com/office/drawing/2014/main" id="{063A2E66-6446-43D5-A014-B6C14E633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32" y="284659"/>
              <a:ext cx="510562" cy="21246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vert270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Number of human autosome DNA reads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0DC3705-18F8-47FD-B581-CD28A3E64865}"/>
              </a:ext>
            </a:extLst>
          </p:cNvPr>
          <p:cNvSpPr/>
          <p:nvPr/>
        </p:nvSpPr>
        <p:spPr>
          <a:xfrm>
            <a:off x="3313294" y="4043130"/>
            <a:ext cx="6092565" cy="7745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/>
              <a:t>Comparison of OC-SCC and normal controls in sequence depth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6904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4.png">
            <a:extLst>
              <a:ext uri="{FF2B5EF4-FFF2-40B4-BE49-F238E27FC236}">
                <a16:creationId xmlns:a16="http://schemas.microsoft.com/office/drawing/2014/main" id="{83340EE6-C175-4CD1-98AB-A10BA4B2FD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" t="4472" r="-743" b="13"/>
          <a:stretch/>
        </p:blipFill>
        <p:spPr bwMode="auto">
          <a:xfrm>
            <a:off x="3472517" y="256659"/>
            <a:ext cx="5541356" cy="60958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A32A1E-E74B-4C2B-9B1C-769F30A957D8}"/>
              </a:ext>
            </a:extLst>
          </p:cNvPr>
          <p:cNvSpPr txBox="1"/>
          <p:nvPr/>
        </p:nvSpPr>
        <p:spPr>
          <a:xfrm>
            <a:off x="2897313" y="6369980"/>
            <a:ext cx="6509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workflow of hybrid-mode of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HPViewer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4796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Ganly, Ian/Surgery</dc:creator>
  <cp:lastModifiedBy>Ganly, Ian/Surgery</cp:lastModifiedBy>
  <cp:revision>3</cp:revision>
  <dcterms:created xsi:type="dcterms:W3CDTF">2019-09-29T19:35:47Z</dcterms:created>
  <dcterms:modified xsi:type="dcterms:W3CDTF">2020-11-27T22:39:39Z</dcterms:modified>
</cp:coreProperties>
</file>