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1"/>
  </p:notesMasterIdLst>
  <p:sldIdLst>
    <p:sldId id="285" r:id="rId2"/>
    <p:sldId id="286" r:id="rId3"/>
    <p:sldId id="256" r:id="rId4"/>
    <p:sldId id="270" r:id="rId5"/>
    <p:sldId id="269" r:id="rId6"/>
    <p:sldId id="291" r:id="rId7"/>
    <p:sldId id="288" r:id="rId8"/>
    <p:sldId id="287" r:id="rId9"/>
    <p:sldId id="295" r:id="rId10"/>
  </p:sldIdLst>
  <p:sldSz cx="6858000" cy="9144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03" autoAdjust="0"/>
    <p:restoredTop sz="94660"/>
  </p:normalViewPr>
  <p:slideViewPr>
    <p:cSldViewPr snapToGrid="0">
      <p:cViewPr>
        <p:scale>
          <a:sx n="100" d="100"/>
          <a:sy n="100" d="100"/>
        </p:scale>
        <p:origin x="1110" y="-21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505CA6B0-B951-4F64-AD9C-A3E8266621BD}" type="datetimeFigureOut">
              <a:rPr lang="en-GB" smtClean="0"/>
              <a:t>15/01/2021</a:t>
            </a:fld>
            <a:endParaRPr lang="en-GB"/>
          </a:p>
        </p:txBody>
      </p:sp>
      <p:sp>
        <p:nvSpPr>
          <p:cNvPr id="4" name="Slide Image Placeholder 3"/>
          <p:cNvSpPr>
            <a:spLocks noGrp="1" noRot="1" noChangeAspect="1"/>
          </p:cNvSpPr>
          <p:nvPr>
            <p:ph type="sldImg" idx="2"/>
          </p:nvPr>
        </p:nvSpPr>
        <p:spPr>
          <a:xfrm>
            <a:off x="2143125" y="1241425"/>
            <a:ext cx="25114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530BE86-5B18-4178-A1C5-7F22A8D17464}" type="slidenum">
              <a:rPr lang="en-GB" smtClean="0"/>
              <a:t>‹#›</a:t>
            </a:fld>
            <a:endParaRPr lang="en-GB"/>
          </a:p>
        </p:txBody>
      </p:sp>
    </p:spTree>
    <p:extLst>
      <p:ext uri="{BB962C8B-B14F-4D97-AF65-F5344CB8AC3E}">
        <p14:creationId xmlns:p14="http://schemas.microsoft.com/office/powerpoint/2010/main" val="31725005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EDAF3E0-63BB-46F3-AEE2-2132CC212646}" type="datetimeFigureOut">
              <a:rPr lang="en-GB" smtClean="0"/>
              <a:t>15/01/2021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6117DA-D2D2-42D2-8DCF-BEC0F9BBEFEF}" type="slidenum">
              <a:rPr lang="en-GB" smtClean="0"/>
              <a:t>‹#›</a:t>
            </a:fld>
            <a:endParaRPr lang="en-GB"/>
          </a:p>
        </p:txBody>
      </p:sp>
    </p:spTree>
    <p:extLst>
      <p:ext uri="{BB962C8B-B14F-4D97-AF65-F5344CB8AC3E}">
        <p14:creationId xmlns:p14="http://schemas.microsoft.com/office/powerpoint/2010/main" val="2008022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AF3E0-63BB-46F3-AEE2-2132CC212646}" type="datetimeFigureOut">
              <a:rPr lang="en-GB" smtClean="0"/>
              <a:t>15/01/2021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6117DA-D2D2-42D2-8DCF-BEC0F9BBEFEF}" type="slidenum">
              <a:rPr lang="en-GB" smtClean="0"/>
              <a:t>‹#›</a:t>
            </a:fld>
            <a:endParaRPr lang="en-GB"/>
          </a:p>
        </p:txBody>
      </p:sp>
    </p:spTree>
    <p:extLst>
      <p:ext uri="{BB962C8B-B14F-4D97-AF65-F5344CB8AC3E}">
        <p14:creationId xmlns:p14="http://schemas.microsoft.com/office/powerpoint/2010/main" val="739492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AF3E0-63BB-46F3-AEE2-2132CC212646}" type="datetimeFigureOut">
              <a:rPr lang="en-GB" smtClean="0"/>
              <a:t>15/01/2021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6117DA-D2D2-42D2-8DCF-BEC0F9BBEFEF}" type="slidenum">
              <a:rPr lang="en-GB" smtClean="0"/>
              <a:t>‹#›</a:t>
            </a:fld>
            <a:endParaRPr lang="en-GB"/>
          </a:p>
        </p:txBody>
      </p:sp>
    </p:spTree>
    <p:extLst>
      <p:ext uri="{BB962C8B-B14F-4D97-AF65-F5344CB8AC3E}">
        <p14:creationId xmlns:p14="http://schemas.microsoft.com/office/powerpoint/2010/main" val="862643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AF3E0-63BB-46F3-AEE2-2132CC212646}" type="datetimeFigureOut">
              <a:rPr lang="en-GB" smtClean="0"/>
              <a:t>15/01/2021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6117DA-D2D2-42D2-8DCF-BEC0F9BBEFEF}" type="slidenum">
              <a:rPr lang="en-GB" smtClean="0"/>
              <a:t>‹#›</a:t>
            </a:fld>
            <a:endParaRPr lang="en-GB"/>
          </a:p>
        </p:txBody>
      </p:sp>
    </p:spTree>
    <p:extLst>
      <p:ext uri="{BB962C8B-B14F-4D97-AF65-F5344CB8AC3E}">
        <p14:creationId xmlns:p14="http://schemas.microsoft.com/office/powerpoint/2010/main" val="146034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AF3E0-63BB-46F3-AEE2-2132CC212646}" type="datetimeFigureOut">
              <a:rPr lang="en-GB" smtClean="0"/>
              <a:t>15/01/2021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6117DA-D2D2-42D2-8DCF-BEC0F9BBEFEF}" type="slidenum">
              <a:rPr lang="en-GB" smtClean="0"/>
              <a:t>‹#›</a:t>
            </a:fld>
            <a:endParaRPr lang="en-GB"/>
          </a:p>
        </p:txBody>
      </p:sp>
    </p:spTree>
    <p:extLst>
      <p:ext uri="{BB962C8B-B14F-4D97-AF65-F5344CB8AC3E}">
        <p14:creationId xmlns:p14="http://schemas.microsoft.com/office/powerpoint/2010/main" val="2483405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EDAF3E0-63BB-46F3-AEE2-2132CC212646}" type="datetimeFigureOut">
              <a:rPr lang="en-GB" smtClean="0"/>
              <a:t>15/01/2021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56117DA-D2D2-42D2-8DCF-BEC0F9BBEFEF}" type="slidenum">
              <a:rPr lang="en-GB" smtClean="0"/>
              <a:t>‹#›</a:t>
            </a:fld>
            <a:endParaRPr lang="en-GB"/>
          </a:p>
        </p:txBody>
      </p:sp>
    </p:spTree>
    <p:extLst>
      <p:ext uri="{BB962C8B-B14F-4D97-AF65-F5344CB8AC3E}">
        <p14:creationId xmlns:p14="http://schemas.microsoft.com/office/powerpoint/2010/main" val="1859862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EDAF3E0-63BB-46F3-AEE2-2132CC212646}" type="datetimeFigureOut">
              <a:rPr lang="en-GB" smtClean="0"/>
              <a:t>15/01/2021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56117DA-D2D2-42D2-8DCF-BEC0F9BBEFEF}" type="slidenum">
              <a:rPr lang="en-GB" smtClean="0"/>
              <a:t>‹#›</a:t>
            </a:fld>
            <a:endParaRPr lang="en-GB"/>
          </a:p>
        </p:txBody>
      </p:sp>
    </p:spTree>
    <p:extLst>
      <p:ext uri="{BB962C8B-B14F-4D97-AF65-F5344CB8AC3E}">
        <p14:creationId xmlns:p14="http://schemas.microsoft.com/office/powerpoint/2010/main" val="2589751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EDAF3E0-63BB-46F3-AEE2-2132CC212646}" type="datetimeFigureOut">
              <a:rPr lang="en-GB" smtClean="0"/>
              <a:t>15/01/2021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56117DA-D2D2-42D2-8DCF-BEC0F9BBEFEF}" type="slidenum">
              <a:rPr lang="en-GB" smtClean="0"/>
              <a:t>‹#›</a:t>
            </a:fld>
            <a:endParaRPr lang="en-GB"/>
          </a:p>
        </p:txBody>
      </p:sp>
    </p:spTree>
    <p:extLst>
      <p:ext uri="{BB962C8B-B14F-4D97-AF65-F5344CB8AC3E}">
        <p14:creationId xmlns:p14="http://schemas.microsoft.com/office/powerpoint/2010/main" val="41570529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DAF3E0-63BB-46F3-AEE2-2132CC212646}" type="datetimeFigureOut">
              <a:rPr lang="en-GB" smtClean="0"/>
              <a:t>15/01/2021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56117DA-D2D2-42D2-8DCF-BEC0F9BBEFEF}" type="slidenum">
              <a:rPr lang="en-GB" smtClean="0"/>
              <a:t>‹#›</a:t>
            </a:fld>
            <a:endParaRPr lang="en-GB"/>
          </a:p>
        </p:txBody>
      </p:sp>
    </p:spTree>
    <p:extLst>
      <p:ext uri="{BB962C8B-B14F-4D97-AF65-F5344CB8AC3E}">
        <p14:creationId xmlns:p14="http://schemas.microsoft.com/office/powerpoint/2010/main" val="602594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8EDAF3E0-63BB-46F3-AEE2-2132CC212646}" type="datetimeFigureOut">
              <a:rPr lang="en-GB" smtClean="0"/>
              <a:t>15/01/2021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56117DA-D2D2-42D2-8DCF-BEC0F9BBEFEF}" type="slidenum">
              <a:rPr lang="en-GB" smtClean="0"/>
              <a:t>‹#›</a:t>
            </a:fld>
            <a:endParaRPr lang="en-GB"/>
          </a:p>
        </p:txBody>
      </p:sp>
    </p:spTree>
    <p:extLst>
      <p:ext uri="{BB962C8B-B14F-4D97-AF65-F5344CB8AC3E}">
        <p14:creationId xmlns:p14="http://schemas.microsoft.com/office/powerpoint/2010/main" val="41666075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8EDAF3E0-63BB-46F3-AEE2-2132CC212646}" type="datetimeFigureOut">
              <a:rPr lang="en-GB" smtClean="0"/>
              <a:t>15/01/2021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56117DA-D2D2-42D2-8DCF-BEC0F9BBEFEF}" type="slidenum">
              <a:rPr lang="en-GB" smtClean="0"/>
              <a:t>‹#›</a:t>
            </a:fld>
            <a:endParaRPr lang="en-GB"/>
          </a:p>
        </p:txBody>
      </p:sp>
    </p:spTree>
    <p:extLst>
      <p:ext uri="{BB962C8B-B14F-4D97-AF65-F5344CB8AC3E}">
        <p14:creationId xmlns:p14="http://schemas.microsoft.com/office/powerpoint/2010/main" val="1135533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8EDAF3E0-63BB-46F3-AEE2-2132CC212646}" type="datetimeFigureOut">
              <a:rPr lang="en-GB" smtClean="0"/>
              <a:t>15/01/2021</a:t>
            </a:fld>
            <a:endParaRPr lang="en-GB"/>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356117DA-D2D2-42D2-8DCF-BEC0F9BBEFEF}" type="slidenum">
              <a:rPr lang="en-GB" smtClean="0"/>
              <a:t>‹#›</a:t>
            </a:fld>
            <a:endParaRPr lang="en-GB"/>
          </a:p>
        </p:txBody>
      </p:sp>
    </p:spTree>
    <p:extLst>
      <p:ext uri="{BB962C8B-B14F-4D97-AF65-F5344CB8AC3E}">
        <p14:creationId xmlns:p14="http://schemas.microsoft.com/office/powerpoint/2010/main" val="118179199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10;&#10;Description automatically generated">
            <a:extLst>
              <a:ext uri="{FF2B5EF4-FFF2-40B4-BE49-F238E27FC236}">
                <a16:creationId xmlns:a16="http://schemas.microsoft.com/office/drawing/2014/main" id="{154B3606-61EE-44A3-9148-79E347D156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6858000" cy="9144000"/>
          </a:xfrm>
          <a:prstGeom prst="rect">
            <a:avLst/>
          </a:prstGeom>
        </p:spPr>
      </p:pic>
      <p:sp>
        <p:nvSpPr>
          <p:cNvPr id="3" name="TextBox 2"/>
          <p:cNvSpPr txBox="1"/>
          <p:nvPr/>
        </p:nvSpPr>
        <p:spPr>
          <a:xfrm rot="16200000">
            <a:off x="-40909" y="974070"/>
            <a:ext cx="511679" cy="246221"/>
          </a:xfrm>
          <a:prstGeom prst="rect">
            <a:avLst/>
          </a:prstGeom>
          <a:noFill/>
        </p:spPr>
        <p:txBody>
          <a:bodyPr wrap="none" rtlCol="0">
            <a:spAutoFit/>
          </a:bodyPr>
          <a:lstStyle/>
          <a:p>
            <a:pPr algn="ctr"/>
            <a:r>
              <a:rPr lang="en-GB" sz="1000" dirty="0">
                <a:latin typeface="Times New Roman" panose="02020603050405020304" pitchFamily="18" charset="0"/>
                <a:cs typeface="Times New Roman" panose="02020603050405020304" pitchFamily="18" charset="0"/>
              </a:rPr>
              <a:t>Tonsil</a:t>
            </a:r>
          </a:p>
        </p:txBody>
      </p:sp>
      <p:sp>
        <p:nvSpPr>
          <p:cNvPr id="38" name="TextBox 37">
            <a:extLst>
              <a:ext uri="{FF2B5EF4-FFF2-40B4-BE49-F238E27FC236}">
                <a16:creationId xmlns:a16="http://schemas.microsoft.com/office/drawing/2014/main" id="{ACDEE136-92FF-4A04-A408-50346C295C0A}"/>
              </a:ext>
            </a:extLst>
          </p:cNvPr>
          <p:cNvSpPr txBox="1"/>
          <p:nvPr/>
        </p:nvSpPr>
        <p:spPr>
          <a:xfrm>
            <a:off x="3403921" y="322924"/>
            <a:ext cx="1513109" cy="246221"/>
          </a:xfrm>
          <a:prstGeom prst="rect">
            <a:avLst/>
          </a:prstGeom>
          <a:noFill/>
        </p:spPr>
        <p:txBody>
          <a:bodyPr wrap="square" rtlCol="0">
            <a:spAutoFit/>
          </a:bodyPr>
          <a:lstStyle/>
          <a:p>
            <a:pPr algn="ctr"/>
            <a:r>
              <a:rPr lang="en-GB" sz="1000" dirty="0" err="1">
                <a:solidFill>
                  <a:schemeClr val="accent2">
                    <a:lumMod val="50000"/>
                  </a:schemeClr>
                </a:solidFill>
                <a:latin typeface="Times New Roman" panose="02020603050405020304" pitchFamily="18" charset="0"/>
                <a:cs typeface="Times New Roman" panose="02020603050405020304" pitchFamily="18" charset="0"/>
              </a:rPr>
              <a:t>Podoplanin</a:t>
            </a:r>
            <a:r>
              <a:rPr lang="en-GB" sz="1000" dirty="0">
                <a:latin typeface="Times New Roman" panose="02020603050405020304" pitchFamily="18" charset="0"/>
                <a:cs typeface="Times New Roman" panose="02020603050405020304" pitchFamily="18" charset="0"/>
              </a:rPr>
              <a:t>/</a:t>
            </a:r>
            <a:r>
              <a:rPr lang="en-GB" sz="1000" dirty="0">
                <a:solidFill>
                  <a:srgbClr val="FF0000"/>
                </a:solidFill>
                <a:latin typeface="Times New Roman" panose="02020603050405020304" pitchFamily="18" charset="0"/>
                <a:cs typeface="Times New Roman" panose="02020603050405020304" pitchFamily="18" charset="0"/>
              </a:rPr>
              <a:t>CD68</a:t>
            </a:r>
          </a:p>
        </p:txBody>
      </p:sp>
      <p:sp>
        <p:nvSpPr>
          <p:cNvPr id="39" name="TextBox 38">
            <a:extLst>
              <a:ext uri="{FF2B5EF4-FFF2-40B4-BE49-F238E27FC236}">
                <a16:creationId xmlns:a16="http://schemas.microsoft.com/office/drawing/2014/main" id="{CD30B8BD-04A4-4AD4-9B7D-74A8762DCD26}"/>
              </a:ext>
            </a:extLst>
          </p:cNvPr>
          <p:cNvSpPr txBox="1"/>
          <p:nvPr/>
        </p:nvSpPr>
        <p:spPr>
          <a:xfrm>
            <a:off x="4926758" y="322924"/>
            <a:ext cx="1531944" cy="246221"/>
          </a:xfrm>
          <a:prstGeom prst="rect">
            <a:avLst/>
          </a:prstGeom>
          <a:noFill/>
        </p:spPr>
        <p:txBody>
          <a:bodyPr wrap="square" rtlCol="0">
            <a:spAutoFit/>
          </a:bodyPr>
          <a:lstStyle/>
          <a:p>
            <a:pPr algn="ctr"/>
            <a:r>
              <a:rPr lang="en-GB" sz="1000" dirty="0">
                <a:solidFill>
                  <a:schemeClr val="accent2">
                    <a:lumMod val="50000"/>
                  </a:schemeClr>
                </a:solidFill>
                <a:latin typeface="Times New Roman" panose="02020603050405020304" pitchFamily="18" charset="0"/>
                <a:cs typeface="Times New Roman" panose="02020603050405020304" pitchFamily="18" charset="0"/>
              </a:rPr>
              <a:t>VCAM-1</a:t>
            </a:r>
            <a:r>
              <a:rPr lang="en-GB" sz="1000" dirty="0">
                <a:latin typeface="Times New Roman" panose="02020603050405020304" pitchFamily="18" charset="0"/>
                <a:cs typeface="Times New Roman" panose="02020603050405020304" pitchFamily="18" charset="0"/>
              </a:rPr>
              <a:t>/</a:t>
            </a:r>
            <a:r>
              <a:rPr lang="en-GB" sz="1000" dirty="0">
                <a:solidFill>
                  <a:srgbClr val="FF0000"/>
                </a:solidFill>
                <a:latin typeface="Times New Roman" panose="02020603050405020304" pitchFamily="18" charset="0"/>
                <a:cs typeface="Times New Roman" panose="02020603050405020304" pitchFamily="18" charset="0"/>
              </a:rPr>
              <a:t>CD68</a:t>
            </a:r>
          </a:p>
        </p:txBody>
      </p:sp>
      <p:sp>
        <p:nvSpPr>
          <p:cNvPr id="9" name="TextBox 8"/>
          <p:cNvSpPr txBox="1"/>
          <p:nvPr/>
        </p:nvSpPr>
        <p:spPr>
          <a:xfrm>
            <a:off x="1867831" y="322924"/>
            <a:ext cx="1513109" cy="246221"/>
          </a:xfrm>
          <a:prstGeom prst="rect">
            <a:avLst/>
          </a:prstGeom>
          <a:noFill/>
        </p:spPr>
        <p:txBody>
          <a:bodyPr wrap="square" rtlCol="0">
            <a:spAutoFit/>
          </a:bodyPr>
          <a:lstStyle/>
          <a:p>
            <a:pPr algn="ctr"/>
            <a:r>
              <a:rPr lang="el-GR" sz="1000" dirty="0">
                <a:solidFill>
                  <a:schemeClr val="accent2">
                    <a:lumMod val="50000"/>
                  </a:schemeClr>
                </a:solidFill>
                <a:latin typeface="Times New Roman" panose="02020603050405020304" pitchFamily="18" charset="0"/>
                <a:cs typeface="Times New Roman" panose="02020603050405020304" pitchFamily="18" charset="0"/>
              </a:rPr>
              <a:t>α</a:t>
            </a:r>
            <a:r>
              <a:rPr lang="en-GB" sz="1000" dirty="0">
                <a:solidFill>
                  <a:schemeClr val="accent2">
                    <a:lumMod val="50000"/>
                  </a:schemeClr>
                </a:solidFill>
                <a:latin typeface="Times New Roman" panose="02020603050405020304" pitchFamily="18" charset="0"/>
                <a:cs typeface="Times New Roman" panose="02020603050405020304" pitchFamily="18" charset="0"/>
              </a:rPr>
              <a:t>-SMA</a:t>
            </a:r>
            <a:r>
              <a:rPr lang="en-GB" sz="1000" dirty="0">
                <a:latin typeface="Times New Roman" panose="02020603050405020304" pitchFamily="18" charset="0"/>
                <a:cs typeface="Times New Roman" panose="02020603050405020304" pitchFamily="18" charset="0"/>
              </a:rPr>
              <a:t>/</a:t>
            </a:r>
            <a:r>
              <a:rPr lang="en-GB" sz="1000" dirty="0">
                <a:solidFill>
                  <a:srgbClr val="FF0000"/>
                </a:solidFill>
                <a:latin typeface="Times New Roman" panose="02020603050405020304" pitchFamily="18" charset="0"/>
                <a:cs typeface="Times New Roman" panose="02020603050405020304" pitchFamily="18" charset="0"/>
              </a:rPr>
              <a:t>CD68</a:t>
            </a:r>
          </a:p>
        </p:txBody>
      </p:sp>
      <p:sp>
        <p:nvSpPr>
          <p:cNvPr id="37" name="TextBox 36">
            <a:extLst>
              <a:ext uri="{FF2B5EF4-FFF2-40B4-BE49-F238E27FC236}">
                <a16:creationId xmlns:a16="http://schemas.microsoft.com/office/drawing/2014/main" id="{94B73196-A583-4A41-8CEC-5868B03D16D9}"/>
              </a:ext>
            </a:extLst>
          </p:cNvPr>
          <p:cNvSpPr txBox="1"/>
          <p:nvPr/>
        </p:nvSpPr>
        <p:spPr>
          <a:xfrm>
            <a:off x="335614" y="322924"/>
            <a:ext cx="1513109" cy="246221"/>
          </a:xfrm>
          <a:prstGeom prst="rect">
            <a:avLst/>
          </a:prstGeom>
          <a:noFill/>
        </p:spPr>
        <p:txBody>
          <a:bodyPr wrap="square" rtlCol="0">
            <a:spAutoFit/>
          </a:bodyPr>
          <a:lstStyle/>
          <a:p>
            <a:pPr algn="ctr"/>
            <a:r>
              <a:rPr lang="en-GB" sz="1000" dirty="0">
                <a:solidFill>
                  <a:schemeClr val="accent2">
                    <a:lumMod val="50000"/>
                  </a:schemeClr>
                </a:solidFill>
                <a:latin typeface="Times New Roman" panose="02020603050405020304" pitchFamily="18" charset="0"/>
                <a:cs typeface="Times New Roman" panose="02020603050405020304" pitchFamily="18" charset="0"/>
              </a:rPr>
              <a:t>CD20</a:t>
            </a:r>
            <a:r>
              <a:rPr lang="en-GB" sz="1000" dirty="0">
                <a:latin typeface="Times New Roman" panose="02020603050405020304" pitchFamily="18" charset="0"/>
                <a:cs typeface="Times New Roman" panose="02020603050405020304" pitchFamily="18" charset="0"/>
              </a:rPr>
              <a:t>/</a:t>
            </a:r>
            <a:r>
              <a:rPr lang="en-GB" sz="1000" dirty="0">
                <a:solidFill>
                  <a:srgbClr val="FF0000"/>
                </a:solidFill>
                <a:latin typeface="Times New Roman" panose="02020603050405020304" pitchFamily="18" charset="0"/>
                <a:cs typeface="Times New Roman" panose="02020603050405020304" pitchFamily="18" charset="0"/>
              </a:rPr>
              <a:t>CD68</a:t>
            </a:r>
          </a:p>
        </p:txBody>
      </p:sp>
      <p:sp>
        <p:nvSpPr>
          <p:cNvPr id="13" name="TextBox 12">
            <a:extLst>
              <a:ext uri="{FF2B5EF4-FFF2-40B4-BE49-F238E27FC236}">
                <a16:creationId xmlns:a16="http://schemas.microsoft.com/office/drawing/2014/main" id="{A6827EB1-62E2-4092-88F1-6EFD5042EC85}"/>
              </a:ext>
            </a:extLst>
          </p:cNvPr>
          <p:cNvSpPr txBox="1"/>
          <p:nvPr/>
        </p:nvSpPr>
        <p:spPr>
          <a:xfrm>
            <a:off x="-3380" y="0"/>
            <a:ext cx="1754711" cy="276999"/>
          </a:xfrm>
          <a:prstGeom prst="rect">
            <a:avLst/>
          </a:prstGeom>
          <a:noFill/>
        </p:spPr>
        <p:txBody>
          <a:bodyPr wrap="none" rtlCol="0">
            <a:spAutoFit/>
          </a:bodyPr>
          <a:lstStyle/>
          <a:p>
            <a:pPr algn="ctr"/>
            <a:r>
              <a:rPr lang="en-GB" sz="1200" i="1" dirty="0">
                <a:latin typeface="Times New Roman" panose="02020603050405020304" pitchFamily="18" charset="0"/>
                <a:cs typeface="Times New Roman" panose="02020603050405020304" pitchFamily="18" charset="0"/>
              </a:rPr>
              <a:t>Supplementary Figure 1</a:t>
            </a:r>
            <a:r>
              <a:rPr lang="en-GB" sz="1200" dirty="0">
                <a:latin typeface="Times New Roman" panose="02020603050405020304" pitchFamily="18" charset="0"/>
                <a:cs typeface="Times New Roman" panose="02020603050405020304" pitchFamily="18" charset="0"/>
              </a:rPr>
              <a:t>. </a:t>
            </a:r>
          </a:p>
        </p:txBody>
      </p:sp>
      <p:sp>
        <p:nvSpPr>
          <p:cNvPr id="14" name="Rectangle 13">
            <a:extLst>
              <a:ext uri="{FF2B5EF4-FFF2-40B4-BE49-F238E27FC236}">
                <a16:creationId xmlns:a16="http://schemas.microsoft.com/office/drawing/2014/main" id="{44E9C22E-09F8-4A54-9BBB-59D29359C084}"/>
              </a:ext>
            </a:extLst>
          </p:cNvPr>
          <p:cNvSpPr/>
          <p:nvPr/>
        </p:nvSpPr>
        <p:spPr>
          <a:xfrm>
            <a:off x="0" y="1954076"/>
            <a:ext cx="6858000" cy="830997"/>
          </a:xfrm>
          <a:prstGeom prst="rect">
            <a:avLst/>
          </a:prstGeom>
        </p:spPr>
        <p:txBody>
          <a:bodyPr wrap="square">
            <a:spAutoFit/>
          </a:bodyPr>
          <a:lstStyle/>
          <a:p>
            <a:pPr algn="just"/>
            <a:r>
              <a:rPr lang="en-US" sz="1200" i="1" dirty="0">
                <a:latin typeface="Times New Roman" panose="02020603050405020304" pitchFamily="18" charset="0"/>
                <a:cs typeface="Times New Roman" panose="02020603050405020304" pitchFamily="18" charset="0"/>
              </a:rPr>
              <a:t>Supplemental Figure 1</a:t>
            </a:r>
            <a:r>
              <a:rPr lang="en-US" sz="1200" dirty="0">
                <a:latin typeface="Times New Roman" panose="02020603050405020304" pitchFamily="18" charset="0"/>
                <a:cs typeface="Times New Roman" panose="02020603050405020304" pitchFamily="18" charset="0"/>
              </a:rPr>
              <a:t>. Control IHC staining of lymphoid fibroblast markers.</a:t>
            </a:r>
          </a:p>
          <a:p>
            <a:pPr algn="just"/>
            <a:r>
              <a:rPr lang="en-US" sz="1200" dirty="0">
                <a:latin typeface="Times New Roman" panose="02020603050405020304" pitchFamily="18" charset="0"/>
                <a:cs typeface="Times New Roman" panose="02020603050405020304" pitchFamily="18" charset="0"/>
              </a:rPr>
              <a:t>Representative images of double IHC staining of alpha smooth muscle Actin (α-SMA), </a:t>
            </a:r>
            <a:r>
              <a:rPr lang="en-US" sz="1200" dirty="0" err="1">
                <a:latin typeface="Times New Roman" panose="02020603050405020304" pitchFamily="18" charset="0"/>
                <a:cs typeface="Times New Roman" panose="02020603050405020304" pitchFamily="18" charset="0"/>
              </a:rPr>
              <a:t>podoplanin</a:t>
            </a:r>
            <a:r>
              <a:rPr lang="en-US" sz="1200" dirty="0">
                <a:latin typeface="Times New Roman" panose="02020603050405020304" pitchFamily="18" charset="0"/>
                <a:cs typeface="Times New Roman" panose="02020603050405020304" pitchFamily="18" charset="0"/>
              </a:rPr>
              <a:t>, ICAM-1 and VCAM-1 (brown) and CD68 (red) of 5 µm human Tonsil sections, depicting their expression within lymphoid tissue, scale bar, </a:t>
            </a:r>
            <a:r>
              <a:rPr lang="en-US" sz="1200">
                <a:latin typeface="Times New Roman" panose="02020603050405020304" pitchFamily="18" charset="0"/>
                <a:cs typeface="Times New Roman" panose="02020603050405020304" pitchFamily="18" charset="0"/>
              </a:rPr>
              <a:t>100 µm. </a:t>
            </a:r>
            <a:r>
              <a:rPr lang="en-US" sz="1200" dirty="0">
                <a:latin typeface="Times New Roman" panose="02020603050405020304" pitchFamily="18" charset="0"/>
                <a:cs typeface="Times New Roman" panose="02020603050405020304" pitchFamily="18" charset="0"/>
              </a:rPr>
              <a:t>Details of Ab clones are contained in Supplemental table 2.</a:t>
            </a:r>
          </a:p>
        </p:txBody>
      </p:sp>
    </p:spTree>
    <p:extLst>
      <p:ext uri="{BB962C8B-B14F-4D97-AF65-F5344CB8AC3E}">
        <p14:creationId xmlns:p14="http://schemas.microsoft.com/office/powerpoint/2010/main" val="2755344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10;&#10;Description automatically generated">
            <a:extLst>
              <a:ext uri="{FF2B5EF4-FFF2-40B4-BE49-F238E27FC236}">
                <a16:creationId xmlns:a16="http://schemas.microsoft.com/office/drawing/2014/main" id="{F8EFFA0C-3E56-4D1A-AF03-AFDA06D54E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6858000" cy="9144000"/>
          </a:xfrm>
          <a:prstGeom prst="rect">
            <a:avLst/>
          </a:prstGeom>
        </p:spPr>
      </p:pic>
      <p:sp>
        <p:nvSpPr>
          <p:cNvPr id="148" name="TextBox 147">
            <a:extLst>
              <a:ext uri="{FF2B5EF4-FFF2-40B4-BE49-F238E27FC236}">
                <a16:creationId xmlns:a16="http://schemas.microsoft.com/office/drawing/2014/main" id="{B90AAD80-20AC-44C8-9275-195ECCAA67BE}"/>
              </a:ext>
            </a:extLst>
          </p:cNvPr>
          <p:cNvSpPr txBox="1"/>
          <p:nvPr/>
        </p:nvSpPr>
        <p:spPr>
          <a:xfrm>
            <a:off x="0" y="-4830"/>
            <a:ext cx="1684472" cy="276999"/>
          </a:xfrm>
          <a:prstGeom prst="rect">
            <a:avLst/>
          </a:prstGeom>
          <a:noFill/>
        </p:spPr>
        <p:txBody>
          <a:bodyPr wrap="square" rtlCol="0">
            <a:spAutoFit/>
          </a:bodyPr>
          <a:lstStyle/>
          <a:p>
            <a:r>
              <a:rPr lang="en-GB" sz="1200" i="1" dirty="0">
                <a:latin typeface="Times New Roman" panose="02020603050405020304" pitchFamily="18" charset="0"/>
                <a:cs typeface="Times New Roman" panose="02020603050405020304" pitchFamily="18" charset="0"/>
              </a:rPr>
              <a:t>Supplemental Figure 2</a:t>
            </a:r>
            <a:r>
              <a:rPr lang="en-GB" sz="1200" dirty="0">
                <a:latin typeface="Times New Roman" panose="02020603050405020304" pitchFamily="18" charset="0"/>
                <a:cs typeface="Times New Roman" panose="02020603050405020304" pitchFamily="18" charset="0"/>
              </a:rPr>
              <a:t>. </a:t>
            </a:r>
          </a:p>
        </p:txBody>
      </p:sp>
      <p:sp>
        <p:nvSpPr>
          <p:cNvPr id="97" name="Rectangle 96">
            <a:extLst>
              <a:ext uri="{FF2B5EF4-FFF2-40B4-BE49-F238E27FC236}">
                <a16:creationId xmlns:a16="http://schemas.microsoft.com/office/drawing/2014/main" id="{55AB5C36-2447-4635-82C1-B9216263D6FB}"/>
              </a:ext>
            </a:extLst>
          </p:cNvPr>
          <p:cNvSpPr/>
          <p:nvPr/>
        </p:nvSpPr>
        <p:spPr>
          <a:xfrm>
            <a:off x="10690" y="5364726"/>
            <a:ext cx="6857999" cy="1754326"/>
          </a:xfrm>
          <a:prstGeom prst="rect">
            <a:avLst/>
          </a:prstGeom>
        </p:spPr>
        <p:txBody>
          <a:bodyPr wrap="square">
            <a:spAutoFit/>
          </a:bodyPr>
          <a:lstStyle/>
          <a:p>
            <a:pPr algn="just"/>
            <a:r>
              <a:rPr lang="en-US" sz="1200" i="1" dirty="0">
                <a:latin typeface="Times New Roman" panose="02020603050405020304" pitchFamily="18" charset="0"/>
                <a:cs typeface="Times New Roman" panose="02020603050405020304" pitchFamily="18" charset="0"/>
              </a:rPr>
              <a:t>Supplemental Figure 2</a:t>
            </a:r>
            <a:r>
              <a:rPr lang="en-US" sz="1200" dirty="0">
                <a:latin typeface="Times New Roman" panose="02020603050405020304" pitchFamily="18" charset="0"/>
                <a:cs typeface="Times New Roman" panose="02020603050405020304" pitchFamily="18" charset="0"/>
              </a:rPr>
              <a:t>. Cytokines are required for ADSC to maintain a lymphoid fibroblast phenotype</a:t>
            </a:r>
            <a:r>
              <a:rPr lang="en-US" sz="1200" i="1" dirty="0">
                <a:latin typeface="Times New Roman" panose="02020603050405020304" pitchFamily="18" charset="0"/>
                <a:cs typeface="Times New Roman" panose="02020603050405020304" pitchFamily="18" charset="0"/>
              </a:rPr>
              <a:t>.</a:t>
            </a:r>
            <a:endParaRPr lang="en-US" sz="1200" dirty="0">
              <a:latin typeface="Times New Roman" panose="02020603050405020304" pitchFamily="18" charset="0"/>
              <a:cs typeface="Times New Roman" panose="02020603050405020304" pitchFamily="18" charset="0"/>
            </a:endParaRPr>
          </a:p>
          <a:p>
            <a:pPr algn="just"/>
            <a:r>
              <a:rPr lang="en-US" sz="1200" dirty="0">
                <a:latin typeface="Times New Roman" panose="02020603050405020304" pitchFamily="18" charset="0"/>
                <a:cs typeface="Times New Roman" panose="02020603050405020304" pitchFamily="18" charset="0"/>
              </a:rPr>
              <a:t>Representative histograms of </a:t>
            </a:r>
            <a:r>
              <a:rPr lang="en-US" sz="1200" dirty="0" err="1">
                <a:latin typeface="Times New Roman" panose="02020603050405020304" pitchFamily="18" charset="0"/>
                <a:cs typeface="Times New Roman" panose="02020603050405020304" pitchFamily="18" charset="0"/>
              </a:rPr>
              <a:t>podoplanin</a:t>
            </a:r>
            <a:r>
              <a:rPr lang="en-US" sz="1200" dirty="0">
                <a:latin typeface="Times New Roman" panose="02020603050405020304" pitchFamily="18" charset="0"/>
                <a:cs typeface="Times New Roman" panose="02020603050405020304" pitchFamily="18" charset="0"/>
              </a:rPr>
              <a:t>, VCAM-1 and ICAM-1 staining of cytokine-treated ADSC on day 3 of culture, 3 and 5 days after cytokine removal  (days 6 and 8, respectively) and 3 days after </a:t>
            </a:r>
            <a:r>
              <a:rPr lang="en-US" sz="1200" dirty="0" err="1">
                <a:latin typeface="Times New Roman" panose="02020603050405020304" pitchFamily="18" charset="0"/>
                <a:cs typeface="Times New Roman" panose="02020603050405020304" pitchFamily="18" charset="0"/>
              </a:rPr>
              <a:t>restimulation</a:t>
            </a:r>
            <a:r>
              <a:rPr lang="en-US" sz="1200" dirty="0">
                <a:latin typeface="Times New Roman" panose="02020603050405020304" pitchFamily="18" charset="0"/>
                <a:cs typeface="Times New Roman" panose="02020603050405020304" pitchFamily="18" charset="0"/>
              </a:rPr>
              <a:t> with the cytokine combination (day 11), isotype controls are shown as filled silver histograms. Graphs show surface expression of </a:t>
            </a:r>
            <a:r>
              <a:rPr lang="en-US" sz="1200" dirty="0" err="1">
                <a:latin typeface="Times New Roman" panose="02020603050405020304" pitchFamily="18" charset="0"/>
                <a:cs typeface="Times New Roman" panose="02020603050405020304" pitchFamily="18" charset="0"/>
              </a:rPr>
              <a:t>podoplanin</a:t>
            </a:r>
            <a:r>
              <a:rPr lang="en-US" sz="1200" dirty="0">
                <a:latin typeface="Times New Roman" panose="02020603050405020304" pitchFamily="18" charset="0"/>
                <a:cs typeface="Times New Roman" panose="02020603050405020304" pitchFamily="18" charset="0"/>
              </a:rPr>
              <a:t>, VCAM-1 and ICAM-1 (Geomean Fluorescence intensity (MFI)) on ADSC treated with cytokines, following cytokine removal and following 3 days of cytokine re-stimulation. The mean +/- SD from 4 independent experiments are shown. Comparisons between day 3 and 8, and day 8 and 11 were made using paired two-tailed t tests; p values &lt;0.05 were considered significant, *: p&lt;0.05, **: p&lt; 0.01.</a:t>
            </a:r>
          </a:p>
        </p:txBody>
      </p:sp>
    </p:spTree>
    <p:extLst>
      <p:ext uri="{BB962C8B-B14F-4D97-AF65-F5344CB8AC3E}">
        <p14:creationId xmlns:p14="http://schemas.microsoft.com/office/powerpoint/2010/main" val="68386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10;&#10;Description automatically generated">
            <a:extLst>
              <a:ext uri="{FF2B5EF4-FFF2-40B4-BE49-F238E27FC236}">
                <a16:creationId xmlns:a16="http://schemas.microsoft.com/office/drawing/2014/main" id="{7664387B-3024-4506-905A-19CA6B1B2E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6858000" cy="9144000"/>
          </a:xfrm>
          <a:prstGeom prst="rect">
            <a:avLst/>
          </a:prstGeom>
        </p:spPr>
      </p:pic>
      <p:sp>
        <p:nvSpPr>
          <p:cNvPr id="21" name="TextBox 20"/>
          <p:cNvSpPr txBox="1"/>
          <p:nvPr/>
        </p:nvSpPr>
        <p:spPr>
          <a:xfrm>
            <a:off x="0" y="4694"/>
            <a:ext cx="1688508" cy="276999"/>
          </a:xfrm>
          <a:prstGeom prst="rect">
            <a:avLst/>
          </a:prstGeom>
          <a:noFill/>
        </p:spPr>
        <p:txBody>
          <a:bodyPr wrap="square" rtlCol="0">
            <a:spAutoFit/>
          </a:bodyPr>
          <a:lstStyle/>
          <a:p>
            <a:pPr algn="just"/>
            <a:r>
              <a:rPr lang="en-US" sz="1200" i="1" dirty="0">
                <a:latin typeface="Times New Roman" panose="02020603050405020304" pitchFamily="18" charset="0"/>
                <a:cs typeface="Times New Roman" panose="02020603050405020304" pitchFamily="18" charset="0"/>
              </a:rPr>
              <a:t>Supplemental Figure 3</a:t>
            </a:r>
            <a:r>
              <a:rPr lang="en-US" sz="1200" dirty="0">
                <a:latin typeface="Times New Roman" panose="02020603050405020304" pitchFamily="18" charset="0"/>
                <a:cs typeface="Times New Roman" panose="02020603050405020304" pitchFamily="18" charset="0"/>
              </a:rPr>
              <a:t>.</a:t>
            </a:r>
          </a:p>
        </p:txBody>
      </p:sp>
      <p:sp>
        <p:nvSpPr>
          <p:cNvPr id="71" name="Rectangle 70">
            <a:extLst>
              <a:ext uri="{FF2B5EF4-FFF2-40B4-BE49-F238E27FC236}">
                <a16:creationId xmlns:a16="http://schemas.microsoft.com/office/drawing/2014/main" id="{385F96E7-C42F-4D69-A43E-FA4152E29B5A}"/>
              </a:ext>
            </a:extLst>
          </p:cNvPr>
          <p:cNvSpPr/>
          <p:nvPr/>
        </p:nvSpPr>
        <p:spPr>
          <a:xfrm>
            <a:off x="9058" y="2617628"/>
            <a:ext cx="6848942" cy="1569660"/>
          </a:xfrm>
          <a:prstGeom prst="rect">
            <a:avLst/>
          </a:prstGeom>
        </p:spPr>
        <p:txBody>
          <a:bodyPr wrap="square">
            <a:spAutoFit/>
          </a:bodyPr>
          <a:lstStyle/>
          <a:p>
            <a:pPr algn="just"/>
            <a:r>
              <a:rPr lang="en-US" sz="1200" i="1" dirty="0">
                <a:latin typeface="Times New Roman" panose="02020603050405020304" pitchFamily="18" charset="0"/>
                <a:cs typeface="Times New Roman" panose="02020603050405020304" pitchFamily="18" charset="0"/>
              </a:rPr>
              <a:t>Supplemental Figure 3</a:t>
            </a:r>
            <a:r>
              <a:rPr lang="en-US" sz="1200" dirty="0">
                <a:latin typeface="Times New Roman" panose="02020603050405020304" pitchFamily="18" charset="0"/>
                <a:cs typeface="Times New Roman" panose="02020603050405020304" pitchFamily="18" charset="0"/>
              </a:rPr>
              <a:t>: phenotype of ADSC-derived lymphoid stroma used for attachment assays</a:t>
            </a:r>
          </a:p>
          <a:p>
            <a:pPr algn="just"/>
            <a:r>
              <a:rPr lang="en-US" sz="1200" dirty="0">
                <a:latin typeface="Times New Roman" panose="02020603050405020304" pitchFamily="18" charset="0"/>
                <a:cs typeface="Times New Roman" panose="02020603050405020304" pitchFamily="18" charset="0"/>
              </a:rPr>
              <a:t>Representative histograms of </a:t>
            </a:r>
            <a:r>
              <a:rPr lang="en-US" sz="1200" dirty="0" err="1">
                <a:latin typeface="Times New Roman" panose="02020603050405020304" pitchFamily="18" charset="0"/>
                <a:cs typeface="Times New Roman" panose="02020603050405020304" pitchFamily="18" charset="0"/>
              </a:rPr>
              <a:t>podoplanin</a:t>
            </a:r>
            <a:r>
              <a:rPr lang="en-US" sz="1200" dirty="0">
                <a:latin typeface="Times New Roman" panose="02020603050405020304" pitchFamily="18" charset="0"/>
                <a:cs typeface="Times New Roman" panose="02020603050405020304" pitchFamily="18" charset="0"/>
              </a:rPr>
              <a:t>, VCAM-1 and ICAM-1 staining on negative (ADSC cultured without cytokines for 7 days) and positive (ADSC cultured with cytokines for 7 days) controls for the attachment assays, confirming differentiation of ADSC into lymphoid-like fibroblasts in the presence of the cytokine combination. Graphs show the expression of </a:t>
            </a:r>
            <a:r>
              <a:rPr lang="en-US" sz="1200" dirty="0" err="1">
                <a:latin typeface="Times New Roman" panose="02020603050405020304" pitchFamily="18" charset="0"/>
                <a:cs typeface="Times New Roman" panose="02020603050405020304" pitchFamily="18" charset="0"/>
              </a:rPr>
              <a:t>podoplanin</a:t>
            </a:r>
            <a:r>
              <a:rPr lang="en-US" sz="1200" dirty="0">
                <a:latin typeface="Times New Roman" panose="02020603050405020304" pitchFamily="18" charset="0"/>
                <a:cs typeface="Times New Roman" panose="02020603050405020304" pitchFamily="18" charset="0"/>
              </a:rPr>
              <a:t>, VCAM-1 and ICAM-1 on ADSC cultured with or without cytokines, negative and positive controls for all three attachment assays. Each symbol represents an independent experiment, bar represents the mean. Two group comparisons were made using a paired t test</a:t>
            </a:r>
            <a:r>
              <a:rPr lang="en-US" sz="1200" b="0" i="0" u="none" strike="noStrike" dirty="0">
                <a:effectLst/>
                <a:latin typeface="Times New Roman" panose="02020603050405020304" pitchFamily="18" charset="0"/>
                <a:cs typeface="Times New Roman" panose="02020603050405020304" pitchFamily="18" charset="0"/>
              </a:rPr>
              <a:t>; p values &lt;0.05 were considered significant,</a:t>
            </a:r>
            <a:r>
              <a:rPr lang="en-US" sz="1200" dirty="0">
                <a:latin typeface="Times New Roman" panose="02020603050405020304" pitchFamily="18" charset="0"/>
                <a:cs typeface="Times New Roman" panose="02020603050405020304" pitchFamily="18" charset="0"/>
              </a:rPr>
              <a:t> **: p&lt; 0.01.</a:t>
            </a:r>
            <a:endParaRPr lang="en-US" sz="1200" b="0" i="0" u="none" strike="noStrike" dirty="0">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311742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Diagram, engineering drawing, schematic&#10;&#10;Description automatically generated">
            <a:extLst>
              <a:ext uri="{FF2B5EF4-FFF2-40B4-BE49-F238E27FC236}">
                <a16:creationId xmlns:a16="http://schemas.microsoft.com/office/drawing/2014/main" id="{CADA04B5-6697-4277-8BB2-9C34BB1D90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6858000" cy="9144000"/>
          </a:xfrm>
          <a:prstGeom prst="rect">
            <a:avLst/>
          </a:prstGeom>
        </p:spPr>
      </p:pic>
      <p:sp>
        <p:nvSpPr>
          <p:cNvPr id="5" name="TextBox 4">
            <a:extLst>
              <a:ext uri="{FF2B5EF4-FFF2-40B4-BE49-F238E27FC236}">
                <a16:creationId xmlns:a16="http://schemas.microsoft.com/office/drawing/2014/main" id="{54955B3D-98E0-4703-9F85-E1AD3370A23B}"/>
              </a:ext>
            </a:extLst>
          </p:cNvPr>
          <p:cNvSpPr txBox="1"/>
          <p:nvPr/>
        </p:nvSpPr>
        <p:spPr>
          <a:xfrm>
            <a:off x="-3366" y="9468"/>
            <a:ext cx="1753379" cy="276999"/>
          </a:xfrm>
          <a:prstGeom prst="rect">
            <a:avLst/>
          </a:prstGeom>
          <a:noFill/>
        </p:spPr>
        <p:txBody>
          <a:bodyPr wrap="square" rtlCol="0">
            <a:spAutoFit/>
          </a:bodyPr>
          <a:lstStyle/>
          <a:p>
            <a:r>
              <a:rPr lang="en-GB" sz="1200" i="1" dirty="0">
                <a:latin typeface="Times New Roman" panose="02020603050405020304" pitchFamily="18" charset="0"/>
                <a:cs typeface="Times New Roman" panose="02020603050405020304" pitchFamily="18" charset="0"/>
              </a:rPr>
              <a:t>Supplementary Figure 4</a:t>
            </a:r>
            <a:r>
              <a:rPr lang="en-GB" sz="1200" dirty="0">
                <a:latin typeface="Times New Roman" panose="02020603050405020304" pitchFamily="18" charset="0"/>
                <a:cs typeface="Times New Roman" panose="02020603050405020304" pitchFamily="18" charset="0"/>
              </a:rPr>
              <a:t>. </a:t>
            </a:r>
          </a:p>
        </p:txBody>
      </p:sp>
      <p:sp>
        <p:nvSpPr>
          <p:cNvPr id="6" name="TextBox 5">
            <a:extLst>
              <a:ext uri="{FF2B5EF4-FFF2-40B4-BE49-F238E27FC236}">
                <a16:creationId xmlns:a16="http://schemas.microsoft.com/office/drawing/2014/main" id="{98123538-CC40-4DF4-B679-8C8C45B953B8}"/>
              </a:ext>
            </a:extLst>
          </p:cNvPr>
          <p:cNvSpPr txBox="1"/>
          <p:nvPr/>
        </p:nvSpPr>
        <p:spPr>
          <a:xfrm>
            <a:off x="17580" y="3648128"/>
            <a:ext cx="287258" cy="276999"/>
          </a:xfrm>
          <a:prstGeom prst="rect">
            <a:avLst/>
          </a:prstGeom>
          <a:noFill/>
        </p:spPr>
        <p:txBody>
          <a:bodyPr wrap="none" rtlCol="0">
            <a:spAutoFit/>
          </a:bodyPr>
          <a:lstStyle/>
          <a:p>
            <a:pPr algn="ctr"/>
            <a:r>
              <a:rPr lang="en-GB" sz="1200" b="1" dirty="0">
                <a:latin typeface="Times New Roman" panose="02020603050405020304" pitchFamily="18" charset="0"/>
                <a:cs typeface="Times New Roman" panose="02020603050405020304" pitchFamily="18" charset="0"/>
              </a:rPr>
              <a:t>B</a:t>
            </a:r>
          </a:p>
        </p:txBody>
      </p:sp>
      <p:sp>
        <p:nvSpPr>
          <p:cNvPr id="7" name="TextBox 6">
            <a:extLst>
              <a:ext uri="{FF2B5EF4-FFF2-40B4-BE49-F238E27FC236}">
                <a16:creationId xmlns:a16="http://schemas.microsoft.com/office/drawing/2014/main" id="{4ADC6B5F-CA70-43EB-9C59-E1B9A5FC324D}"/>
              </a:ext>
            </a:extLst>
          </p:cNvPr>
          <p:cNvSpPr txBox="1"/>
          <p:nvPr/>
        </p:nvSpPr>
        <p:spPr>
          <a:xfrm>
            <a:off x="17580" y="5631678"/>
            <a:ext cx="295274" cy="276999"/>
          </a:xfrm>
          <a:prstGeom prst="rect">
            <a:avLst/>
          </a:prstGeom>
          <a:noFill/>
        </p:spPr>
        <p:txBody>
          <a:bodyPr wrap="none" rtlCol="0">
            <a:spAutoFit/>
          </a:bodyPr>
          <a:lstStyle/>
          <a:p>
            <a:pPr algn="ctr"/>
            <a:r>
              <a:rPr lang="en-GB" sz="1200" b="1" dirty="0">
                <a:latin typeface="Times New Roman" panose="02020603050405020304" pitchFamily="18" charset="0"/>
                <a:cs typeface="Times New Roman" panose="02020603050405020304" pitchFamily="18" charset="0"/>
              </a:rPr>
              <a:t>C</a:t>
            </a:r>
          </a:p>
        </p:txBody>
      </p:sp>
      <p:sp>
        <p:nvSpPr>
          <p:cNvPr id="8" name="TextBox 7">
            <a:extLst>
              <a:ext uri="{FF2B5EF4-FFF2-40B4-BE49-F238E27FC236}">
                <a16:creationId xmlns:a16="http://schemas.microsoft.com/office/drawing/2014/main" id="{8CFF6F49-689A-485F-A4BD-21D2ABD57C7C}"/>
              </a:ext>
            </a:extLst>
          </p:cNvPr>
          <p:cNvSpPr txBox="1"/>
          <p:nvPr/>
        </p:nvSpPr>
        <p:spPr>
          <a:xfrm>
            <a:off x="17580" y="302625"/>
            <a:ext cx="295274" cy="276999"/>
          </a:xfrm>
          <a:prstGeom prst="rect">
            <a:avLst/>
          </a:prstGeom>
          <a:noFill/>
        </p:spPr>
        <p:txBody>
          <a:bodyPr wrap="none" rtlCol="0">
            <a:spAutoFit/>
          </a:bodyPr>
          <a:lstStyle/>
          <a:p>
            <a:pPr algn="ctr"/>
            <a:r>
              <a:rPr lang="en-GB" sz="1200" b="1" dirty="0">
                <a:latin typeface="Times New Roman" panose="02020603050405020304" pitchFamily="18" charset="0"/>
                <a:cs typeface="Times New Roman" panose="02020603050405020304" pitchFamily="18" charset="0"/>
              </a:rPr>
              <a:t>A</a:t>
            </a:r>
          </a:p>
        </p:txBody>
      </p:sp>
    </p:spTree>
    <p:extLst>
      <p:ext uri="{BB962C8B-B14F-4D97-AF65-F5344CB8AC3E}">
        <p14:creationId xmlns:p14="http://schemas.microsoft.com/office/powerpoint/2010/main" val="7658319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7B6FFC-7DB0-442A-9C9B-4ABD1A67A7E1}"/>
              </a:ext>
            </a:extLst>
          </p:cNvPr>
          <p:cNvSpPr/>
          <p:nvPr/>
        </p:nvSpPr>
        <p:spPr>
          <a:xfrm>
            <a:off x="0" y="13447"/>
            <a:ext cx="6858000" cy="3785652"/>
          </a:xfrm>
          <a:prstGeom prst="rect">
            <a:avLst/>
          </a:prstGeom>
        </p:spPr>
        <p:txBody>
          <a:bodyPr wrap="square">
            <a:spAutoFit/>
          </a:bodyPr>
          <a:lstStyle/>
          <a:p>
            <a:r>
              <a:rPr lang="en-US" sz="1200" i="1" dirty="0">
                <a:latin typeface="Times New Roman" panose="02020603050405020304" pitchFamily="18" charset="0"/>
                <a:cs typeface="Times New Roman" panose="02020603050405020304" pitchFamily="18" charset="0"/>
              </a:rPr>
              <a:t>Supplementary Figure 4</a:t>
            </a:r>
            <a:r>
              <a:rPr lang="en-US" sz="1200" dirty="0">
                <a:latin typeface="Times New Roman" panose="02020603050405020304" pitchFamily="18" charset="0"/>
                <a:cs typeface="Times New Roman" panose="02020603050405020304" pitchFamily="18" charset="0"/>
              </a:rPr>
              <a:t>. Primary DLBCL cells interact with ADSC-derived lymphoid fibroblasts and modulate expression of lymphoid fibroblast markers after 8 days of culture.</a:t>
            </a:r>
          </a:p>
          <a:p>
            <a:pPr algn="just"/>
            <a:r>
              <a:rPr lang="en-US" sz="1200" dirty="0">
                <a:latin typeface="Times New Roman" panose="02020603050405020304" pitchFamily="18" charset="0"/>
                <a:cs typeface="Times New Roman" panose="02020603050405020304" pitchFamily="18" charset="0"/>
              </a:rPr>
              <a:t>A) Representative histograms of </a:t>
            </a:r>
            <a:r>
              <a:rPr lang="en-US" sz="1200" dirty="0" err="1">
                <a:latin typeface="Times New Roman" panose="02020603050405020304" pitchFamily="18" charset="0"/>
                <a:cs typeface="Times New Roman" panose="02020603050405020304" pitchFamily="18" charset="0"/>
              </a:rPr>
              <a:t>podoplanin</a:t>
            </a:r>
            <a:r>
              <a:rPr lang="en-US" sz="1200" dirty="0">
                <a:latin typeface="Times New Roman" panose="02020603050405020304" pitchFamily="18" charset="0"/>
                <a:cs typeface="Times New Roman" panose="02020603050405020304" pitchFamily="18" charset="0"/>
              </a:rPr>
              <a:t>, VCAM-1 and ICAM-1 staining of untreated ADSC and cytokine treated ADSC, alone or co-cultured with primary DLBCL cells +/- 1x10</a:t>
            </a:r>
            <a:r>
              <a:rPr lang="en-US" sz="1200" baseline="30000" dirty="0">
                <a:latin typeface="Times New Roman" panose="02020603050405020304" pitchFamily="18" charset="0"/>
                <a:cs typeface="Times New Roman" panose="02020603050405020304" pitchFamily="18" charset="0"/>
              </a:rPr>
              <a:t>5</a:t>
            </a:r>
            <a:r>
              <a:rPr lang="en-US" sz="1200" dirty="0">
                <a:latin typeface="Times New Roman" panose="02020603050405020304" pitchFamily="18" charset="0"/>
                <a:cs typeface="Times New Roman" panose="02020603050405020304" pitchFamily="18" charset="0"/>
              </a:rPr>
              <a:t> MDM at day 8 of culture, isotype controls are shown as filled silver histograms. Graphs show surface expression of </a:t>
            </a:r>
            <a:r>
              <a:rPr lang="en-US" sz="1200" dirty="0" err="1">
                <a:latin typeface="Times New Roman" panose="02020603050405020304" pitchFamily="18" charset="0"/>
                <a:cs typeface="Times New Roman" panose="02020603050405020304" pitchFamily="18" charset="0"/>
              </a:rPr>
              <a:t>podoplanin</a:t>
            </a:r>
            <a:r>
              <a:rPr lang="en-US" sz="1200" dirty="0">
                <a:latin typeface="Times New Roman" panose="02020603050405020304" pitchFamily="18" charset="0"/>
                <a:cs typeface="Times New Roman" panose="02020603050405020304" pitchFamily="18" charset="0"/>
              </a:rPr>
              <a:t>, VCAM-1 and ICAM-1 for each condition after 8 days of culture. Each closed circle represents an independent experiment, bars represent the mean.  Group comparisons were made using mixed effects analysis with the </a:t>
            </a:r>
            <a:r>
              <a:rPr lang="en-US" sz="1200" dirty="0" err="1">
                <a:latin typeface="Times New Roman" panose="02020603050405020304" pitchFamily="18" charset="0"/>
                <a:cs typeface="Times New Roman" panose="02020603050405020304" pitchFamily="18" charset="0"/>
              </a:rPr>
              <a:t>Sidak</a:t>
            </a:r>
            <a:r>
              <a:rPr lang="en-US" sz="1200" dirty="0">
                <a:latin typeface="Times New Roman" panose="02020603050405020304" pitchFamily="18" charset="0"/>
                <a:cs typeface="Times New Roman" panose="02020603050405020304" pitchFamily="18" charset="0"/>
              </a:rPr>
              <a:t> correction for multiple comparisons applied; p values &lt;0.05 were considered significant, p *: p&lt;0.05, **: p&lt; 0.01, ***: p&lt;0.001, ****: p&lt;0.0001.</a:t>
            </a:r>
            <a:r>
              <a:rPr lang="en-US" sz="1200" b="1" dirty="0">
                <a:latin typeface="Times New Roman" panose="02020603050405020304" pitchFamily="18" charset="0"/>
                <a:cs typeface="Times New Roman" panose="02020603050405020304" pitchFamily="18" charset="0"/>
              </a:rPr>
              <a:t> </a:t>
            </a:r>
            <a:r>
              <a:rPr lang="en-US" sz="1200" dirty="0">
                <a:latin typeface="Times New Roman" panose="02020603050405020304" pitchFamily="18" charset="0"/>
                <a:cs typeface="Times New Roman" panose="02020603050405020304" pitchFamily="18" charset="0"/>
              </a:rPr>
              <a:t>B) Viability of primary DLBCL recovered from co-cultures with ADSC-derived lymphoid fibroblasts and MDM at day 8 day of culture, each symbol represents data from an independent experiment, the bar represents the mean (left-hand graph); Change in primary DLBCL viability during 5 days of culture with ADSC-derived lymphoid Fibroblasts and MDM, each pair of linked symbols represents data from an independent experiment (right-hand graph). Group comparisons were made using paired two-tailed t-tests. ns: not significant. C) Representative histograms of </a:t>
            </a:r>
            <a:r>
              <a:rPr lang="en-US" sz="1200" dirty="0" err="1">
                <a:latin typeface="Times New Roman" panose="02020603050405020304" pitchFamily="18" charset="0"/>
                <a:cs typeface="Times New Roman" panose="02020603050405020304" pitchFamily="18" charset="0"/>
              </a:rPr>
              <a:t>podoplanin</a:t>
            </a:r>
            <a:r>
              <a:rPr lang="en-US" sz="1200" dirty="0">
                <a:latin typeface="Times New Roman" panose="02020603050405020304" pitchFamily="18" charset="0"/>
                <a:cs typeface="Times New Roman" panose="02020603050405020304" pitchFamily="18" charset="0"/>
              </a:rPr>
              <a:t>, VCAM-1 and ICAM-1 staining of ADSC-derived lymphoid fibroblasts recovered from 2D monocultures or DLBCL/ADSC/MDM co-cultures, maintained in medium with or without cytokines, isotype controls are shown as filled silver histograms. Graphs show surface expression of </a:t>
            </a:r>
            <a:r>
              <a:rPr lang="en-US" sz="1200" dirty="0" err="1">
                <a:latin typeface="Times New Roman" panose="02020603050405020304" pitchFamily="18" charset="0"/>
                <a:cs typeface="Times New Roman" panose="02020603050405020304" pitchFamily="18" charset="0"/>
              </a:rPr>
              <a:t>podoplanin</a:t>
            </a:r>
            <a:r>
              <a:rPr lang="en-US" sz="1200" dirty="0">
                <a:latin typeface="Times New Roman" panose="02020603050405020304" pitchFamily="18" charset="0"/>
                <a:cs typeface="Times New Roman" panose="02020603050405020304" pitchFamily="18" charset="0"/>
              </a:rPr>
              <a:t>, VCAM-1 and ICAM-1 for each culture condition at day 8 of culture. Each circle represents an independent experiment, the bar represents the mean. Comparisons were made using paired two-tailed t-tests p values &lt;0.05 were considered significant, *: p&lt;0.05.</a:t>
            </a:r>
          </a:p>
        </p:txBody>
      </p:sp>
    </p:spTree>
    <p:extLst>
      <p:ext uri="{BB962C8B-B14F-4D97-AF65-F5344CB8AC3E}">
        <p14:creationId xmlns:p14="http://schemas.microsoft.com/office/powerpoint/2010/main" val="9302925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9DEFE052-A1EF-406C-865B-E8FFFBEDA4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6858000" cy="9144000"/>
          </a:xfrm>
          <a:prstGeom prst="rect">
            <a:avLst/>
          </a:prstGeom>
        </p:spPr>
      </p:pic>
      <p:sp>
        <p:nvSpPr>
          <p:cNvPr id="31" name="TextBox 30">
            <a:extLst>
              <a:ext uri="{FF2B5EF4-FFF2-40B4-BE49-F238E27FC236}">
                <a16:creationId xmlns:a16="http://schemas.microsoft.com/office/drawing/2014/main" id="{CFC6418E-C280-4E60-B26B-C9F64D08D134}"/>
              </a:ext>
            </a:extLst>
          </p:cNvPr>
          <p:cNvSpPr txBox="1"/>
          <p:nvPr/>
        </p:nvSpPr>
        <p:spPr>
          <a:xfrm>
            <a:off x="3279191" y="299873"/>
            <a:ext cx="287258" cy="276999"/>
          </a:xfrm>
          <a:prstGeom prst="rect">
            <a:avLst/>
          </a:prstGeom>
          <a:noFill/>
        </p:spPr>
        <p:txBody>
          <a:bodyPr wrap="none" rtlCol="0">
            <a:spAutoFit/>
          </a:bodyPr>
          <a:lstStyle/>
          <a:p>
            <a:pPr algn="ctr"/>
            <a:r>
              <a:rPr lang="en-US" sz="1200" b="1" dirty="0">
                <a:latin typeface="Times New Roman" panose="02020603050405020304" pitchFamily="18" charset="0"/>
                <a:cs typeface="Times New Roman" panose="02020603050405020304" pitchFamily="18" charset="0"/>
              </a:rPr>
              <a:t>B</a:t>
            </a:r>
          </a:p>
        </p:txBody>
      </p:sp>
      <p:sp>
        <p:nvSpPr>
          <p:cNvPr id="36" name="Rectangle 35">
            <a:extLst>
              <a:ext uri="{FF2B5EF4-FFF2-40B4-BE49-F238E27FC236}">
                <a16:creationId xmlns:a16="http://schemas.microsoft.com/office/drawing/2014/main" id="{A0523872-F080-4DF2-8960-57F61B9E4F11}"/>
              </a:ext>
            </a:extLst>
          </p:cNvPr>
          <p:cNvSpPr/>
          <p:nvPr/>
        </p:nvSpPr>
        <p:spPr>
          <a:xfrm>
            <a:off x="-5082" y="13194"/>
            <a:ext cx="1702519" cy="276999"/>
          </a:xfrm>
          <a:prstGeom prst="rect">
            <a:avLst/>
          </a:prstGeom>
        </p:spPr>
        <p:txBody>
          <a:bodyPr wrap="square">
            <a:spAutoFit/>
          </a:bodyPr>
          <a:lstStyle/>
          <a:p>
            <a:r>
              <a:rPr lang="en-US" sz="1200" i="1" dirty="0">
                <a:latin typeface="Times New Roman" panose="02020603050405020304" pitchFamily="18" charset="0"/>
                <a:cs typeface="Times New Roman" panose="02020603050405020304" pitchFamily="18" charset="0"/>
              </a:rPr>
              <a:t>Supplementary Figure 5</a:t>
            </a:r>
            <a:r>
              <a:rPr lang="en-US" sz="1200" dirty="0">
                <a:latin typeface="Times New Roman" panose="02020603050405020304" pitchFamily="18" charset="0"/>
                <a:cs typeface="Times New Roman" panose="02020603050405020304" pitchFamily="18" charset="0"/>
              </a:rPr>
              <a:t>.</a:t>
            </a:r>
          </a:p>
        </p:txBody>
      </p:sp>
      <p:sp>
        <p:nvSpPr>
          <p:cNvPr id="37" name="TextBox 36">
            <a:extLst>
              <a:ext uri="{FF2B5EF4-FFF2-40B4-BE49-F238E27FC236}">
                <a16:creationId xmlns:a16="http://schemas.microsoft.com/office/drawing/2014/main" id="{A4A55470-8B00-47DB-8758-3B657091F69D}"/>
              </a:ext>
            </a:extLst>
          </p:cNvPr>
          <p:cNvSpPr txBox="1"/>
          <p:nvPr/>
        </p:nvSpPr>
        <p:spPr>
          <a:xfrm>
            <a:off x="-5402" y="299873"/>
            <a:ext cx="295274" cy="276999"/>
          </a:xfrm>
          <a:prstGeom prst="rect">
            <a:avLst/>
          </a:prstGeom>
          <a:noFill/>
        </p:spPr>
        <p:txBody>
          <a:bodyPr wrap="none" rtlCol="0">
            <a:spAutoFit/>
          </a:bodyPr>
          <a:lstStyle/>
          <a:p>
            <a:pPr algn="ctr"/>
            <a:r>
              <a:rPr lang="en-US" sz="1200" b="1" dirty="0">
                <a:latin typeface="Times New Roman" panose="02020603050405020304" pitchFamily="18" charset="0"/>
                <a:cs typeface="Times New Roman" panose="02020603050405020304" pitchFamily="18" charset="0"/>
              </a:rPr>
              <a:t>A</a:t>
            </a:r>
          </a:p>
        </p:txBody>
      </p:sp>
      <p:sp>
        <p:nvSpPr>
          <p:cNvPr id="34" name="Rectangle 33">
            <a:extLst>
              <a:ext uri="{FF2B5EF4-FFF2-40B4-BE49-F238E27FC236}">
                <a16:creationId xmlns:a16="http://schemas.microsoft.com/office/drawing/2014/main" id="{BB75022D-19E5-4D72-B52F-81DFB9AEDAD4}"/>
              </a:ext>
            </a:extLst>
          </p:cNvPr>
          <p:cNvSpPr/>
          <p:nvPr/>
        </p:nvSpPr>
        <p:spPr>
          <a:xfrm>
            <a:off x="4443" y="3077475"/>
            <a:ext cx="6863082" cy="2308324"/>
          </a:xfrm>
          <a:prstGeom prst="rect">
            <a:avLst/>
          </a:prstGeom>
        </p:spPr>
        <p:txBody>
          <a:bodyPr wrap="square">
            <a:spAutoFit/>
          </a:bodyPr>
          <a:lstStyle/>
          <a:p>
            <a:pPr algn="just"/>
            <a:r>
              <a:rPr lang="en-US" sz="1200" i="1" dirty="0">
                <a:latin typeface="Times New Roman" panose="02020603050405020304" pitchFamily="18" charset="0"/>
                <a:cs typeface="Times New Roman" panose="02020603050405020304" pitchFamily="18" charset="0"/>
              </a:rPr>
              <a:t>Supplementary Figure 5</a:t>
            </a:r>
            <a:r>
              <a:rPr lang="en-US" sz="1200" dirty="0">
                <a:latin typeface="Times New Roman" panose="02020603050405020304" pitchFamily="18" charset="0"/>
                <a:cs typeface="Times New Roman" panose="02020603050405020304" pitchFamily="18" charset="0"/>
              </a:rPr>
              <a:t>: VCAM-1 is induced on cytokine-treated ADSC recovered from 3D Collagen cultures.</a:t>
            </a:r>
          </a:p>
          <a:p>
            <a:pPr algn="just"/>
            <a:r>
              <a:rPr lang="en-US" sz="1200" dirty="0">
                <a:latin typeface="Times New Roman" panose="02020603050405020304" pitchFamily="18" charset="0"/>
                <a:cs typeface="Times New Roman" panose="02020603050405020304" pitchFamily="18" charset="0"/>
              </a:rPr>
              <a:t>A) Representative histograms of VCAM-1 staining of ADSC-derived lymphoid fibroblasts recovered from cytokine treated 2D cultures (upper histograms) and 3D Collagen spheroids cultured in cytokine supplemented media following 8 days of  culture (lower histograms). Cells were stained according to the described protocol with 5 µL of </a:t>
            </a:r>
            <a:r>
              <a:rPr lang="en-US" sz="1200" dirty="0" err="1">
                <a:latin typeface="Times New Roman" panose="02020603050405020304" pitchFamily="18" charset="0"/>
                <a:cs typeface="Times New Roman" panose="02020603050405020304" pitchFamily="18" charset="0"/>
              </a:rPr>
              <a:t>Biolegend</a:t>
            </a:r>
            <a:r>
              <a:rPr lang="en-US" sz="1200" dirty="0">
                <a:latin typeface="Times New Roman" panose="02020603050405020304" pitchFamily="18" charset="0"/>
                <a:cs typeface="Times New Roman" panose="02020603050405020304" pitchFamily="18" charset="0"/>
              </a:rPr>
              <a:t> or 20 µL of BD anti-human VCAM-1 (left-hand and right-hand histograms, respectively, see Supplemental Table 2 for details of </a:t>
            </a:r>
            <a:r>
              <a:rPr lang="en-US" sz="1200" dirty="0" err="1">
                <a:latin typeface="Times New Roman" panose="02020603050405020304" pitchFamily="18" charset="0"/>
                <a:cs typeface="Times New Roman" panose="02020603050405020304" pitchFamily="18" charset="0"/>
              </a:rPr>
              <a:t>mAb</a:t>
            </a:r>
            <a:r>
              <a:rPr lang="en-US" sz="1200" dirty="0">
                <a:latin typeface="Times New Roman" panose="02020603050405020304" pitchFamily="18" charset="0"/>
                <a:cs typeface="Times New Roman" panose="02020603050405020304" pitchFamily="18" charset="0"/>
              </a:rPr>
              <a:t> clones and formats used), isotype controls are shown as filled silver histograms. B) Representative double IHC staining of 3 µm sections of FFPE spheroid cultures containing ADSC alone, cultured in the absence or presence of cytokines showing the expression of the lymphoid Fibroblast markers </a:t>
            </a:r>
            <a:r>
              <a:rPr lang="en-US" sz="1200" dirty="0" err="1">
                <a:latin typeface="Times New Roman" panose="02020603050405020304" pitchFamily="18" charset="0"/>
                <a:cs typeface="Times New Roman" panose="02020603050405020304" pitchFamily="18" charset="0"/>
              </a:rPr>
              <a:t>podoplanin</a:t>
            </a:r>
            <a:r>
              <a:rPr lang="en-US" sz="1200" dirty="0">
                <a:latin typeface="Times New Roman" panose="02020603050405020304" pitchFamily="18" charset="0"/>
                <a:cs typeface="Times New Roman" panose="02020603050405020304" pitchFamily="18" charset="0"/>
              </a:rPr>
              <a:t> (brown) and VCAM-1 (red); scale bars, 50 and 100 µm in the left-hand and right-hand images, respectively. See Supplemental Table 2 for details of </a:t>
            </a:r>
            <a:r>
              <a:rPr lang="en-US" sz="1200" dirty="0" err="1">
                <a:latin typeface="Times New Roman" panose="02020603050405020304" pitchFamily="18" charset="0"/>
                <a:cs typeface="Times New Roman" panose="02020603050405020304" pitchFamily="18" charset="0"/>
              </a:rPr>
              <a:t>mAb</a:t>
            </a:r>
            <a:r>
              <a:rPr lang="en-US" sz="1200" dirty="0">
                <a:latin typeface="Times New Roman" panose="02020603050405020304" pitchFamily="18" charset="0"/>
                <a:cs typeface="Times New Roman" panose="02020603050405020304" pitchFamily="18" charset="0"/>
              </a:rPr>
              <a:t> clones and formats used. </a:t>
            </a:r>
          </a:p>
        </p:txBody>
      </p:sp>
    </p:spTree>
    <p:extLst>
      <p:ext uri="{BB962C8B-B14F-4D97-AF65-F5344CB8AC3E}">
        <p14:creationId xmlns:p14="http://schemas.microsoft.com/office/powerpoint/2010/main" val="914255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diagram&#10;&#10;Description automatically generated">
            <a:extLst>
              <a:ext uri="{FF2B5EF4-FFF2-40B4-BE49-F238E27FC236}">
                <a16:creationId xmlns:a16="http://schemas.microsoft.com/office/drawing/2014/main" id="{4381D599-9F53-4AE9-AF3D-97EE7709FF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6858000" cy="9144000"/>
          </a:xfrm>
          <a:prstGeom prst="rect">
            <a:avLst/>
          </a:prstGeom>
        </p:spPr>
      </p:pic>
      <p:sp>
        <p:nvSpPr>
          <p:cNvPr id="2" name="TextBox 1">
            <a:extLst>
              <a:ext uri="{FF2B5EF4-FFF2-40B4-BE49-F238E27FC236}">
                <a16:creationId xmlns:a16="http://schemas.microsoft.com/office/drawing/2014/main" id="{FBA65C51-AFFF-436D-8CBC-707E93A28C8A}"/>
              </a:ext>
            </a:extLst>
          </p:cNvPr>
          <p:cNvSpPr txBox="1"/>
          <p:nvPr/>
        </p:nvSpPr>
        <p:spPr>
          <a:xfrm>
            <a:off x="16650" y="234752"/>
            <a:ext cx="295274" cy="276999"/>
          </a:xfrm>
          <a:prstGeom prst="rect">
            <a:avLst/>
          </a:prstGeom>
          <a:noFill/>
        </p:spPr>
        <p:txBody>
          <a:bodyPr wrap="none" rtlCol="0">
            <a:spAutoFit/>
          </a:bodyPr>
          <a:lstStyle/>
          <a:p>
            <a:pPr algn="ctr"/>
            <a:r>
              <a:rPr lang="en-GB" sz="1200" b="1" dirty="0">
                <a:latin typeface="Times New Roman" panose="02020603050405020304" pitchFamily="18" charset="0"/>
                <a:cs typeface="Times New Roman" panose="02020603050405020304" pitchFamily="18" charset="0"/>
              </a:rPr>
              <a:t>A</a:t>
            </a:r>
          </a:p>
        </p:txBody>
      </p:sp>
      <p:sp>
        <p:nvSpPr>
          <p:cNvPr id="3" name="Rectangle 2">
            <a:extLst>
              <a:ext uri="{FF2B5EF4-FFF2-40B4-BE49-F238E27FC236}">
                <a16:creationId xmlns:a16="http://schemas.microsoft.com/office/drawing/2014/main" id="{3FA3E442-70CE-4867-AF6D-89C5A592B5C1}"/>
              </a:ext>
            </a:extLst>
          </p:cNvPr>
          <p:cNvSpPr/>
          <p:nvPr/>
        </p:nvSpPr>
        <p:spPr>
          <a:xfrm>
            <a:off x="0" y="5299"/>
            <a:ext cx="1691725" cy="276999"/>
          </a:xfrm>
          <a:prstGeom prst="rect">
            <a:avLst/>
          </a:prstGeom>
        </p:spPr>
        <p:txBody>
          <a:bodyPr wrap="square">
            <a:spAutoFit/>
          </a:bodyPr>
          <a:lstStyle/>
          <a:p>
            <a:r>
              <a:rPr lang="en-GB" sz="1200" i="1" dirty="0">
                <a:latin typeface="Times New Roman" panose="02020603050405020304" pitchFamily="18" charset="0"/>
                <a:cs typeface="Times New Roman" panose="02020603050405020304" pitchFamily="18" charset="0"/>
              </a:rPr>
              <a:t>Supplemental Figure 6</a:t>
            </a:r>
            <a:r>
              <a:rPr lang="en-GB" sz="1200" dirty="0">
                <a:latin typeface="Times New Roman" panose="02020603050405020304" pitchFamily="18" charset="0"/>
                <a:cs typeface="Times New Roman" panose="02020603050405020304" pitchFamily="18" charset="0"/>
              </a:rPr>
              <a:t>.</a:t>
            </a:r>
          </a:p>
        </p:txBody>
      </p:sp>
      <p:sp>
        <p:nvSpPr>
          <p:cNvPr id="4" name="TextBox 3">
            <a:extLst>
              <a:ext uri="{FF2B5EF4-FFF2-40B4-BE49-F238E27FC236}">
                <a16:creationId xmlns:a16="http://schemas.microsoft.com/office/drawing/2014/main" id="{62A818B7-94B3-4FE5-A368-B20841230760}"/>
              </a:ext>
            </a:extLst>
          </p:cNvPr>
          <p:cNvSpPr txBox="1"/>
          <p:nvPr/>
        </p:nvSpPr>
        <p:spPr>
          <a:xfrm>
            <a:off x="20653" y="3589374"/>
            <a:ext cx="295274" cy="276999"/>
          </a:xfrm>
          <a:prstGeom prst="rect">
            <a:avLst/>
          </a:prstGeom>
          <a:noFill/>
        </p:spPr>
        <p:txBody>
          <a:bodyPr wrap="none" rtlCol="0">
            <a:spAutoFit/>
          </a:bodyPr>
          <a:lstStyle/>
          <a:p>
            <a:pPr algn="ctr"/>
            <a:r>
              <a:rPr lang="en-GB" sz="1200" b="1" dirty="0">
                <a:latin typeface="Times New Roman" panose="02020603050405020304" pitchFamily="18" charset="0"/>
                <a:cs typeface="Times New Roman" panose="02020603050405020304" pitchFamily="18" charset="0"/>
              </a:rPr>
              <a:t>B</a:t>
            </a:r>
          </a:p>
        </p:txBody>
      </p:sp>
    </p:spTree>
    <p:extLst>
      <p:ext uri="{BB962C8B-B14F-4D97-AF65-F5344CB8AC3E}">
        <p14:creationId xmlns:p14="http://schemas.microsoft.com/office/powerpoint/2010/main" val="11913710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42C550-E642-4749-AD69-9110D56051BD}"/>
              </a:ext>
            </a:extLst>
          </p:cNvPr>
          <p:cNvSpPr/>
          <p:nvPr/>
        </p:nvSpPr>
        <p:spPr>
          <a:xfrm>
            <a:off x="0" y="0"/>
            <a:ext cx="6858000" cy="2492990"/>
          </a:xfrm>
          <a:prstGeom prst="rect">
            <a:avLst/>
          </a:prstGeom>
        </p:spPr>
        <p:txBody>
          <a:bodyPr wrap="square">
            <a:spAutoFit/>
          </a:bodyPr>
          <a:lstStyle/>
          <a:p>
            <a:pPr algn="just"/>
            <a:r>
              <a:rPr lang="en-US" sz="1200" i="1" dirty="0">
                <a:latin typeface="Times New Roman" panose="02020603050405020304" pitchFamily="18" charset="0"/>
                <a:cs typeface="Times New Roman" panose="02020603050405020304" pitchFamily="18" charset="0"/>
              </a:rPr>
              <a:t>Supplemental Figure 6</a:t>
            </a:r>
            <a:r>
              <a:rPr lang="en-US" sz="1200" dirty="0">
                <a:latin typeface="Times New Roman" panose="02020603050405020304" pitchFamily="18" charset="0"/>
                <a:cs typeface="Times New Roman" panose="02020603050405020304" pitchFamily="18" charset="0"/>
              </a:rPr>
              <a:t>. Impact of cytokine withdrawal on ADSC-derived lymphoid fibroblasts recovered from 3D Collagen spheroid cultures.</a:t>
            </a:r>
          </a:p>
          <a:p>
            <a:pPr algn="just"/>
            <a:r>
              <a:rPr lang="en-US" sz="1200" dirty="0">
                <a:latin typeface="Times New Roman" panose="02020603050405020304" pitchFamily="18" charset="0"/>
                <a:cs typeface="Times New Roman" panose="02020603050405020304" pitchFamily="18" charset="0"/>
              </a:rPr>
              <a:t>A) Representative histograms of </a:t>
            </a:r>
            <a:r>
              <a:rPr lang="en-US" sz="1200" dirty="0" err="1">
                <a:latin typeface="Times New Roman" panose="02020603050405020304" pitchFamily="18" charset="0"/>
                <a:cs typeface="Times New Roman" panose="02020603050405020304" pitchFamily="18" charset="0"/>
              </a:rPr>
              <a:t>podoplanin</a:t>
            </a:r>
            <a:r>
              <a:rPr lang="en-US" sz="1200" dirty="0">
                <a:latin typeface="Times New Roman" panose="02020603050405020304" pitchFamily="18" charset="0"/>
                <a:cs typeface="Times New Roman" panose="02020603050405020304" pitchFamily="18" charset="0"/>
              </a:rPr>
              <a:t> and ICAM-1 staining of ADSC-derived lymphoid fibroblasts recovered from 3D spheroid ADSC monocultures or DLBCL/ADSC/MDM co-cultures, maintained in cytokine-supplemented medium or base medium alone, isotype controls are shown as filled silver histograms. Graphs show surface expression of </a:t>
            </a:r>
            <a:r>
              <a:rPr lang="en-US" sz="1200" dirty="0" err="1">
                <a:latin typeface="Times New Roman" panose="02020603050405020304" pitchFamily="18" charset="0"/>
                <a:cs typeface="Times New Roman" panose="02020603050405020304" pitchFamily="18" charset="0"/>
              </a:rPr>
              <a:t>podoplanin</a:t>
            </a:r>
            <a:r>
              <a:rPr lang="en-US" sz="1200" dirty="0">
                <a:latin typeface="Times New Roman" panose="02020603050405020304" pitchFamily="18" charset="0"/>
                <a:cs typeface="Times New Roman" panose="02020603050405020304" pitchFamily="18" charset="0"/>
              </a:rPr>
              <a:t> and ICAM-1 for each culture condition at day 8 of culture. Each circle represents an independent experiment, the bar represents the mean. Group comparisons were made using mixed effects analysis with the </a:t>
            </a:r>
            <a:r>
              <a:rPr lang="en-US" sz="1200" dirty="0" err="1">
                <a:latin typeface="Times New Roman" panose="02020603050405020304" pitchFamily="18" charset="0"/>
                <a:cs typeface="Times New Roman" panose="02020603050405020304" pitchFamily="18" charset="0"/>
              </a:rPr>
              <a:t>Sidak’s</a:t>
            </a:r>
            <a:r>
              <a:rPr lang="en-US" sz="1200" dirty="0">
                <a:latin typeface="Times New Roman" panose="02020603050405020304" pitchFamily="18" charset="0"/>
                <a:cs typeface="Times New Roman" panose="02020603050405020304" pitchFamily="18" charset="0"/>
              </a:rPr>
              <a:t> correction for multiple comparisons applied; p values &lt;0.05 were considered significant, *: p&lt;0.05, **: p&lt; 0.01, ***: p&lt;0.001, ****: p&lt;0.0001. B) Representative double IHC staining of 3 µm sections of FFPE spheroid co-cultures maintained in media +/- cytokines (left-hand and right-hand panels, respectively). Sections were stained for lymphoid fibroblasts (</a:t>
            </a:r>
            <a:r>
              <a:rPr lang="en-US" sz="1200" dirty="0" err="1">
                <a:latin typeface="Times New Roman" panose="02020603050405020304" pitchFamily="18" charset="0"/>
                <a:cs typeface="Times New Roman" panose="02020603050405020304" pitchFamily="18" charset="0"/>
              </a:rPr>
              <a:t>podoplanin</a:t>
            </a:r>
            <a:r>
              <a:rPr lang="en-US" sz="1200" dirty="0">
                <a:latin typeface="Times New Roman" panose="02020603050405020304" pitchFamily="18" charset="0"/>
                <a:cs typeface="Times New Roman" panose="02020603050405020304" pitchFamily="18" charset="0"/>
              </a:rPr>
              <a:t>, brown) and MDM (CD68, red). Scale bars, 50 and 100 µm for upper and lower panels, respectively. Details of Ab clones and formats used are contained in Supplemental Table 2. </a:t>
            </a:r>
          </a:p>
        </p:txBody>
      </p:sp>
    </p:spTree>
    <p:extLst>
      <p:ext uri="{BB962C8B-B14F-4D97-AF65-F5344CB8AC3E}">
        <p14:creationId xmlns:p14="http://schemas.microsoft.com/office/powerpoint/2010/main" val="26583847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 engineering drawing, schematic&#10;&#10;Description automatically generated">
            <a:extLst>
              <a:ext uri="{FF2B5EF4-FFF2-40B4-BE49-F238E27FC236}">
                <a16:creationId xmlns:a16="http://schemas.microsoft.com/office/drawing/2014/main" id="{13805D8C-D66A-4661-B913-DE7C411C94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6858000" cy="9144000"/>
          </a:xfrm>
          <a:prstGeom prst="rect">
            <a:avLst/>
          </a:prstGeom>
        </p:spPr>
      </p:pic>
      <p:sp>
        <p:nvSpPr>
          <p:cNvPr id="3" name="TextBox 2">
            <a:extLst>
              <a:ext uri="{FF2B5EF4-FFF2-40B4-BE49-F238E27FC236}">
                <a16:creationId xmlns:a16="http://schemas.microsoft.com/office/drawing/2014/main" id="{2A84BFBF-8C29-4F7E-8235-487CDDC04CE8}"/>
              </a:ext>
            </a:extLst>
          </p:cNvPr>
          <p:cNvSpPr txBox="1"/>
          <p:nvPr/>
        </p:nvSpPr>
        <p:spPr>
          <a:xfrm>
            <a:off x="11509" y="2066337"/>
            <a:ext cx="295274" cy="276999"/>
          </a:xfrm>
          <a:prstGeom prst="rect">
            <a:avLst/>
          </a:prstGeom>
          <a:noFill/>
        </p:spPr>
        <p:txBody>
          <a:bodyPr wrap="none" rtlCol="0">
            <a:spAutoFit/>
          </a:bodyPr>
          <a:lstStyle/>
          <a:p>
            <a:pPr algn="ctr"/>
            <a:r>
              <a:rPr lang="en-GB" sz="1200" b="1" dirty="0">
                <a:latin typeface="Times New Roman" panose="02020603050405020304" pitchFamily="18" charset="0"/>
                <a:cs typeface="Times New Roman" panose="02020603050405020304" pitchFamily="18" charset="0"/>
              </a:rPr>
              <a:t>B</a:t>
            </a:r>
          </a:p>
        </p:txBody>
      </p:sp>
      <p:sp>
        <p:nvSpPr>
          <p:cNvPr id="20" name="Rectangle 19">
            <a:extLst>
              <a:ext uri="{FF2B5EF4-FFF2-40B4-BE49-F238E27FC236}">
                <a16:creationId xmlns:a16="http://schemas.microsoft.com/office/drawing/2014/main" id="{643EA0AB-A669-430C-9789-0AEF1567C7E7}"/>
              </a:ext>
            </a:extLst>
          </p:cNvPr>
          <p:cNvSpPr/>
          <p:nvPr/>
        </p:nvSpPr>
        <p:spPr>
          <a:xfrm>
            <a:off x="0" y="-2682"/>
            <a:ext cx="1646889" cy="276999"/>
          </a:xfrm>
          <a:prstGeom prst="rect">
            <a:avLst/>
          </a:prstGeom>
        </p:spPr>
        <p:txBody>
          <a:bodyPr wrap="square">
            <a:spAutoFit/>
          </a:bodyPr>
          <a:lstStyle/>
          <a:p>
            <a:r>
              <a:rPr lang="en-GB" sz="1200" i="1" dirty="0">
                <a:latin typeface="Times New Roman" panose="02020603050405020304" pitchFamily="18" charset="0"/>
                <a:cs typeface="Times New Roman" panose="02020603050405020304" pitchFamily="18" charset="0"/>
              </a:rPr>
              <a:t>Supplemental Figure 7</a:t>
            </a:r>
            <a:r>
              <a:rPr lang="en-GB" sz="1200" dirty="0">
                <a:latin typeface="Times New Roman" panose="02020603050405020304" pitchFamily="18" charset="0"/>
                <a:cs typeface="Times New Roman" panose="02020603050405020304" pitchFamily="18" charset="0"/>
              </a:rPr>
              <a:t>.</a:t>
            </a:r>
          </a:p>
        </p:txBody>
      </p:sp>
      <p:sp>
        <p:nvSpPr>
          <p:cNvPr id="113" name="TextBox 112">
            <a:extLst>
              <a:ext uri="{FF2B5EF4-FFF2-40B4-BE49-F238E27FC236}">
                <a16:creationId xmlns:a16="http://schemas.microsoft.com/office/drawing/2014/main" id="{E1E245FB-6EB0-4D58-9377-BF652A15CA94}"/>
              </a:ext>
            </a:extLst>
          </p:cNvPr>
          <p:cNvSpPr txBox="1"/>
          <p:nvPr/>
        </p:nvSpPr>
        <p:spPr>
          <a:xfrm>
            <a:off x="11509" y="457831"/>
            <a:ext cx="295274" cy="276999"/>
          </a:xfrm>
          <a:prstGeom prst="rect">
            <a:avLst/>
          </a:prstGeom>
          <a:noFill/>
        </p:spPr>
        <p:txBody>
          <a:bodyPr wrap="none" rtlCol="0">
            <a:spAutoFit/>
          </a:bodyPr>
          <a:lstStyle/>
          <a:p>
            <a:pPr algn="ctr"/>
            <a:r>
              <a:rPr lang="en-GB" sz="1200" b="1" dirty="0">
                <a:latin typeface="Times New Roman" panose="02020603050405020304" pitchFamily="18" charset="0"/>
                <a:cs typeface="Times New Roman" panose="02020603050405020304" pitchFamily="18" charset="0"/>
              </a:rPr>
              <a:t>A</a:t>
            </a:r>
          </a:p>
        </p:txBody>
      </p:sp>
      <p:sp>
        <p:nvSpPr>
          <p:cNvPr id="147" name="Rectangle 146">
            <a:extLst>
              <a:ext uri="{FF2B5EF4-FFF2-40B4-BE49-F238E27FC236}">
                <a16:creationId xmlns:a16="http://schemas.microsoft.com/office/drawing/2014/main" id="{F0F98508-F465-42AB-AF95-C888515A493E}"/>
              </a:ext>
            </a:extLst>
          </p:cNvPr>
          <p:cNvSpPr/>
          <p:nvPr/>
        </p:nvSpPr>
        <p:spPr>
          <a:xfrm>
            <a:off x="-1" y="5262503"/>
            <a:ext cx="6858001" cy="3046988"/>
          </a:xfrm>
          <a:prstGeom prst="rect">
            <a:avLst/>
          </a:prstGeom>
        </p:spPr>
        <p:txBody>
          <a:bodyPr wrap="square">
            <a:spAutoFit/>
          </a:bodyPr>
          <a:lstStyle/>
          <a:p>
            <a:pPr algn="just"/>
            <a:r>
              <a:rPr lang="en-US" sz="1200" i="1" dirty="0">
                <a:latin typeface="Times New Roman" panose="02020603050405020304" pitchFamily="18" charset="0"/>
                <a:cs typeface="Times New Roman" panose="02020603050405020304" pitchFamily="18" charset="0"/>
              </a:rPr>
              <a:t>Supplemental Figure 7</a:t>
            </a:r>
            <a:r>
              <a:rPr lang="en-US" sz="1200" dirty="0">
                <a:latin typeface="Times New Roman" panose="02020603050405020304" pitchFamily="18" charset="0"/>
                <a:cs typeface="Times New Roman" panose="02020603050405020304" pitchFamily="18" charset="0"/>
              </a:rPr>
              <a:t>. Rituximab induced ADCP of primary DLBCL cells in 2D and 3D cultures and  phenotype of lymphoid fibroblasts recovered from 3D 1 mg/ml Collagen spheroid cultures.</a:t>
            </a:r>
          </a:p>
          <a:p>
            <a:pPr algn="just"/>
            <a:r>
              <a:rPr lang="en-US" sz="1200" dirty="0">
                <a:latin typeface="Times New Roman" panose="02020603050405020304" pitchFamily="18" charset="0"/>
                <a:cs typeface="Times New Roman" panose="02020603050405020304" pitchFamily="18" charset="0"/>
              </a:rPr>
              <a:t>A) Representative dot plots illustrating the percentage phagocytosis reported as the proportion of </a:t>
            </a:r>
            <a:r>
              <a:rPr lang="en-US" sz="1200" dirty="0" err="1">
                <a:latin typeface="Times New Roman" panose="02020603050405020304" pitchFamily="18" charset="0"/>
                <a:cs typeface="Times New Roman" panose="02020603050405020304" pitchFamily="18" charset="0"/>
              </a:rPr>
              <a:t>FcγRIII</a:t>
            </a:r>
            <a:r>
              <a:rPr lang="en-US" sz="1200" dirty="0">
                <a:latin typeface="Times New Roman" panose="02020603050405020304" pitchFamily="18" charset="0"/>
                <a:cs typeface="Times New Roman" panose="02020603050405020304" pitchFamily="18" charset="0"/>
              </a:rPr>
              <a:t> positive MDM co-expressing CFSE within a MDM gate in cells recovered from 2D co-cultures of MDM and CFSE-labelled primary DLBCL cells treated with 10 µg/ml of control antibody (trastuzumab, left-hand panel) or rituximab (right-hand panel) for 1 hour prior to harvest; the graph shows the % phagocytosis in cells recovered from trastuzumab and rituximab-treated 2D co-cultures, each pair of linked filled circles represents data from an independent experiment. Two group comparisons were made using a paired two-tailed t test; p values &lt;0.05 were considered significant, ****: p&lt;0.0001. B) Representative histograms of </a:t>
            </a:r>
            <a:r>
              <a:rPr lang="en-US" sz="1200" dirty="0" err="1">
                <a:latin typeface="Times New Roman" panose="02020603050405020304" pitchFamily="18" charset="0"/>
                <a:cs typeface="Times New Roman" panose="02020603050405020304" pitchFamily="18" charset="0"/>
              </a:rPr>
              <a:t>podoplanin</a:t>
            </a:r>
            <a:r>
              <a:rPr lang="en-US" sz="1200" dirty="0">
                <a:latin typeface="Times New Roman" panose="02020603050405020304" pitchFamily="18" charset="0"/>
                <a:cs typeface="Times New Roman" panose="02020603050405020304" pitchFamily="18" charset="0"/>
              </a:rPr>
              <a:t> and ICAM-1 staining on ADSC derived lymphoid fibroblasts recovered from 1 mg/ml collagen spheroid cultures at day 8 of culture for untreated and cytokine treated ADSC, +/- 1x10</a:t>
            </a:r>
            <a:r>
              <a:rPr lang="en-US" sz="1200" baseline="30000" dirty="0">
                <a:latin typeface="Times New Roman" panose="02020603050405020304" pitchFamily="18" charset="0"/>
                <a:cs typeface="Times New Roman" panose="02020603050405020304" pitchFamily="18" charset="0"/>
              </a:rPr>
              <a:t>6</a:t>
            </a:r>
            <a:r>
              <a:rPr lang="en-US" sz="1200" dirty="0">
                <a:latin typeface="Times New Roman" panose="02020603050405020304" pitchFamily="18" charset="0"/>
                <a:cs typeface="Times New Roman" panose="02020603050405020304" pitchFamily="18" charset="0"/>
              </a:rPr>
              <a:t> primary DLBCL and 1x10</a:t>
            </a:r>
            <a:r>
              <a:rPr lang="en-US" sz="1200" baseline="30000" dirty="0">
                <a:latin typeface="Times New Roman" panose="02020603050405020304" pitchFamily="18" charset="0"/>
                <a:cs typeface="Times New Roman" panose="02020603050405020304" pitchFamily="18" charset="0"/>
              </a:rPr>
              <a:t>5</a:t>
            </a:r>
            <a:r>
              <a:rPr lang="en-US" sz="1200" dirty="0">
                <a:latin typeface="Times New Roman" panose="02020603050405020304" pitchFamily="18" charset="0"/>
                <a:cs typeface="Times New Roman" panose="02020603050405020304" pitchFamily="18" charset="0"/>
              </a:rPr>
              <a:t> MDM, maintained in cytokine-supplemented medium or base medium alone. Graphs show surface expression of </a:t>
            </a:r>
            <a:r>
              <a:rPr lang="en-US" sz="1200" dirty="0" err="1">
                <a:latin typeface="Times New Roman" panose="02020603050405020304" pitchFamily="18" charset="0"/>
                <a:cs typeface="Times New Roman" panose="02020603050405020304" pitchFamily="18" charset="0"/>
              </a:rPr>
              <a:t>podoplanin</a:t>
            </a:r>
            <a:r>
              <a:rPr lang="en-US" sz="1200" dirty="0">
                <a:latin typeface="Times New Roman" panose="02020603050405020304" pitchFamily="18" charset="0"/>
                <a:cs typeface="Times New Roman" panose="02020603050405020304" pitchFamily="18" charset="0"/>
              </a:rPr>
              <a:t> and ICAM-1 for each culture condition at day 8 of culture. Each filled circle represents an independent experiment, bar represents mean. Group comparisons were made using mixed effects analysis, with the </a:t>
            </a:r>
            <a:r>
              <a:rPr lang="en-US" sz="1200" dirty="0" err="1">
                <a:latin typeface="Times New Roman" panose="02020603050405020304" pitchFamily="18" charset="0"/>
                <a:cs typeface="Times New Roman" panose="02020603050405020304" pitchFamily="18" charset="0"/>
              </a:rPr>
              <a:t>Sidak</a:t>
            </a:r>
            <a:r>
              <a:rPr lang="en-US" sz="1200" dirty="0">
                <a:latin typeface="Times New Roman" panose="02020603050405020304" pitchFamily="18" charset="0"/>
                <a:cs typeface="Times New Roman" panose="02020603050405020304" pitchFamily="18" charset="0"/>
              </a:rPr>
              <a:t> correction for multiple comparisons applied; p values &lt;0.05 were considered significant, *: p&lt; 0.05, **: p&lt; 0.01.</a:t>
            </a:r>
          </a:p>
        </p:txBody>
      </p:sp>
    </p:spTree>
    <p:extLst>
      <p:ext uri="{BB962C8B-B14F-4D97-AF65-F5344CB8AC3E}">
        <p14:creationId xmlns:p14="http://schemas.microsoft.com/office/powerpoint/2010/main" val="22993591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1313</TotalTime>
  <Words>1393</Words>
  <Application>Microsoft Office PowerPoint</Application>
  <PresentationFormat>On-screen Show (4:3)</PresentationFormat>
  <Paragraphs>35</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Foxall R.B.</dc:creator>
  <cp:lastModifiedBy>Russell Foxall</cp:lastModifiedBy>
  <cp:revision>44</cp:revision>
  <cp:lastPrinted>2020-02-12T20:33:45Z</cp:lastPrinted>
  <dcterms:created xsi:type="dcterms:W3CDTF">2020-02-12T17:59:37Z</dcterms:created>
  <dcterms:modified xsi:type="dcterms:W3CDTF">2021-01-15T18:59:28Z</dcterms:modified>
</cp:coreProperties>
</file>