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8000663" cy="8999538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2" d="100"/>
          <a:sy n="52" d="100"/>
        </p:scale>
        <p:origin x="4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ariem\Documents\Human%20amniotic%20stem%20cells%20TCQA\Microarray%20data\Comparison%20TCAQ%20vs%20D0%20and%20%20TCQA%20%20vs%20D7\GSEA%20analysi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mariem\Documents\Human%20amniotic%20stem%20cells%20TCQA\Microarray%20data\Comparison%20TCAQ%20vs%20D0%20and%20%20TCQA%20%20vs%20D7\GSEA%20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6649874697866156"/>
          <c:y val="5.0925925925925923E-2"/>
          <c:w val="0.28745703397244837"/>
          <c:h val="0.82336395450568678"/>
        </c:manualLayout>
      </c:layout>
      <c:barChart>
        <c:barDir val="bar"/>
        <c:grouping val="clustered"/>
        <c:varyColors val="0"/>
        <c:ser>
          <c:idx val="0"/>
          <c:order val="0"/>
          <c:tx>
            <c:v>Upregulated</c:v>
          </c:tx>
          <c:spPr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'GO up'!$C$3:$C$10</c:f>
              <c:strCache>
                <c:ptCount val="8"/>
                <c:pt idx="0">
                  <c:v>Metabolic process (GO:0016071)</c:v>
                </c:pt>
                <c:pt idx="1">
                  <c:v>Regulation of cell death (GO:0010941)</c:v>
                </c:pt>
                <c:pt idx="2">
                  <c:v>Regulation of cell diffrentiation (GO:0045595)</c:v>
                </c:pt>
                <c:pt idx="3">
                  <c:v>Positive regulation of RNA metabolic (GO:0051254)</c:v>
                </c:pt>
                <c:pt idx="4">
                  <c:v>Neurogenesis (GO:0022008)</c:v>
                </c:pt>
                <c:pt idx="5">
                  <c:v>Regulation of stress reponse (GO:0080134) </c:v>
                </c:pt>
                <c:pt idx="6">
                  <c:v>Defense response (GO:0006952)</c:v>
                </c:pt>
                <c:pt idx="7">
                  <c:v>Cell cycle arrest (GO:0007050)</c:v>
                </c:pt>
              </c:strCache>
            </c:strRef>
          </c:cat>
          <c:val>
            <c:numRef>
              <c:f>'GO up'!$G$3:$G$10</c:f>
              <c:numCache>
                <c:formatCode>General</c:formatCode>
                <c:ptCount val="8"/>
                <c:pt idx="0">
                  <c:v>217</c:v>
                </c:pt>
                <c:pt idx="1">
                  <c:v>269</c:v>
                </c:pt>
                <c:pt idx="2">
                  <c:v>319</c:v>
                </c:pt>
                <c:pt idx="3">
                  <c:v>305</c:v>
                </c:pt>
                <c:pt idx="4">
                  <c:v>275</c:v>
                </c:pt>
                <c:pt idx="5">
                  <c:v>148</c:v>
                </c:pt>
                <c:pt idx="6">
                  <c:v>156</c:v>
                </c:pt>
                <c:pt idx="7">
                  <c:v>185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536191696"/>
        <c:axId val="-536194416"/>
      </c:barChart>
      <c:catAx>
        <c:axId val="-536191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536194416"/>
        <c:crosses val="autoZero"/>
        <c:auto val="1"/>
        <c:lblAlgn val="ctr"/>
        <c:lblOffset val="100"/>
        <c:noMultiLvlLbl val="0"/>
      </c:catAx>
      <c:valAx>
        <c:axId val="-536194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genes 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536191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53985054829617"/>
          <c:y val="1.0380446630217725E-2"/>
          <c:w val="0.14460149451703824"/>
          <c:h val="7.55846216897306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6649874697866156"/>
          <c:y val="5.0925925925925923E-2"/>
          <c:w val="0.28745703397244837"/>
          <c:h val="0.82336395450568678"/>
        </c:manualLayout>
      </c:layout>
      <c:barChart>
        <c:barDir val="bar"/>
        <c:grouping val="clustered"/>
        <c:varyColors val="0"/>
        <c:ser>
          <c:idx val="0"/>
          <c:order val="0"/>
          <c:tx>
            <c:v>Downregulated</c:v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'GO down'!$C$4:$C$11</c:f>
              <c:strCache>
                <c:ptCount val="8"/>
                <c:pt idx="0">
                  <c:v>Protein phosphorylation (GO:0006468)</c:v>
                </c:pt>
                <c:pt idx="1">
                  <c:v>Locomotion (GO:0040011)</c:v>
                </c:pt>
                <c:pt idx="2">
                  <c:v>Golgi apparatus  (GO:0005794)</c:v>
                </c:pt>
                <c:pt idx="3">
                  <c:v>Negative regulation of signaling (GO:0023057)</c:v>
                </c:pt>
                <c:pt idx="4">
                  <c:v>Regulation of cell proliferation (GO:0042127)</c:v>
                </c:pt>
                <c:pt idx="5">
                  <c:v>Cell cycle (GO:0022402)</c:v>
                </c:pt>
                <c:pt idx="6">
                  <c:v>Endoplasmic reticulum  (GO:0005783)</c:v>
                </c:pt>
                <c:pt idx="7">
                  <c:v>Cell activation (GO:0001775)</c:v>
                </c:pt>
              </c:strCache>
            </c:strRef>
          </c:cat>
          <c:val>
            <c:numRef>
              <c:f>'GO down'!$G$4:$G$11</c:f>
              <c:numCache>
                <c:formatCode>General</c:formatCode>
                <c:ptCount val="8"/>
                <c:pt idx="0">
                  <c:v>238</c:v>
                </c:pt>
                <c:pt idx="1">
                  <c:v>385</c:v>
                </c:pt>
                <c:pt idx="2">
                  <c:v>199</c:v>
                </c:pt>
                <c:pt idx="3">
                  <c:v>171</c:v>
                </c:pt>
                <c:pt idx="4">
                  <c:v>324</c:v>
                </c:pt>
                <c:pt idx="5">
                  <c:v>285</c:v>
                </c:pt>
                <c:pt idx="6">
                  <c:v>185</c:v>
                </c:pt>
                <c:pt idx="7">
                  <c:v>245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536197136"/>
        <c:axId val="-536195504"/>
      </c:barChart>
      <c:catAx>
        <c:axId val="-536197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536195504"/>
        <c:crosses val="autoZero"/>
        <c:auto val="1"/>
        <c:lblAlgn val="ctr"/>
        <c:lblOffset val="100"/>
        <c:noMultiLvlLbl val="0"/>
      </c:catAx>
      <c:valAx>
        <c:axId val="-536195504"/>
        <c:scaling>
          <c:orientation val="minMax"/>
          <c:max val="4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genes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536197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840142506654657"/>
          <c:y val="1.4810125478501227E-2"/>
          <c:w val="0.17159857493345348"/>
          <c:h val="7.55846216897306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 i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083" y="1472842"/>
            <a:ext cx="13500497" cy="3133172"/>
          </a:xfrm>
        </p:spPr>
        <p:txBody>
          <a:bodyPr anchor="b"/>
          <a:lstStyle>
            <a:lvl1pPr algn="ctr">
              <a:defRPr sz="78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4726842"/>
            <a:ext cx="13500497" cy="2172804"/>
          </a:xfrm>
        </p:spPr>
        <p:txBody>
          <a:bodyPr/>
          <a:lstStyle>
            <a:lvl1pPr marL="0" indent="0" algn="ctr">
              <a:buNone/>
              <a:defRPr sz="3150"/>
            </a:lvl1pPr>
            <a:lvl2pPr marL="599984" indent="0" algn="ctr">
              <a:buNone/>
              <a:defRPr sz="2625"/>
            </a:lvl2pPr>
            <a:lvl3pPr marL="1199967" indent="0" algn="ctr">
              <a:buNone/>
              <a:defRPr sz="2362"/>
            </a:lvl3pPr>
            <a:lvl4pPr marL="1799951" indent="0" algn="ctr">
              <a:buNone/>
              <a:defRPr sz="2100"/>
            </a:lvl4pPr>
            <a:lvl5pPr marL="2399934" indent="0" algn="ctr">
              <a:buNone/>
              <a:defRPr sz="2100"/>
            </a:lvl5pPr>
            <a:lvl6pPr marL="2999918" indent="0" algn="ctr">
              <a:buNone/>
              <a:defRPr sz="2100"/>
            </a:lvl6pPr>
            <a:lvl7pPr marL="3599901" indent="0" algn="ctr">
              <a:buNone/>
              <a:defRPr sz="2100"/>
            </a:lvl7pPr>
            <a:lvl8pPr marL="4199885" indent="0" algn="ctr">
              <a:buNone/>
              <a:defRPr sz="2100"/>
            </a:lvl8pPr>
            <a:lvl9pPr marL="4799868" indent="0" algn="ctr">
              <a:buNone/>
              <a:defRPr sz="21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73031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2141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4" y="479142"/>
            <a:ext cx="3881393" cy="762669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5" y="479142"/>
            <a:ext cx="11419171" cy="762669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39335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27676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0" y="2243636"/>
            <a:ext cx="15525572" cy="3743557"/>
          </a:xfrm>
        </p:spPr>
        <p:txBody>
          <a:bodyPr anchor="b"/>
          <a:lstStyle>
            <a:lvl1pPr>
              <a:defRPr sz="787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0" y="6022609"/>
            <a:ext cx="15525572" cy="1968648"/>
          </a:xfrm>
        </p:spPr>
        <p:txBody>
          <a:bodyPr/>
          <a:lstStyle>
            <a:lvl1pPr marL="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1pPr>
            <a:lvl2pPr marL="599984" indent="0">
              <a:buNone/>
              <a:defRPr sz="2625">
                <a:solidFill>
                  <a:schemeClr val="tx1">
                    <a:tint val="75000"/>
                  </a:schemeClr>
                </a:solidFill>
              </a:defRPr>
            </a:lvl2pPr>
            <a:lvl3pPr marL="1199967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3pPr>
            <a:lvl4pPr marL="17999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39993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299991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359990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19988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479986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4100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2395710"/>
            <a:ext cx="7650282" cy="571012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2395710"/>
            <a:ext cx="7650282" cy="571012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3446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479143"/>
            <a:ext cx="15525572" cy="173949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1" y="2206137"/>
            <a:ext cx="7615123" cy="1081194"/>
          </a:xfrm>
        </p:spPr>
        <p:txBody>
          <a:bodyPr anchor="b"/>
          <a:lstStyle>
            <a:lvl1pPr marL="0" indent="0">
              <a:buNone/>
              <a:defRPr sz="3150" b="1"/>
            </a:lvl1pPr>
            <a:lvl2pPr marL="599984" indent="0">
              <a:buNone/>
              <a:defRPr sz="2625" b="1"/>
            </a:lvl2pPr>
            <a:lvl3pPr marL="1199967" indent="0">
              <a:buNone/>
              <a:defRPr sz="2362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1" y="3287331"/>
            <a:ext cx="7615123" cy="483516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6" y="2206137"/>
            <a:ext cx="7652626" cy="1081194"/>
          </a:xfrm>
        </p:spPr>
        <p:txBody>
          <a:bodyPr anchor="b"/>
          <a:lstStyle>
            <a:lvl1pPr marL="0" indent="0">
              <a:buNone/>
              <a:defRPr sz="3150" b="1"/>
            </a:lvl1pPr>
            <a:lvl2pPr marL="599984" indent="0">
              <a:buNone/>
              <a:defRPr sz="2625" b="1"/>
            </a:lvl2pPr>
            <a:lvl3pPr marL="1199967" indent="0">
              <a:buNone/>
              <a:defRPr sz="2362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6" y="3287331"/>
            <a:ext cx="7652626" cy="4835169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875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3981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08512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599969"/>
            <a:ext cx="5805682" cy="2099892"/>
          </a:xfrm>
        </p:spPr>
        <p:txBody>
          <a:bodyPr anchor="b"/>
          <a:lstStyle>
            <a:lvl1pPr>
              <a:defRPr sz="41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1295767"/>
            <a:ext cx="9112836" cy="6395505"/>
          </a:xfrm>
        </p:spPr>
        <p:txBody>
          <a:bodyPr/>
          <a:lstStyle>
            <a:lvl1pPr>
              <a:defRPr sz="4199"/>
            </a:lvl1pPr>
            <a:lvl2pPr>
              <a:defRPr sz="3674"/>
            </a:lvl2pPr>
            <a:lvl3pPr>
              <a:defRPr sz="3150"/>
            </a:lvl3pPr>
            <a:lvl4pPr>
              <a:defRPr sz="2625"/>
            </a:lvl4pPr>
            <a:lvl5pPr>
              <a:defRPr sz="2625"/>
            </a:lvl5pPr>
            <a:lvl6pPr>
              <a:defRPr sz="2625"/>
            </a:lvl6pPr>
            <a:lvl7pPr>
              <a:defRPr sz="2625"/>
            </a:lvl7pPr>
            <a:lvl8pPr>
              <a:defRPr sz="2625"/>
            </a:lvl8pPr>
            <a:lvl9pPr>
              <a:defRPr sz="2625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2699862"/>
            <a:ext cx="5805682" cy="5001827"/>
          </a:xfrm>
        </p:spPr>
        <p:txBody>
          <a:bodyPr/>
          <a:lstStyle>
            <a:lvl1pPr marL="0" indent="0">
              <a:buNone/>
              <a:defRPr sz="2100"/>
            </a:lvl1pPr>
            <a:lvl2pPr marL="599984" indent="0">
              <a:buNone/>
              <a:defRPr sz="1837"/>
            </a:lvl2pPr>
            <a:lvl3pPr marL="1199967" indent="0">
              <a:buNone/>
              <a:defRPr sz="1575"/>
            </a:lvl3pPr>
            <a:lvl4pPr marL="1799951" indent="0">
              <a:buNone/>
              <a:defRPr sz="1312"/>
            </a:lvl4pPr>
            <a:lvl5pPr marL="2399934" indent="0">
              <a:buNone/>
              <a:defRPr sz="1312"/>
            </a:lvl5pPr>
            <a:lvl6pPr marL="2999918" indent="0">
              <a:buNone/>
              <a:defRPr sz="1312"/>
            </a:lvl6pPr>
            <a:lvl7pPr marL="3599901" indent="0">
              <a:buNone/>
              <a:defRPr sz="1312"/>
            </a:lvl7pPr>
            <a:lvl8pPr marL="4199885" indent="0">
              <a:buNone/>
              <a:defRPr sz="1312"/>
            </a:lvl8pPr>
            <a:lvl9pPr marL="4799868" indent="0">
              <a:buNone/>
              <a:defRPr sz="131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65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599969"/>
            <a:ext cx="5805682" cy="2099892"/>
          </a:xfrm>
        </p:spPr>
        <p:txBody>
          <a:bodyPr anchor="b"/>
          <a:lstStyle>
            <a:lvl1pPr>
              <a:defRPr sz="41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1295767"/>
            <a:ext cx="9112836" cy="6395505"/>
          </a:xfrm>
        </p:spPr>
        <p:txBody>
          <a:bodyPr anchor="t"/>
          <a:lstStyle>
            <a:lvl1pPr marL="0" indent="0">
              <a:buNone/>
              <a:defRPr sz="4199"/>
            </a:lvl1pPr>
            <a:lvl2pPr marL="599984" indent="0">
              <a:buNone/>
              <a:defRPr sz="3674"/>
            </a:lvl2pPr>
            <a:lvl3pPr marL="1199967" indent="0">
              <a:buNone/>
              <a:defRPr sz="3150"/>
            </a:lvl3pPr>
            <a:lvl4pPr marL="1799951" indent="0">
              <a:buNone/>
              <a:defRPr sz="2625"/>
            </a:lvl4pPr>
            <a:lvl5pPr marL="2399934" indent="0">
              <a:buNone/>
              <a:defRPr sz="2625"/>
            </a:lvl5pPr>
            <a:lvl6pPr marL="2999918" indent="0">
              <a:buNone/>
              <a:defRPr sz="2625"/>
            </a:lvl6pPr>
            <a:lvl7pPr marL="3599901" indent="0">
              <a:buNone/>
              <a:defRPr sz="2625"/>
            </a:lvl7pPr>
            <a:lvl8pPr marL="4199885" indent="0">
              <a:buNone/>
              <a:defRPr sz="2625"/>
            </a:lvl8pPr>
            <a:lvl9pPr marL="4799868" indent="0">
              <a:buNone/>
              <a:defRPr sz="262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2699862"/>
            <a:ext cx="5805682" cy="5001827"/>
          </a:xfrm>
        </p:spPr>
        <p:txBody>
          <a:bodyPr/>
          <a:lstStyle>
            <a:lvl1pPr marL="0" indent="0">
              <a:buNone/>
              <a:defRPr sz="2100"/>
            </a:lvl1pPr>
            <a:lvl2pPr marL="599984" indent="0">
              <a:buNone/>
              <a:defRPr sz="1837"/>
            </a:lvl2pPr>
            <a:lvl3pPr marL="1199967" indent="0">
              <a:buNone/>
              <a:defRPr sz="1575"/>
            </a:lvl3pPr>
            <a:lvl4pPr marL="1799951" indent="0">
              <a:buNone/>
              <a:defRPr sz="1312"/>
            </a:lvl4pPr>
            <a:lvl5pPr marL="2399934" indent="0">
              <a:buNone/>
              <a:defRPr sz="1312"/>
            </a:lvl5pPr>
            <a:lvl6pPr marL="2999918" indent="0">
              <a:buNone/>
              <a:defRPr sz="1312"/>
            </a:lvl6pPr>
            <a:lvl7pPr marL="3599901" indent="0">
              <a:buNone/>
              <a:defRPr sz="1312"/>
            </a:lvl7pPr>
            <a:lvl8pPr marL="4199885" indent="0">
              <a:buNone/>
              <a:defRPr sz="1312"/>
            </a:lvl8pPr>
            <a:lvl9pPr marL="4799868" indent="0">
              <a:buNone/>
              <a:defRPr sz="131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70243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479143"/>
            <a:ext cx="15525572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2395710"/>
            <a:ext cx="15525572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8341239"/>
            <a:ext cx="4050149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9090A-61AB-44C0-9A8A-581A90ECFA1C}" type="datetimeFigureOut">
              <a:rPr lang="en-SG" smtClean="0"/>
              <a:t>21/8/2020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8341239"/>
            <a:ext cx="6075224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8341239"/>
            <a:ext cx="4050149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2EA9F-35FA-4CB5-8B98-F0A5ECF906D3}" type="slidenum">
              <a:rPr lang="en-SG" smtClean="0"/>
              <a:t>‹N°›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0516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199967" rtl="0" eaLnBrk="1" latinLnBrk="0" hangingPunct="1">
        <a:lnSpc>
          <a:spcPct val="90000"/>
        </a:lnSpc>
        <a:spcBef>
          <a:spcPct val="0"/>
        </a:spcBef>
        <a:buNone/>
        <a:defRPr sz="57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92" indent="-299992" algn="l" defTabSz="119996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3674" kern="1200">
          <a:solidFill>
            <a:schemeClr val="tx1"/>
          </a:solidFill>
          <a:latin typeface="+mn-lt"/>
          <a:ea typeface="+mn-ea"/>
          <a:cs typeface="+mn-cs"/>
        </a:defRPr>
      </a:lvl1pPr>
      <a:lvl2pPr marL="899975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2pPr>
      <a:lvl3pPr marL="1499959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625" kern="1200">
          <a:solidFill>
            <a:schemeClr val="tx1"/>
          </a:solidFill>
          <a:latin typeface="+mn-lt"/>
          <a:ea typeface="+mn-ea"/>
          <a:cs typeface="+mn-cs"/>
        </a:defRPr>
      </a:lvl3pPr>
      <a:lvl4pPr marL="2099942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699926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329991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899893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499877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509986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sz="2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6827" y="216138"/>
            <a:ext cx="123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 Fig,1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2026" y="669198"/>
            <a:ext cx="14173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(A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                                                                                                                                    (B)                                                                                                                                                                                  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246637" y="792308"/>
            <a:ext cx="4403714" cy="2997579"/>
            <a:chOff x="246637" y="792308"/>
            <a:chExt cx="4403714" cy="2997579"/>
          </a:xfrm>
        </p:grpSpPr>
        <p:grpSp>
          <p:nvGrpSpPr>
            <p:cNvPr id="16" name="Groupe 15"/>
            <p:cNvGrpSpPr/>
            <p:nvPr/>
          </p:nvGrpSpPr>
          <p:grpSpPr>
            <a:xfrm>
              <a:off x="853544" y="792308"/>
              <a:ext cx="3189900" cy="2997579"/>
              <a:chOff x="853544" y="792308"/>
              <a:chExt cx="3189900" cy="2997579"/>
            </a:xfrm>
          </p:grpSpPr>
          <p:grpSp>
            <p:nvGrpSpPr>
              <p:cNvPr id="14" name="Groupe 13"/>
              <p:cNvGrpSpPr/>
              <p:nvPr/>
            </p:nvGrpSpPr>
            <p:grpSpPr>
              <a:xfrm>
                <a:off x="853544" y="792308"/>
                <a:ext cx="3189900" cy="2707934"/>
                <a:chOff x="853544" y="792308"/>
                <a:chExt cx="3189900" cy="2707934"/>
              </a:xfrm>
            </p:grpSpPr>
            <p:pic>
              <p:nvPicPr>
                <p:cNvPr id="12" name="Image 11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3544" y="1096728"/>
                  <a:ext cx="3189900" cy="2403514"/>
                </a:xfrm>
                <a:prstGeom prst="rect">
                  <a:avLst/>
                </a:prstGeom>
              </p:spPr>
            </p:pic>
            <p:sp>
              <p:nvSpPr>
                <p:cNvPr id="13" name="ZoneTexte 12"/>
                <p:cNvSpPr txBox="1"/>
                <p:nvPr/>
              </p:nvSpPr>
              <p:spPr>
                <a:xfrm>
                  <a:off x="1016000" y="792308"/>
                  <a:ext cx="491067" cy="54542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5" name="ZoneTexte 14"/>
              <p:cNvSpPr txBox="1"/>
              <p:nvPr/>
            </p:nvSpPr>
            <p:spPr>
              <a:xfrm>
                <a:off x="3240651" y="3244462"/>
                <a:ext cx="491067" cy="5454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3088251" y="3300187"/>
              <a:ext cx="1562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D7 TCQA vs D7 control 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46637" y="1260788"/>
              <a:ext cx="15621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D7 TCQA vs DO control 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152026" y="4887364"/>
            <a:ext cx="14173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                                                                                                                                     (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                                                                                                                                                                                 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4043444" y="1109753"/>
            <a:ext cx="6559733" cy="2867025"/>
            <a:chOff x="3770382" y="1147608"/>
            <a:chExt cx="6559733" cy="2867025"/>
          </a:xfrm>
        </p:grpSpPr>
        <p:graphicFrame>
          <p:nvGraphicFramePr>
            <p:cNvPr id="23" name="Graphique 22"/>
            <p:cNvGraphicFramePr>
              <a:graphicFrameLocks/>
            </p:cNvGraphicFramePr>
            <p:nvPr>
              <p:extLst/>
            </p:nvPr>
          </p:nvGraphicFramePr>
          <p:xfrm>
            <a:off x="3770382" y="1147608"/>
            <a:ext cx="6534151" cy="28670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4" name="ZoneTexte 23"/>
            <p:cNvSpPr txBox="1"/>
            <p:nvPr/>
          </p:nvSpPr>
          <p:spPr>
            <a:xfrm>
              <a:off x="8933447" y="1353121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797087" y="1649901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756980" y="1934653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9366586" y="2243467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9518986" y="2528219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9587165" y="2825001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9318461" y="3121784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9085849" y="3430600"/>
              <a:ext cx="7429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ZoneTexte 32"/>
          <p:cNvSpPr txBox="1"/>
          <p:nvPr/>
        </p:nvSpPr>
        <p:spPr>
          <a:xfrm>
            <a:off x="10114873" y="1956037"/>
            <a:ext cx="1730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* P ≤0.01</a:t>
            </a:r>
          </a:p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** P ≤0.001</a:t>
            </a:r>
          </a:p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≤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0.0001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Groupe 36"/>
          <p:cNvGrpSpPr/>
          <p:nvPr/>
        </p:nvGrpSpPr>
        <p:grpSpPr>
          <a:xfrm>
            <a:off x="677693" y="5539017"/>
            <a:ext cx="3191608" cy="2623245"/>
            <a:chOff x="677693" y="5539017"/>
            <a:chExt cx="3191608" cy="2623245"/>
          </a:xfrm>
        </p:grpSpPr>
        <p:grpSp>
          <p:nvGrpSpPr>
            <p:cNvPr id="35" name="Groupe 34"/>
            <p:cNvGrpSpPr/>
            <p:nvPr/>
          </p:nvGrpSpPr>
          <p:grpSpPr>
            <a:xfrm>
              <a:off x="677693" y="5539017"/>
              <a:ext cx="3191608" cy="2513759"/>
              <a:chOff x="677693" y="5539017"/>
              <a:chExt cx="3191608" cy="2513759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7693" y="5647976"/>
                <a:ext cx="3191608" cy="2404800"/>
              </a:xfrm>
              <a:prstGeom prst="rect">
                <a:avLst/>
              </a:prstGeom>
            </p:spPr>
          </p:pic>
          <p:sp>
            <p:nvSpPr>
              <p:cNvPr id="34" name="ZoneTexte 33"/>
              <p:cNvSpPr txBox="1"/>
              <p:nvPr/>
            </p:nvSpPr>
            <p:spPr>
              <a:xfrm>
                <a:off x="946038" y="5539017"/>
                <a:ext cx="36362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36" name="ZoneTexte 35"/>
            <p:cNvSpPr txBox="1"/>
            <p:nvPr/>
          </p:nvSpPr>
          <p:spPr>
            <a:xfrm>
              <a:off x="3135788" y="7792930"/>
              <a:ext cx="3636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aphicFrame>
        <p:nvGraphicFramePr>
          <p:cNvPr id="39" name="Graphique 38"/>
          <p:cNvGraphicFramePr>
            <a:graphicFrameLocks/>
          </p:cNvGraphicFramePr>
          <p:nvPr>
            <p:extLst/>
          </p:nvPr>
        </p:nvGraphicFramePr>
        <p:xfrm>
          <a:off x="4000847" y="5226031"/>
          <a:ext cx="6534151" cy="286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0" name="ZoneTexte 39"/>
          <p:cNvSpPr txBox="1"/>
          <p:nvPr/>
        </p:nvSpPr>
        <p:spPr>
          <a:xfrm>
            <a:off x="9452152" y="5426723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9168615" y="5717349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9639997" y="6029239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9813663" y="6319864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9083562" y="6621122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9235962" y="6911747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0107838" y="7209459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9430897" y="7510718"/>
            <a:ext cx="762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10267273" y="6372104"/>
            <a:ext cx="1730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* P ≤0.01</a:t>
            </a:r>
          </a:p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** P ≤0.001</a:t>
            </a:r>
          </a:p>
          <a:p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*** 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 ≤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0.0001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46637" y="5552789"/>
            <a:ext cx="1562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D7 TCQA vs DO control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3038363" y="7893001"/>
            <a:ext cx="1562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D7 TCQA vs D7 control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7944</TotalTime>
  <Words>84</Words>
  <Application>Microsoft Office PowerPoint</Application>
  <PresentationFormat>Personnalisé</PresentationFormat>
  <Paragraphs>31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gcsuser</dc:creator>
  <cp:lastModifiedBy>meriem </cp:lastModifiedBy>
  <cp:revision>124</cp:revision>
  <cp:lastPrinted>2020-08-19T05:54:29Z</cp:lastPrinted>
  <dcterms:created xsi:type="dcterms:W3CDTF">2020-03-27T08:15:59Z</dcterms:created>
  <dcterms:modified xsi:type="dcterms:W3CDTF">2020-08-21T08:36:11Z</dcterms:modified>
</cp:coreProperties>
</file>