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65" r:id="rId2"/>
    <p:sldId id="262" r:id="rId3"/>
    <p:sldId id="366" r:id="rId4"/>
    <p:sldId id="350" r:id="rId5"/>
    <p:sldId id="375" r:id="rId6"/>
    <p:sldId id="376" r:id="rId7"/>
    <p:sldId id="373" r:id="rId8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93" autoAdjust="0"/>
    <p:restoredTop sz="94660"/>
  </p:normalViewPr>
  <p:slideViewPr>
    <p:cSldViewPr>
      <p:cViewPr>
        <p:scale>
          <a:sx n="95" d="100"/>
          <a:sy n="95" d="100"/>
        </p:scale>
        <p:origin x="460" y="-1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51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halyfa\Desktop\My%20Documents\Khalyfa%20Publications\2019\Mice%20exercise\3T3%20cells-pAKT\Gel%23190606_3T3_pAK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Khalyfa\Desktop\My%20Documents\Khalyfa%20Publications\2019\Mice%20exercise\RAW%20cell%20macrophage\190609RAW_CD11c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00CC"/>
              </a:solidFill>
            </c:spPr>
            <c:extLst>
              <c:ext xmlns:c16="http://schemas.microsoft.com/office/drawing/2014/chart" uri="{C3380CC4-5D6E-409C-BE32-E72D297353CC}">
                <c16:uniqueId val="{00000001-C710-482E-BB8B-580395442F54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3-C710-482E-BB8B-580395442F54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5-C710-482E-BB8B-580395442F54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7-C710-482E-BB8B-580395442F54}"/>
              </c:ext>
            </c:extLst>
          </c:dPt>
          <c:errBars>
            <c:errBarType val="plus"/>
            <c:errValType val="cust"/>
            <c:noEndCap val="0"/>
            <c:plus>
              <c:numRef>
                <c:f>Sheet5!$R$32:$U$32</c:f>
                <c:numCache>
                  <c:formatCode>General</c:formatCode>
                  <c:ptCount val="4"/>
                  <c:pt idx="0">
                    <c:v>0.11562261077093064</c:v>
                  </c:pt>
                  <c:pt idx="1">
                    <c:v>0.1352663278118858</c:v>
                  </c:pt>
                  <c:pt idx="2">
                    <c:v>6.8130281189458991E-2</c:v>
                  </c:pt>
                  <c:pt idx="3">
                    <c:v>0.10901752073879936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</c:v>
                </c:pt>
              </c:numLit>
            </c:minus>
          </c:errBars>
          <c:cat>
            <c:strRef>
              <c:f>Sheet5!$R$19:$U$19</c:f>
              <c:strCache>
                <c:ptCount val="4"/>
                <c:pt idx="0">
                  <c:v>RA</c:v>
                </c:pt>
                <c:pt idx="1">
                  <c:v>RA+EX</c:v>
                </c:pt>
                <c:pt idx="2">
                  <c:v>IH</c:v>
                </c:pt>
                <c:pt idx="3">
                  <c:v>IH+EX</c:v>
                </c:pt>
              </c:strCache>
            </c:strRef>
          </c:cat>
          <c:val>
            <c:numRef>
              <c:f>Sheet5!$R$31:$U$31</c:f>
              <c:numCache>
                <c:formatCode>0.00</c:formatCode>
                <c:ptCount val="4"/>
                <c:pt idx="0">
                  <c:v>1.351493052247986</c:v>
                </c:pt>
                <c:pt idx="1">
                  <c:v>1.5538537326021515</c:v>
                </c:pt>
                <c:pt idx="2">
                  <c:v>1.2214545199423659</c:v>
                </c:pt>
                <c:pt idx="3">
                  <c:v>1.3610074868868605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710-482E-BB8B-580395442F5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305536"/>
        <c:axId val="42176896"/>
      </c:barChart>
      <c:catAx>
        <c:axId val="36305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/>
                  <a:t>Treatment 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600" b="0"/>
            </a:pPr>
            <a:endParaRPr lang="en-US"/>
          </a:p>
        </c:txPr>
        <c:crossAx val="42176896"/>
        <c:crosses val="autoZero"/>
        <c:auto val="1"/>
        <c:lblAlgn val="ctr"/>
        <c:lblOffset val="100"/>
        <c:noMultiLvlLbl val="0"/>
      </c:catAx>
      <c:valAx>
        <c:axId val="4217689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/>
                  <a:t>pAKT/tAKT </a:t>
                </a:r>
              </a:p>
            </c:rich>
          </c:tx>
          <c:overlay val="0"/>
        </c:title>
        <c:numFmt formatCode="0.0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600" b="0">
                <a:solidFill>
                  <a:schemeClr val="tx1"/>
                </a:solidFill>
              </a:defRPr>
            </a:pPr>
            <a:endParaRPr lang="en-US"/>
          </a:p>
        </c:txPr>
        <c:crossAx val="36305536"/>
        <c:crosses val="autoZero"/>
        <c:crossBetween val="between"/>
        <c:majorUnit val="0.5"/>
      </c:valAx>
    </c:plotArea>
    <c:plotVisOnly val="1"/>
    <c:dispBlanksAs val="gap"/>
    <c:showDLblsOverMax val="0"/>
  </c:chart>
  <c:txPr>
    <a:bodyPr/>
    <a:lstStyle/>
    <a:p>
      <a:pPr>
        <a:defRPr sz="12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00CC"/>
              </a:solidFill>
            </c:spPr>
            <c:extLst>
              <c:ext xmlns:c16="http://schemas.microsoft.com/office/drawing/2014/chart" uri="{C3380CC4-5D6E-409C-BE32-E72D297353CC}">
                <c16:uniqueId val="{00000001-2AA6-434E-B2CC-0744982A96AF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3-2AA6-434E-B2CC-0744982A96AF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2AA6-434E-B2CC-0744982A96AF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7-2AA6-434E-B2CC-0744982A96AF}"/>
              </c:ext>
            </c:extLst>
          </c:dPt>
          <c:errBars>
            <c:errBarType val="plus"/>
            <c:errValType val="cust"/>
            <c:noEndCap val="0"/>
            <c:plus>
              <c:numRef>
                <c:f>Sheet0!$E$53:$E$56</c:f>
                <c:numCache>
                  <c:formatCode>General</c:formatCode>
                  <c:ptCount val="4"/>
                  <c:pt idx="0">
                    <c:v>0.14445402135528962</c:v>
                  </c:pt>
                  <c:pt idx="1">
                    <c:v>0.11473183018300914</c:v>
                  </c:pt>
                  <c:pt idx="2">
                    <c:v>0.29208455698607533</c:v>
                  </c:pt>
                  <c:pt idx="3">
                    <c:v>0.17379425895133771</c:v>
                  </c:pt>
                </c:numCache>
              </c:numRef>
            </c:plus>
            <c:minus>
              <c:numRef>
                <c:f>Sheet0!$E$53:$E$56</c:f>
                <c:numCache>
                  <c:formatCode>General</c:formatCode>
                  <c:ptCount val="4"/>
                  <c:pt idx="0">
                    <c:v>0.14445402135528962</c:v>
                  </c:pt>
                  <c:pt idx="1">
                    <c:v>0.11473183018300914</c:v>
                  </c:pt>
                  <c:pt idx="2">
                    <c:v>0.29208455698607533</c:v>
                  </c:pt>
                  <c:pt idx="3">
                    <c:v>0.17379425895133771</c:v>
                  </c:pt>
                </c:numCache>
              </c:numRef>
            </c:minus>
          </c:errBars>
          <c:cat>
            <c:strRef>
              <c:f>Sheet0!$A$53:$A$56</c:f>
              <c:strCache>
                <c:ptCount val="4"/>
                <c:pt idx="0">
                  <c:v>RA</c:v>
                </c:pt>
                <c:pt idx="1">
                  <c:v>RA+EX</c:v>
                </c:pt>
                <c:pt idx="2">
                  <c:v>IH</c:v>
                </c:pt>
                <c:pt idx="3">
                  <c:v>IH+EX</c:v>
                </c:pt>
              </c:strCache>
            </c:strRef>
          </c:cat>
          <c:val>
            <c:numRef>
              <c:f>Sheet0!$D$53:$D$56</c:f>
              <c:numCache>
                <c:formatCode>0.00</c:formatCode>
                <c:ptCount val="4"/>
                <c:pt idx="0">
                  <c:v>2.6174999999999997</c:v>
                </c:pt>
                <c:pt idx="1">
                  <c:v>2.5625</c:v>
                </c:pt>
                <c:pt idx="2">
                  <c:v>3.4854545454545458</c:v>
                </c:pt>
                <c:pt idx="3">
                  <c:v>2.7299999999999995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AA6-434E-B2CC-0744982A96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34439071"/>
        <c:axId val="1"/>
      </c:barChart>
      <c:catAx>
        <c:axId val="434439071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b="1"/>
                  <a:t>Treatment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"/>
        <c:crosses val="autoZero"/>
        <c:auto val="1"/>
        <c:lblAlgn val="ctr"/>
        <c:lblOffset val="100"/>
        <c:noMultiLvlLbl val="0"/>
      </c:catAx>
      <c:valAx>
        <c:axId val="1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16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 sz="1600" b="1" dirty="0"/>
                  <a:t> CD11c (%)</a:t>
                </a:r>
              </a:p>
            </c:rich>
          </c:tx>
          <c:layout>
            <c:manualLayout>
              <c:xMode val="edge"/>
              <c:yMode val="edge"/>
              <c:x val="1.1111111111111112E-2"/>
              <c:y val="8.5413525436979956E-2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434439071"/>
        <c:crosses val="autoZero"/>
        <c:crossBetween val="between"/>
        <c:majorUnit val="1"/>
      </c:valAx>
    </c:plotArea>
    <c:plotVisOnly val="1"/>
    <c:dispBlanksAs val="gap"/>
    <c:showDLblsOverMax val="0"/>
  </c:chart>
  <c:txPr>
    <a:bodyPr/>
    <a:lstStyle/>
    <a:p>
      <a:pPr>
        <a:defRPr sz="11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rgbClr val="0000CC"/>
              </a:solidFill>
            </c:spPr>
            <c:extLst>
              <c:ext xmlns:c16="http://schemas.microsoft.com/office/drawing/2014/chart" uri="{C3380CC4-5D6E-409C-BE32-E72D297353CC}">
                <c16:uniqueId val="{00000001-CA3A-4E66-A92F-9B312EC73E86}"/>
              </c:ext>
            </c:extLst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  <c:extLst>
              <c:ext xmlns:c16="http://schemas.microsoft.com/office/drawing/2014/chart" uri="{C3380CC4-5D6E-409C-BE32-E72D297353CC}">
                <c16:uniqueId val="{00000003-CA3A-4E66-A92F-9B312EC73E86}"/>
              </c:ext>
            </c:extLst>
          </c:dPt>
          <c:dPt>
            <c:idx val="2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5-CA3A-4E66-A92F-9B312EC73E86}"/>
              </c:ext>
            </c:extLst>
          </c:dPt>
          <c:dPt>
            <c:idx val="3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7-CA3A-4E66-A92F-9B312EC73E86}"/>
              </c:ext>
            </c:extLst>
          </c:dPt>
          <c:errBars>
            <c:errBarType val="plus"/>
            <c:errValType val="cust"/>
            <c:noEndCap val="0"/>
            <c:plus>
              <c:numRef>
                <c:f>Sheet3!$J$10:$M$10</c:f>
                <c:numCache>
                  <c:formatCode>General</c:formatCode>
                  <c:ptCount val="4"/>
                  <c:pt idx="0">
                    <c:v>3.1844235802053429E-2</c:v>
                  </c:pt>
                  <c:pt idx="1">
                    <c:v>4.0199228599804425E-2</c:v>
                  </c:pt>
                  <c:pt idx="2">
                    <c:v>0.10597762348448592</c:v>
                  </c:pt>
                  <c:pt idx="3">
                    <c:v>0.10630240177579267</c:v>
                  </c:pt>
                </c:numCache>
              </c:numRef>
            </c:plus>
            <c:minus>
              <c:numRef>
                <c:f>Sheet3!$J$10:$M$10</c:f>
                <c:numCache>
                  <c:formatCode>General</c:formatCode>
                  <c:ptCount val="4"/>
                  <c:pt idx="0">
                    <c:v>3.1844235802053429E-2</c:v>
                  </c:pt>
                  <c:pt idx="1">
                    <c:v>4.0199228599804425E-2</c:v>
                  </c:pt>
                  <c:pt idx="2">
                    <c:v>0.10597762348448592</c:v>
                  </c:pt>
                  <c:pt idx="3">
                    <c:v>0.10630240177579267</c:v>
                  </c:pt>
                </c:numCache>
              </c:numRef>
            </c:minus>
          </c:errBars>
          <c:cat>
            <c:strRef>
              <c:f>Sheet3!$J$2:$M$2</c:f>
              <c:strCache>
                <c:ptCount val="4"/>
                <c:pt idx="0">
                  <c:v>RA</c:v>
                </c:pt>
                <c:pt idx="1">
                  <c:v>RA+FMT</c:v>
                </c:pt>
                <c:pt idx="2">
                  <c:v>IH+FMT</c:v>
                </c:pt>
                <c:pt idx="3">
                  <c:v>IH+PA+FMT</c:v>
                </c:pt>
              </c:strCache>
            </c:strRef>
          </c:cat>
          <c:val>
            <c:numRef>
              <c:f>Sheet3!$J$9:$M$9</c:f>
              <c:numCache>
                <c:formatCode>0.00</c:formatCode>
                <c:ptCount val="4"/>
                <c:pt idx="0">
                  <c:v>0.82219123157506779</c:v>
                </c:pt>
                <c:pt idx="1">
                  <c:v>0.78705930615843778</c:v>
                </c:pt>
                <c:pt idx="2">
                  <c:v>0.37038075261688713</c:v>
                </c:pt>
                <c:pt idx="3">
                  <c:v>0.66523069602266049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A3A-4E66-A92F-9B312EC73E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9175040"/>
        <c:axId val="79176832"/>
      </c:barChart>
      <c:catAx>
        <c:axId val="791750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 b="1"/>
                </a:pPr>
                <a:r>
                  <a:rPr lang="en-US" sz="1600" b="1" dirty="0"/>
                  <a:t>Treatment</a:t>
                </a:r>
              </a:p>
            </c:rich>
          </c:tx>
          <c:layout>
            <c:manualLayout>
              <c:xMode val="edge"/>
              <c:yMode val="edge"/>
              <c:x val="0.48175012228221775"/>
              <c:y val="0.8888755472037448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0">
                <a:solidFill>
                  <a:schemeClr val="tx1"/>
                </a:solidFill>
              </a:defRPr>
            </a:pPr>
            <a:endParaRPr lang="en-US"/>
          </a:p>
        </c:txPr>
        <c:crossAx val="79176832"/>
        <c:crosses val="autoZero"/>
        <c:auto val="1"/>
        <c:lblAlgn val="ctr"/>
        <c:lblOffset val="100"/>
        <c:noMultiLvlLbl val="0"/>
      </c:catAx>
      <c:valAx>
        <c:axId val="7917683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r>
                  <a:rPr lang="en-US" b="1" dirty="0" err="1">
                    <a:solidFill>
                      <a:schemeClr val="tx1"/>
                    </a:solidFill>
                  </a:rPr>
                  <a:t>pAKT</a:t>
                </a:r>
                <a:r>
                  <a:rPr lang="en-US" b="1">
                    <a:solidFill>
                      <a:schemeClr val="tx1"/>
                    </a:solidFill>
                  </a:rPr>
                  <a:t>/tAKT ratio</a:t>
                </a:r>
              </a:p>
            </c:rich>
          </c:tx>
          <c:layout>
            <c:manualLayout>
              <c:xMode val="edge"/>
              <c:yMode val="edge"/>
              <c:x val="1.2180267965895249E-2"/>
              <c:y val="0.15017842715168447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0">
                <a:solidFill>
                  <a:schemeClr val="tx1"/>
                </a:solidFill>
              </a:defRPr>
            </a:pPr>
            <a:endParaRPr lang="en-US"/>
          </a:p>
        </c:txPr>
        <c:crossAx val="79175040"/>
        <c:crosses val="autoZero"/>
        <c:crossBetween val="between"/>
        <c:majorUnit val="0.30000000000000004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14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E452B6D-084A-4FB8-9FFA-3068E3D96F08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0963" y="1162050"/>
            <a:ext cx="4179887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35AF679-062D-4C2C-80D5-D75B90DBF4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73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43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041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5125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019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6910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431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35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9921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25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303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61BB9C-F057-476A-839B-5D05EADD834E}" type="datetimeFigureOut">
              <a:rPr lang="en-US" smtClean="0"/>
              <a:t>12/28/2020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FF0F6B-4198-43A3-9313-BDF727A6ACD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451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wmf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4D825D42-5A82-49DB-876D-38C5754B008D}"/>
              </a:ext>
            </a:extLst>
          </p:cNvPr>
          <p:cNvSpPr txBox="1"/>
          <p:nvPr/>
        </p:nvSpPr>
        <p:spPr>
          <a:xfrm>
            <a:off x="0" y="127818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5EC14CC-EFEB-4035-A41E-D510CBD4E839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4764" y="685800"/>
            <a:ext cx="2859836" cy="20116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4DD29D7-1D98-4B8D-962E-5F357ECA239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4779" y="685800"/>
            <a:ext cx="2616821" cy="20116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CDFE42D-389E-4C14-8C05-8C9A4B734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200400"/>
            <a:ext cx="2571882" cy="346092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C970B93-E958-4609-B0EE-513F06461965}"/>
              </a:ext>
            </a:extLst>
          </p:cNvPr>
          <p:cNvGrpSpPr/>
          <p:nvPr/>
        </p:nvGrpSpPr>
        <p:grpSpPr>
          <a:xfrm>
            <a:off x="3478265" y="3200400"/>
            <a:ext cx="5513335" cy="3581400"/>
            <a:chOff x="3047921" y="3276600"/>
            <a:chExt cx="5513335" cy="35814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FB62FB8-72FA-425E-9A17-F82A31BEB34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804628" y="5212080"/>
              <a:ext cx="2756628" cy="1645920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87C14EAC-9805-4C77-B3C5-64E3B9037164}"/>
                </a:ext>
              </a:extLst>
            </p:cNvPr>
            <p:cNvGrpSpPr/>
            <p:nvPr/>
          </p:nvGrpSpPr>
          <p:grpSpPr>
            <a:xfrm>
              <a:off x="3047921" y="3276600"/>
              <a:ext cx="5486479" cy="3523119"/>
              <a:chOff x="3047921" y="3276600"/>
              <a:chExt cx="5486479" cy="3523119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586591A9-0AFB-498E-B231-3DC641C2E4D1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048000" y="3505200"/>
                <a:ext cx="2743200" cy="164592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2FF6EB9-1AAD-46B5-9F44-3C8DA97EA984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047921" y="5153799"/>
                <a:ext cx="2743200" cy="1645920"/>
              </a:xfrm>
              <a:prstGeom prst="rect">
                <a:avLst/>
              </a:prstGeom>
            </p:spPr>
          </p:pic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7BAE9DD4-DB00-42FE-B885-CC54FFC6FD63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791200" y="3535680"/>
                <a:ext cx="2743200" cy="1645920"/>
              </a:xfrm>
              <a:prstGeom prst="rect">
                <a:avLst/>
              </a:prstGeom>
            </p:spPr>
          </p:pic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46E481D-7353-437D-B2BD-C6CD1AE8D746}"/>
                  </a:ext>
                </a:extLst>
              </p:cNvPr>
              <p:cNvSpPr txBox="1"/>
              <p:nvPr/>
            </p:nvSpPr>
            <p:spPr>
              <a:xfrm>
                <a:off x="3352800" y="3276600"/>
                <a:ext cx="4572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9D7FAB1-4FDD-4E28-98BA-F9DC67F20F43}"/>
                  </a:ext>
                </a:extLst>
              </p:cNvPr>
              <p:cNvSpPr txBox="1"/>
              <p:nvPr/>
            </p:nvSpPr>
            <p:spPr>
              <a:xfrm>
                <a:off x="5105400" y="3516868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D03044D4-6E05-4A75-A82F-E449AA22F5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57600" y="3657600"/>
                <a:ext cx="1097280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D21A02B-3C8B-4C40-9F84-AD2BBA5A97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91000" y="3810000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D6F87782-0BD8-4AEF-A4A9-3D0C102E84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4920" y="3810000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DD24AF18-1DEE-40E6-9EA6-D6420D7437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665720" y="3886200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2BE6CCB5-AF41-4129-9483-9E2F3CDB1AC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41920" y="5638800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5923E21E-2657-4EBE-8FA3-EB2CA2704D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53000" y="5534893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>
                <a:extLst>
                  <a:ext uri="{FF2B5EF4-FFF2-40B4-BE49-F238E27FC236}">
                    <a16:creationId xmlns:a16="http://schemas.microsoft.com/office/drawing/2014/main" id="{642CAEAA-FEFF-453F-A1F2-3FAEF4BE332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36720" y="5611093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62123BE4-25A1-480C-AD3D-110DAA4E66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33800" y="5458693"/>
                <a:ext cx="10972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DC7B975B-D2A2-4B76-AF0B-49A3947285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6520" y="5611093"/>
                <a:ext cx="10972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>
                <a:extLst>
                  <a:ext uri="{FF2B5EF4-FFF2-40B4-BE49-F238E27FC236}">
                    <a16:creationId xmlns:a16="http://schemas.microsoft.com/office/drawing/2014/main" id="{56BE95C3-2DBA-460E-AC83-A9E6EA07E6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6520" y="3810000"/>
                <a:ext cx="10972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E49A2441-66B8-4D95-95CF-C821E4D7407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979920" y="4038600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2357115D-E85A-445B-98C4-7FD0BFA1D9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010400" y="5763493"/>
                <a:ext cx="563880" cy="0"/>
              </a:xfrm>
              <a:prstGeom prst="line">
                <a:avLst/>
              </a:prstGeom>
              <a:ln w="19050"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2D60E6FC-2F14-45E8-846A-E217B3C04967}"/>
                  </a:ext>
                </a:extLst>
              </p:cNvPr>
              <p:cNvSpPr txBox="1"/>
              <p:nvPr/>
            </p:nvSpPr>
            <p:spPr>
              <a:xfrm>
                <a:off x="4038600" y="3581400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D19EC7CE-7A3D-4DA6-948F-4324D2C0F800}"/>
                  </a:ext>
                </a:extLst>
              </p:cNvPr>
              <p:cNvSpPr txBox="1"/>
              <p:nvPr/>
            </p:nvSpPr>
            <p:spPr>
              <a:xfrm>
                <a:off x="4034756" y="3352800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645DEE28-555D-4B4A-8F6F-F4AB2BCA69F5}"/>
                  </a:ext>
                </a:extLst>
              </p:cNvPr>
              <p:cNvSpPr txBox="1"/>
              <p:nvPr/>
            </p:nvSpPr>
            <p:spPr>
              <a:xfrm>
                <a:off x="6858000" y="3593068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27618AF-7EA4-46DB-9994-FF6F10501A4D}"/>
                  </a:ext>
                </a:extLst>
              </p:cNvPr>
              <p:cNvSpPr txBox="1"/>
              <p:nvPr/>
            </p:nvSpPr>
            <p:spPr>
              <a:xfrm>
                <a:off x="7006556" y="3810000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F38C0688-F1CD-4303-ADFF-D58096A7C7A9}"/>
                  </a:ext>
                </a:extLst>
              </p:cNvPr>
              <p:cNvSpPr txBox="1"/>
              <p:nvPr/>
            </p:nvSpPr>
            <p:spPr>
              <a:xfrm>
                <a:off x="5105400" y="5269468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B4326B3F-0327-4D28-89AB-562E5D305992}"/>
                  </a:ext>
                </a:extLst>
              </p:cNvPr>
              <p:cNvSpPr txBox="1"/>
              <p:nvPr/>
            </p:nvSpPr>
            <p:spPr>
              <a:xfrm>
                <a:off x="7772400" y="3581400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867AEC7-9A8A-477C-BC03-D4C502BA70BC}"/>
                  </a:ext>
                </a:extLst>
              </p:cNvPr>
              <p:cNvSpPr txBox="1"/>
              <p:nvPr/>
            </p:nvSpPr>
            <p:spPr>
              <a:xfrm>
                <a:off x="3962400" y="5181600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00DB100F-612D-4CF4-B721-2FB1769A9530}"/>
                  </a:ext>
                </a:extLst>
              </p:cNvPr>
              <p:cNvSpPr txBox="1"/>
              <p:nvPr/>
            </p:nvSpPr>
            <p:spPr>
              <a:xfrm>
                <a:off x="4038600" y="5421868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5B97153-EEC9-48AB-B229-26BAA825500E}"/>
                  </a:ext>
                </a:extLst>
              </p:cNvPr>
              <p:cNvSpPr txBox="1"/>
              <p:nvPr/>
            </p:nvSpPr>
            <p:spPr>
              <a:xfrm>
                <a:off x="6625556" y="5334000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A20E5424-2FAA-4B58-993D-0AB99BBBF7C3}"/>
                  </a:ext>
                </a:extLst>
              </p:cNvPr>
              <p:cNvSpPr txBox="1"/>
              <p:nvPr/>
            </p:nvSpPr>
            <p:spPr>
              <a:xfrm>
                <a:off x="6777956" y="5574268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0D46AD92-9A09-4196-8D5F-8254AF8D0F00}"/>
                  </a:ext>
                </a:extLst>
              </p:cNvPr>
              <p:cNvSpPr txBox="1"/>
              <p:nvPr/>
            </p:nvSpPr>
            <p:spPr>
              <a:xfrm>
                <a:off x="7844756" y="5345668"/>
                <a:ext cx="30864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</p:grp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EBD9E903-5FF4-4B15-A485-D5AED6F6A178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4363" y="660400"/>
            <a:ext cx="3308437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049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>
            <a:extLst>
              <a:ext uri="{FF2B5EF4-FFF2-40B4-BE49-F238E27FC236}">
                <a16:creationId xmlns:a16="http://schemas.microsoft.com/office/drawing/2014/main" id="{22226AA4-52C7-4B8A-8E69-4D88E778EF66}"/>
              </a:ext>
            </a:extLst>
          </p:cNvPr>
          <p:cNvSpPr txBox="1"/>
          <p:nvPr/>
        </p:nvSpPr>
        <p:spPr>
          <a:xfrm>
            <a:off x="228600" y="30480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677058B-9F84-4ED2-81A3-4C557AE4B1A3}"/>
              </a:ext>
            </a:extLst>
          </p:cNvPr>
          <p:cNvGrpSpPr/>
          <p:nvPr/>
        </p:nvGrpSpPr>
        <p:grpSpPr>
          <a:xfrm>
            <a:off x="1905000" y="762000"/>
            <a:ext cx="4907280" cy="5775960"/>
            <a:chOff x="1219200" y="762000"/>
            <a:chExt cx="4907280" cy="5775960"/>
          </a:xfrm>
        </p:grpSpPr>
        <p:graphicFrame>
          <p:nvGraphicFramePr>
            <p:cNvPr id="12" name="Object 11">
              <a:extLst>
                <a:ext uri="{FF2B5EF4-FFF2-40B4-BE49-F238E27FC236}">
                  <a16:creationId xmlns:a16="http://schemas.microsoft.com/office/drawing/2014/main" id="{56A2C70D-6A66-4084-9A30-6CE6F8F13CD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86740952"/>
                </p:ext>
              </p:extLst>
            </p:nvPr>
          </p:nvGraphicFramePr>
          <p:xfrm>
            <a:off x="1904998" y="762000"/>
            <a:ext cx="4194175" cy="29606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5" name="Prism 8" r:id="rId3" imgW="4194141" imgH="2961388" progId="Prism8.Document">
                    <p:embed/>
                  </p:oleObj>
                </mc:Choice>
                <mc:Fallback>
                  <p:oleObj name="Prism 8" r:id="rId3" imgW="4194141" imgH="2961388" progId="Prism8.Document">
                    <p:embed/>
                    <p:pic>
                      <p:nvPicPr>
                        <p:cNvPr id="3" name="Object 2">
                          <a:extLst>
                            <a:ext uri="{FF2B5EF4-FFF2-40B4-BE49-F238E27FC236}">
                              <a16:creationId xmlns:a16="http://schemas.microsoft.com/office/drawing/2014/main" id="{722694EE-332E-46C4-8CC2-82B73F13911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904998" y="762000"/>
                          <a:ext cx="4194175" cy="2960687"/>
                        </a:xfrm>
                        <a:prstGeom prst="rect">
                          <a:avLst/>
                        </a:prstGeom>
                        <a:ln w="12700">
                          <a:solidFill>
                            <a:schemeClr val="tx1"/>
                          </a:solidFill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791FAA2-FDCB-48D2-8526-CC74709F7A9F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905000" y="3886200"/>
              <a:ext cx="4219525" cy="2651760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482792B-4F06-4F11-A9B0-77E7F9E867BF}"/>
                </a:ext>
              </a:extLst>
            </p:cNvPr>
            <p:cNvSpPr txBox="1"/>
            <p:nvPr/>
          </p:nvSpPr>
          <p:spPr>
            <a:xfrm>
              <a:off x="1295400" y="8498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F168278-FD40-42B8-BF1A-E346F3FD74B7}"/>
                </a:ext>
              </a:extLst>
            </p:cNvPr>
            <p:cNvSpPr txBox="1"/>
            <p:nvPr/>
          </p:nvSpPr>
          <p:spPr>
            <a:xfrm>
              <a:off x="1219200" y="3810000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129DC70-FCCB-4C75-9103-E44B05C38E69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5040868"/>
              <a:ext cx="10972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5F207E4-172E-47F5-8939-B6F3C4EEBC13}"/>
                </a:ext>
              </a:extLst>
            </p:cNvPr>
            <p:cNvSpPr txBox="1"/>
            <p:nvPr/>
          </p:nvSpPr>
          <p:spPr>
            <a:xfrm>
              <a:off x="3958556" y="4736068"/>
              <a:ext cx="308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5D83D89-6A06-4C6D-8E92-FDAEE9FEE3EF}"/>
                </a:ext>
              </a:extLst>
            </p:cNvPr>
            <p:cNvCxnSpPr>
              <a:cxnSpLocks/>
            </p:cNvCxnSpPr>
            <p:nvPr/>
          </p:nvCxnSpPr>
          <p:spPr>
            <a:xfrm>
              <a:off x="5029200" y="5802868"/>
              <a:ext cx="10972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E29AC5E-6603-4543-BB78-B1036E0B8436}"/>
                </a:ext>
              </a:extLst>
            </p:cNvPr>
            <p:cNvSpPr txBox="1"/>
            <p:nvPr/>
          </p:nvSpPr>
          <p:spPr>
            <a:xfrm>
              <a:off x="5406356" y="5498068"/>
              <a:ext cx="308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A92F917-2DC7-4283-9445-7596474EF08C}"/>
                </a:ext>
              </a:extLst>
            </p:cNvPr>
            <p:cNvCxnSpPr>
              <a:cxnSpLocks/>
            </p:cNvCxnSpPr>
            <p:nvPr/>
          </p:nvCxnSpPr>
          <p:spPr>
            <a:xfrm>
              <a:off x="3581400" y="5562600"/>
              <a:ext cx="109728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B81F385-FCB5-401F-A067-962F10244C12}"/>
                </a:ext>
              </a:extLst>
            </p:cNvPr>
            <p:cNvSpPr txBox="1"/>
            <p:nvPr/>
          </p:nvSpPr>
          <p:spPr>
            <a:xfrm>
              <a:off x="4267200" y="5334000"/>
              <a:ext cx="308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E670689-4C1C-45C6-A09D-5421938AD154}"/>
                </a:ext>
              </a:extLst>
            </p:cNvPr>
            <p:cNvSpPr txBox="1"/>
            <p:nvPr/>
          </p:nvSpPr>
          <p:spPr>
            <a:xfrm>
              <a:off x="4038600" y="5345668"/>
              <a:ext cx="30864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48573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31A81EE-A8F8-4858-9B30-680F3F1296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974" y="2819306"/>
            <a:ext cx="2451226" cy="182889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96D7BB5-66B6-40EF-AC32-87591B161731}"/>
              </a:ext>
            </a:extLst>
          </p:cNvPr>
          <p:cNvSpPr txBox="1"/>
          <p:nvPr/>
        </p:nvSpPr>
        <p:spPr>
          <a:xfrm>
            <a:off x="-76200" y="762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202E374-0791-4597-AB33-026DDE0037F7}"/>
              </a:ext>
            </a:extLst>
          </p:cNvPr>
          <p:cNvGrpSpPr/>
          <p:nvPr/>
        </p:nvGrpSpPr>
        <p:grpSpPr>
          <a:xfrm>
            <a:off x="1223918" y="3124106"/>
            <a:ext cx="985882" cy="457200"/>
            <a:chOff x="1223918" y="2971800"/>
            <a:chExt cx="985882" cy="457200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638000B-D4B8-42A8-A9CB-2897977C3C9C}"/>
                </a:ext>
              </a:extLst>
            </p:cNvPr>
            <p:cNvSpPr txBox="1"/>
            <p:nvPr/>
          </p:nvSpPr>
          <p:spPr>
            <a:xfrm>
              <a:off x="1223918" y="29718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E57A14-E27D-4FCD-94F0-F82EF895FD85}"/>
                </a:ext>
              </a:extLst>
            </p:cNvPr>
            <p:cNvSpPr txBox="1"/>
            <p:nvPr/>
          </p:nvSpPr>
          <p:spPr>
            <a:xfrm>
              <a:off x="1909718" y="30596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3F25FEF-5951-4C54-A591-686EEB0F1685}"/>
              </a:ext>
            </a:extLst>
          </p:cNvPr>
          <p:cNvGrpSpPr/>
          <p:nvPr/>
        </p:nvGrpSpPr>
        <p:grpSpPr>
          <a:xfrm>
            <a:off x="304800" y="4787801"/>
            <a:ext cx="2533780" cy="1917799"/>
            <a:chOff x="304800" y="4787801"/>
            <a:chExt cx="2533780" cy="1917799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58E0100-B135-4F98-AA38-A83FE16191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4800" y="4787801"/>
              <a:ext cx="2533780" cy="191779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1B3B190-C74D-4E34-95E0-D1686205A2BB}"/>
                </a:ext>
              </a:extLst>
            </p:cNvPr>
            <p:cNvSpPr txBox="1"/>
            <p:nvPr/>
          </p:nvSpPr>
          <p:spPr>
            <a:xfrm>
              <a:off x="1833518" y="51816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*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F7D590B-C7F5-4DE4-B648-E38BA469A79B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551" y="502695"/>
            <a:ext cx="3919049" cy="20116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6712EC-3130-46C4-B9EB-27DD081B9854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95800" y="502920"/>
            <a:ext cx="4125666" cy="20116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394EA936-348A-4E51-ACE6-5A42B7DE0260}"/>
              </a:ext>
            </a:extLst>
          </p:cNvPr>
          <p:cNvGrpSpPr/>
          <p:nvPr/>
        </p:nvGrpSpPr>
        <p:grpSpPr>
          <a:xfrm>
            <a:off x="3352800" y="3124200"/>
            <a:ext cx="5502191" cy="3276600"/>
            <a:chOff x="3352800" y="3124200"/>
            <a:chExt cx="5502191" cy="3276600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BE66F80C-64B9-4D3D-AC22-41F29E057904}"/>
                </a:ext>
              </a:extLst>
            </p:cNvPr>
            <p:cNvGrpSpPr/>
            <p:nvPr/>
          </p:nvGrpSpPr>
          <p:grpSpPr>
            <a:xfrm>
              <a:off x="3505199" y="3352800"/>
              <a:ext cx="5349792" cy="3048000"/>
              <a:chOff x="3581399" y="3657600"/>
              <a:chExt cx="5349792" cy="3048000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91D1C71E-8FA9-4FEB-8462-8B50437A5BDC}"/>
                  </a:ext>
                </a:extLst>
              </p:cNvPr>
              <p:cNvPicPr preferRelativeResize="0"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581399" y="3657600"/>
                <a:ext cx="5349792" cy="2926080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A3C680B-EA58-4517-BFC9-C9E1C69F71F4}"/>
                  </a:ext>
                </a:extLst>
              </p:cNvPr>
              <p:cNvSpPr txBox="1"/>
              <p:nvPr/>
            </p:nvSpPr>
            <p:spPr>
              <a:xfrm>
                <a:off x="4199015" y="6443990"/>
                <a:ext cx="3898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RA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6DCB53E-020C-4B8F-9B1A-2F197BEA1F80}"/>
                  </a:ext>
                </a:extLst>
              </p:cNvPr>
              <p:cNvSpPr txBox="1"/>
              <p:nvPr/>
            </p:nvSpPr>
            <p:spPr>
              <a:xfrm>
                <a:off x="6151270" y="6443990"/>
                <a:ext cx="32573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IH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1EE7A0C-FC20-4056-B8F2-040AC20A8A18}"/>
                  </a:ext>
                </a:extLst>
              </p:cNvPr>
              <p:cNvSpPr txBox="1"/>
              <p:nvPr/>
            </p:nvSpPr>
            <p:spPr>
              <a:xfrm>
                <a:off x="6939147" y="6443990"/>
                <a:ext cx="60465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IH+PA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51D9024-70F6-4566-9529-79D41FF5B7FE}"/>
                  </a:ext>
                </a:extLst>
              </p:cNvPr>
              <p:cNvSpPr txBox="1"/>
              <p:nvPr/>
            </p:nvSpPr>
            <p:spPr>
              <a:xfrm>
                <a:off x="5031896" y="6443990"/>
                <a:ext cx="66877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RA+PA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B5A048E-FEFE-4DED-AB90-B2A16807CE17}"/>
                </a:ext>
              </a:extLst>
            </p:cNvPr>
            <p:cNvSpPr txBox="1"/>
            <p:nvPr/>
          </p:nvSpPr>
          <p:spPr>
            <a:xfrm>
              <a:off x="3352800" y="3124200"/>
              <a:ext cx="4924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D0B24B-ED35-4C36-9A7C-19FDA235CBBB}"/>
                </a:ext>
              </a:extLst>
            </p:cNvPr>
            <p:cNvSpPr txBox="1"/>
            <p:nvPr/>
          </p:nvSpPr>
          <p:spPr>
            <a:xfrm>
              <a:off x="3360137" y="4724400"/>
              <a:ext cx="49244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012922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AF79A70D-3321-4EA0-BAA2-27D2374CD86E}"/>
              </a:ext>
            </a:extLst>
          </p:cNvPr>
          <p:cNvSpPr txBox="1"/>
          <p:nvPr/>
        </p:nvSpPr>
        <p:spPr>
          <a:xfrm>
            <a:off x="25893" y="762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3CE9D3E-7AC7-440D-80A5-1155A4FC34C1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0184" y="339000"/>
            <a:ext cx="4160016" cy="4114800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924C27FD-AB50-43E0-A9B6-B954DBB4A5FD}"/>
              </a:ext>
            </a:extLst>
          </p:cNvPr>
          <p:cNvGrpSpPr/>
          <p:nvPr/>
        </p:nvGrpSpPr>
        <p:grpSpPr>
          <a:xfrm>
            <a:off x="6096000" y="457200"/>
            <a:ext cx="2209800" cy="1935480"/>
            <a:chOff x="6096000" y="457200"/>
            <a:chExt cx="2209800" cy="193548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6DF05D1-B4A1-4544-ABD7-48F4F71FAB7E}"/>
                </a:ext>
              </a:extLst>
            </p:cNvPr>
            <p:cNvSpPr/>
            <p:nvPr/>
          </p:nvSpPr>
          <p:spPr>
            <a:xfrm>
              <a:off x="6096000" y="499646"/>
              <a:ext cx="28725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D34C95A-15D3-4420-8497-DDC0824FB05A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2200" y="838200"/>
              <a:ext cx="2102531" cy="155448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5DEBBC6-AF06-4C45-9B9F-AB234E68E8E4}"/>
                </a:ext>
              </a:extLst>
            </p:cNvPr>
            <p:cNvSpPr txBox="1"/>
            <p:nvPr/>
          </p:nvSpPr>
          <p:spPr>
            <a:xfrm>
              <a:off x="6431869" y="457200"/>
              <a:ext cx="18739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IH vs. RA p&lt; 0.001; F=19.3</a:t>
              </a:r>
            </a:p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PA vs. RA: 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=0.10; F=2.8</a:t>
              </a:r>
            </a:p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No significant interaction (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=0.12</a:t>
              </a:r>
              <a:r>
                <a:rPr lang="en-US" sz="700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8E2D65F-4453-4CB0-B493-386C0499CA86}"/>
              </a:ext>
            </a:extLst>
          </p:cNvPr>
          <p:cNvGrpSpPr/>
          <p:nvPr/>
        </p:nvGrpSpPr>
        <p:grpSpPr>
          <a:xfrm>
            <a:off x="6121400" y="2480102"/>
            <a:ext cx="2213121" cy="1939498"/>
            <a:chOff x="6121400" y="2480102"/>
            <a:chExt cx="2213121" cy="193949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2017448-52AD-44DD-8A19-CDEC6FD28651}"/>
                </a:ext>
              </a:extLst>
            </p:cNvPr>
            <p:cNvSpPr/>
            <p:nvPr/>
          </p:nvSpPr>
          <p:spPr>
            <a:xfrm>
              <a:off x="6121400" y="2480846"/>
              <a:ext cx="2794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B3D7EE6-0CE2-4545-8E85-4ACDF9583E13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2200" y="2865120"/>
              <a:ext cx="2162321" cy="1554480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817EAB1-AB85-4431-B320-C3C7D3CB4D6D}"/>
                </a:ext>
              </a:extLst>
            </p:cNvPr>
            <p:cNvSpPr txBox="1"/>
            <p:nvPr/>
          </p:nvSpPr>
          <p:spPr>
            <a:xfrm>
              <a:off x="6552424" y="2480102"/>
              <a:ext cx="172230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IH vs. RA p&lt; 0.001; F=67.8</a:t>
              </a:r>
            </a:p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PA vs. RA: 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=0.12; F=2.5</a:t>
              </a:r>
            </a:p>
            <a:p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No significant interaction (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=0.74)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AC708B6-89CF-4D93-8A32-949CE81E25A2}"/>
              </a:ext>
            </a:extLst>
          </p:cNvPr>
          <p:cNvGrpSpPr/>
          <p:nvPr/>
        </p:nvGrpSpPr>
        <p:grpSpPr>
          <a:xfrm>
            <a:off x="6158426" y="4572000"/>
            <a:ext cx="2270081" cy="2015110"/>
            <a:chOff x="6158426" y="4572000"/>
            <a:chExt cx="2270081" cy="201511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AD1A965-F92D-4ABA-8560-32686D79C7C6}"/>
                </a:ext>
              </a:extLst>
            </p:cNvPr>
            <p:cNvSpPr/>
            <p:nvPr/>
          </p:nvSpPr>
          <p:spPr>
            <a:xfrm>
              <a:off x="6158426" y="4572000"/>
              <a:ext cx="24237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DA96673-C518-4132-A42C-CB06FDE7C6B7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85336" y="5032630"/>
              <a:ext cx="2243171" cy="1554480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B84FE54-D22D-4DD7-8886-F1E551EE0EC6}"/>
                </a:ext>
              </a:extLst>
            </p:cNvPr>
            <p:cNvSpPr txBox="1"/>
            <p:nvPr/>
          </p:nvSpPr>
          <p:spPr>
            <a:xfrm>
              <a:off x="6553199" y="4613702"/>
              <a:ext cx="17813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IH vs. RA p&lt; 0.001; F= 17.3</a:t>
              </a:r>
            </a:p>
            <a:p>
              <a:r>
                <a:rPr lang="en-US" sz="8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 vs. RA: </a:t>
              </a:r>
              <a:r>
                <a:rPr lang="en-US" sz="8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sz="8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=0.0.001; F= 30.3</a:t>
              </a:r>
            </a:p>
            <a:p>
              <a:r>
                <a:rPr lang="en-US" sz="8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Interaction (</a:t>
              </a:r>
              <a:r>
                <a:rPr lang="en-US" sz="8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p&lt;0.001; </a:t>
              </a:r>
              <a:r>
                <a:rPr lang="en-US" sz="800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F= 17.2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E7CF4AF0-70FC-4192-B79D-FBBE965E1D4D}"/>
              </a:ext>
            </a:extLst>
          </p:cNvPr>
          <p:cNvGrpSpPr/>
          <p:nvPr/>
        </p:nvGrpSpPr>
        <p:grpSpPr>
          <a:xfrm>
            <a:off x="1371600" y="4766102"/>
            <a:ext cx="2286001" cy="1939498"/>
            <a:chOff x="1524000" y="4766102"/>
            <a:chExt cx="2286001" cy="1939498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9013638-92D0-4F7D-9CAE-338CA2228A40}"/>
                </a:ext>
              </a:extLst>
            </p:cNvPr>
            <p:cNvSpPr/>
            <p:nvPr/>
          </p:nvSpPr>
          <p:spPr>
            <a:xfrm>
              <a:off x="1524000" y="4876800"/>
              <a:ext cx="29848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Arial" panose="020B0604020202020204" pitchFamily="34" charset="0"/>
                  <a:cs typeface="Arial" panose="020B0604020202020204" pitchFamily="34" charset="0"/>
                </a:rPr>
                <a:t>e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F1BFFB8-A7EE-4B02-9374-866F33DE56ED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67665" y="5151120"/>
              <a:ext cx="2188155" cy="1554480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796D08D-47C7-40A0-85B3-75725DABD220}"/>
                </a:ext>
              </a:extLst>
            </p:cNvPr>
            <p:cNvSpPr txBox="1"/>
            <p:nvPr/>
          </p:nvSpPr>
          <p:spPr>
            <a:xfrm>
              <a:off x="1905000" y="4766102"/>
              <a:ext cx="19050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800" i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IH vs. RA p&lt; 0.001; F=67.8</a:t>
              </a:r>
            </a:p>
            <a:p>
              <a:pPr algn="just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PA vs. RA: 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 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=0.12; F=2.5</a:t>
              </a:r>
            </a:p>
            <a:p>
              <a:pPr algn="just"/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No significant interaction (</a:t>
              </a:r>
              <a:r>
                <a:rPr lang="en-US" sz="800" i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800" dirty="0">
                  <a:latin typeface="Arial" panose="020B0604020202020204" pitchFamily="34" charset="0"/>
                  <a:cs typeface="Arial" panose="020B0604020202020204" pitchFamily="34" charset="0"/>
                </a:rPr>
                <a:t>=0.74)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5578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D034E314-F79E-4CBE-A291-D62107899137}"/>
              </a:ext>
            </a:extLst>
          </p:cNvPr>
          <p:cNvSpPr txBox="1"/>
          <p:nvPr/>
        </p:nvSpPr>
        <p:spPr>
          <a:xfrm>
            <a:off x="-76200" y="0"/>
            <a:ext cx="98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5 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D3DE6956-2AF1-4B8F-B70B-45CBEBE609FA}"/>
              </a:ext>
            </a:extLst>
          </p:cNvPr>
          <p:cNvGrpSpPr/>
          <p:nvPr/>
        </p:nvGrpSpPr>
        <p:grpSpPr>
          <a:xfrm>
            <a:off x="1031557" y="143871"/>
            <a:ext cx="4454843" cy="2583713"/>
            <a:chOff x="1031557" y="143871"/>
            <a:chExt cx="4454843" cy="258371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3F4AE43-49C4-4BC7-A127-DB98859AD60F}"/>
                </a:ext>
              </a:extLst>
            </p:cNvPr>
            <p:cNvSpPr txBox="1"/>
            <p:nvPr/>
          </p:nvSpPr>
          <p:spPr>
            <a:xfrm>
              <a:off x="1795613" y="143871"/>
              <a:ext cx="2123658" cy="863891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RA</a:t>
              </a:r>
            </a:p>
            <a:p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RA+PA</a:t>
              </a:r>
            </a:p>
            <a:p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IH</a:t>
              </a:r>
            </a:p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</a:p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IH+PA</a:t>
              </a: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335FA8D-3B64-45A6-8756-3E74076BE20F}"/>
                </a:ext>
              </a:extLst>
            </p:cNvPr>
            <p:cNvGrpSpPr/>
            <p:nvPr/>
          </p:nvGrpSpPr>
          <p:grpSpPr>
            <a:xfrm>
              <a:off x="1031557" y="501336"/>
              <a:ext cx="4454843" cy="2226248"/>
              <a:chOff x="1031557" y="501336"/>
              <a:chExt cx="4454843" cy="2226248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F6ECFB-4102-4D78-AE91-0E3E48F2F622}"/>
                  </a:ext>
                </a:extLst>
              </p:cNvPr>
              <p:cNvSpPr txBox="1"/>
              <p:nvPr/>
            </p:nvSpPr>
            <p:spPr>
              <a:xfrm>
                <a:off x="3988060" y="2189718"/>
                <a:ext cx="14983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</a:t>
                </a:r>
                <a:r>
                  <a:rPr lang="en-US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Total AKT</a:t>
                </a:r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24E3FE3A-061C-421E-83F3-1E15A6EB5F15}"/>
                  </a:ext>
                </a:extLst>
              </p:cNvPr>
              <p:cNvGrpSpPr/>
              <p:nvPr/>
            </p:nvGrpSpPr>
            <p:grpSpPr>
              <a:xfrm>
                <a:off x="1031557" y="501336"/>
                <a:ext cx="4156019" cy="1399457"/>
                <a:chOff x="1031557" y="501336"/>
                <a:chExt cx="4156019" cy="1399457"/>
              </a:xfrm>
            </p:grpSpPr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674CDE4A-D6B1-46FD-8AB6-76EF5689CEEB}"/>
                    </a:ext>
                  </a:extLst>
                </p:cNvPr>
                <p:cNvSpPr txBox="1"/>
                <p:nvPr/>
              </p:nvSpPr>
              <p:spPr>
                <a:xfrm>
                  <a:off x="3995470" y="1278275"/>
                  <a:ext cx="1192106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>
                      <a:latin typeface="Arial" panose="020B0604020202020204" pitchFamily="34" charset="0"/>
                      <a:cs typeface="Arial" panose="020B0604020202020204" pitchFamily="34" charset="0"/>
                      <a:sym typeface="Wingdings" pitchFamily="2" charset="2"/>
                    </a:rPr>
                    <a:t></a:t>
                  </a:r>
                  <a:r>
                    <a:rPr lang="en-US" b="1" dirty="0" err="1">
                      <a:latin typeface="Arial" panose="020B0604020202020204" pitchFamily="34" charset="0"/>
                      <a:cs typeface="Arial" panose="020B0604020202020204" pitchFamily="34" charset="0"/>
                      <a:sym typeface="Wingdings" pitchFamily="2" charset="2"/>
                    </a:rPr>
                    <a:t>pAKT</a:t>
                  </a:r>
                  <a:endParaRPr lang="en-US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046FE0D-F3C0-4121-A489-FB39D8B1DE93}"/>
                    </a:ext>
                  </a:extLst>
                </p:cNvPr>
                <p:cNvSpPr txBox="1"/>
                <p:nvPr/>
              </p:nvSpPr>
              <p:spPr>
                <a:xfrm>
                  <a:off x="1031557" y="501336"/>
                  <a:ext cx="31290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</a:t>
                  </a:r>
                </a:p>
              </p:txBody>
            </p:sp>
            <p:pic>
              <p:nvPicPr>
                <p:cNvPr id="16" name="Picture 2" descr="C:\Qiao\Western Blot\Gel#190606_3T3_pAKT\Gel#190606_publication\Gel#190606_publication_0.2sec_publication Figure.jpg">
                  <a:extLst>
                    <a:ext uri="{FF2B5EF4-FFF2-40B4-BE49-F238E27FC236}">
                      <a16:creationId xmlns:a16="http://schemas.microsoft.com/office/drawing/2014/main" id="{989E151B-9A53-4207-A8AE-187F9769244E}"/>
                    </a:ext>
                  </a:extLst>
                </p:cNvPr>
                <p:cNvPicPr preferRelativeResize="0"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720854" y="1077833"/>
                  <a:ext cx="2273176" cy="82296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pic>
            <p:nvPicPr>
              <p:cNvPr id="17" name="Picture 4" descr="C:\Qiao_Mizzou_190814\Western Blot\Gel#190606_3T3_pAKT\Gel#190606_publication\Gel#190606_publication_0.2sec_publication Figure 2c.jpg">
                <a:extLst>
                  <a:ext uri="{FF2B5EF4-FFF2-40B4-BE49-F238E27FC236}">
                    <a16:creationId xmlns:a16="http://schemas.microsoft.com/office/drawing/2014/main" id="{86CB7F0E-3D3B-423F-A6E8-14A16A5F5B9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20854" y="1964690"/>
                <a:ext cx="2282400" cy="762894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4EE573E-292F-407A-9AF2-66458C6921F5}"/>
              </a:ext>
            </a:extLst>
          </p:cNvPr>
          <p:cNvGrpSpPr/>
          <p:nvPr/>
        </p:nvGrpSpPr>
        <p:grpSpPr>
          <a:xfrm>
            <a:off x="6350" y="3352800"/>
            <a:ext cx="4794250" cy="3200400"/>
            <a:chOff x="6350" y="3200400"/>
            <a:chExt cx="4794250" cy="32004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F0BA34-D1C3-4C43-B019-D63F2E89FE06}"/>
                </a:ext>
              </a:extLst>
            </p:cNvPr>
            <p:cNvGrpSpPr/>
            <p:nvPr/>
          </p:nvGrpSpPr>
          <p:grpSpPr>
            <a:xfrm>
              <a:off x="6350" y="3746500"/>
              <a:ext cx="4794250" cy="2654300"/>
              <a:chOff x="3968750" y="457200"/>
              <a:chExt cx="4794250" cy="2654300"/>
            </a:xfrm>
          </p:grpSpPr>
          <p:graphicFrame>
            <p:nvGraphicFramePr>
              <p:cNvPr id="6" name="Chart 5">
                <a:extLst>
                  <a:ext uri="{FF2B5EF4-FFF2-40B4-BE49-F238E27FC236}">
                    <a16:creationId xmlns:a16="http://schemas.microsoft.com/office/drawing/2014/main" id="{F03944F1-6BF0-4AA1-8EF7-B4BC3917EDEC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3968750" y="457200"/>
              <a:ext cx="4794250" cy="26543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B8C9D3-D440-427F-8C93-4FF02DFEA32B}"/>
                  </a:ext>
                </a:extLst>
              </p:cNvPr>
              <p:cNvSpPr txBox="1"/>
              <p:nvPr/>
            </p:nvSpPr>
            <p:spPr>
              <a:xfrm>
                <a:off x="7543800" y="7620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770538A-DB47-4293-A3DD-09EB8B6EB430}"/>
                </a:ext>
              </a:extLst>
            </p:cNvPr>
            <p:cNvGrpSpPr/>
            <p:nvPr/>
          </p:nvGrpSpPr>
          <p:grpSpPr>
            <a:xfrm>
              <a:off x="421957" y="3200400"/>
              <a:ext cx="3921443" cy="1155700"/>
              <a:chOff x="421957" y="3200400"/>
              <a:chExt cx="3921443" cy="1155700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2BB4E1-F869-4E3A-8437-93005E3E9A28}"/>
                  </a:ext>
                </a:extLst>
              </p:cNvPr>
              <p:cNvSpPr txBox="1"/>
              <p:nvPr/>
            </p:nvSpPr>
            <p:spPr>
              <a:xfrm>
                <a:off x="421957" y="320040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A137E7D4-5CC7-40DC-B2C8-7FEC9073E701}"/>
                  </a:ext>
                </a:extLst>
              </p:cNvPr>
              <p:cNvCxnSpPr/>
              <p:nvPr/>
            </p:nvCxnSpPr>
            <p:spPr>
              <a:xfrm flipH="1">
                <a:off x="3359150" y="4356100"/>
                <a:ext cx="6096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AD1D8232-23A2-40C8-8E93-56686C6EC6A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219200" y="4114800"/>
                <a:ext cx="9906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11553598-A657-4CFB-BA09-04B3ABBE94B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50417" y="3886200"/>
                <a:ext cx="2170079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AF44C6CF-3EBF-48C5-85EA-8799AFA7D7D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66186" y="3657600"/>
                <a:ext cx="3177214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2E0E7522-3F6C-43BB-A5D1-424080A4A296}"/>
                  </a:ext>
                </a:extLst>
              </p:cNvPr>
              <p:cNvSpPr txBox="1"/>
              <p:nvPr/>
            </p:nvSpPr>
            <p:spPr>
              <a:xfrm>
                <a:off x="1905000" y="38862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981C66D-9AB4-44BF-8D6F-2CF3D60C2B7E}"/>
                  </a:ext>
                </a:extLst>
              </p:cNvPr>
              <p:cNvSpPr txBox="1"/>
              <p:nvPr/>
            </p:nvSpPr>
            <p:spPr>
              <a:xfrm>
                <a:off x="2747918" y="36576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B13CC2B-FF71-4BC1-A0AB-B4E18ACAF7FD}"/>
                  </a:ext>
                </a:extLst>
              </p:cNvPr>
              <p:cNvSpPr txBox="1"/>
              <p:nvPr/>
            </p:nvSpPr>
            <p:spPr>
              <a:xfrm>
                <a:off x="2900318" y="3364468"/>
                <a:ext cx="4395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NS</a:t>
                </a:r>
              </a:p>
            </p:txBody>
          </p:sp>
        </p:grp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08D67A2-DF27-48C6-B70E-9DAD9FD51BA7}"/>
              </a:ext>
            </a:extLst>
          </p:cNvPr>
          <p:cNvGrpSpPr/>
          <p:nvPr/>
        </p:nvGrpSpPr>
        <p:grpSpPr>
          <a:xfrm>
            <a:off x="4648200" y="3200400"/>
            <a:ext cx="4572000" cy="3352800"/>
            <a:chOff x="4648200" y="3048000"/>
            <a:chExt cx="4572000" cy="3352800"/>
          </a:xfrm>
        </p:grpSpPr>
        <p:graphicFrame>
          <p:nvGraphicFramePr>
            <p:cNvPr id="12" name="Chart 11">
              <a:extLst>
                <a:ext uri="{FF2B5EF4-FFF2-40B4-BE49-F238E27FC236}">
                  <a16:creationId xmlns:a16="http://schemas.microsoft.com/office/drawing/2014/main" id="{F0819DA8-0A9A-4CFB-AF6A-0EB3B5E92A96}"/>
                </a:ext>
              </a:extLst>
            </p:cNvPr>
            <p:cNvGraphicFramePr>
              <a:graphicFrameLocks/>
            </p:cNvGraphicFramePr>
            <p:nvPr/>
          </p:nvGraphicFramePr>
          <p:xfrm>
            <a:off x="4648200" y="3638550"/>
            <a:ext cx="4572000" cy="27622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344988C4-E8E6-4F76-A7B1-DFD1F0C68378}"/>
                </a:ext>
              </a:extLst>
            </p:cNvPr>
            <p:cNvGrpSpPr/>
            <p:nvPr/>
          </p:nvGrpSpPr>
          <p:grpSpPr>
            <a:xfrm>
              <a:off x="5029200" y="3048000"/>
              <a:ext cx="3733800" cy="1219200"/>
              <a:chOff x="5029200" y="3048000"/>
              <a:chExt cx="3733800" cy="1219200"/>
            </a:xfrm>
          </p:grpSpPr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C9053B4-2BC5-4999-946C-796DD2810252}"/>
                  </a:ext>
                </a:extLst>
              </p:cNvPr>
              <p:cNvCxnSpPr/>
              <p:nvPr/>
            </p:nvCxnSpPr>
            <p:spPr>
              <a:xfrm>
                <a:off x="7924800" y="3950732"/>
                <a:ext cx="8382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8E354F5-7E35-4D13-AC22-58957847696A}"/>
                  </a:ext>
                </a:extLst>
              </p:cNvPr>
              <p:cNvSpPr txBox="1"/>
              <p:nvPr/>
            </p:nvSpPr>
            <p:spPr>
              <a:xfrm>
                <a:off x="8153400" y="35814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2941CB2F-B0FC-4EDE-BB8C-96AD9CE3CB1F}"/>
                  </a:ext>
                </a:extLst>
              </p:cNvPr>
              <p:cNvSpPr txBox="1"/>
              <p:nvPr/>
            </p:nvSpPr>
            <p:spPr>
              <a:xfrm>
                <a:off x="5029200" y="30480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307513AD-D32B-4B25-81EB-12DF303403C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15000" y="3886200"/>
                <a:ext cx="1793454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F68B5D5-0DFD-4564-9E0F-B721CD9EF15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91200" y="4191000"/>
                <a:ext cx="9906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11834D63-19DC-42DA-AC6F-90BFBDBC14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569824" y="3581400"/>
                <a:ext cx="2888376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EB770ED-4D97-455C-964C-DC26C47B26E8}"/>
                  </a:ext>
                </a:extLst>
              </p:cNvPr>
              <p:cNvSpPr txBox="1"/>
              <p:nvPr/>
            </p:nvSpPr>
            <p:spPr>
              <a:xfrm>
                <a:off x="6037456" y="3897868"/>
                <a:ext cx="4395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NS</a:t>
                </a:r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927E627-3E4E-42F2-AD9B-594AE22A8991}"/>
                  </a:ext>
                </a:extLst>
              </p:cNvPr>
              <p:cNvSpPr txBox="1"/>
              <p:nvPr/>
            </p:nvSpPr>
            <p:spPr>
              <a:xfrm>
                <a:off x="6400800" y="3593068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3A29577-83DD-4024-A39B-4412F2FE7C77}"/>
                  </a:ext>
                </a:extLst>
              </p:cNvPr>
              <p:cNvSpPr txBox="1"/>
              <p:nvPr/>
            </p:nvSpPr>
            <p:spPr>
              <a:xfrm>
                <a:off x="7167518" y="327660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*</a:t>
                </a:r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597ADF48-2ABA-489D-93FA-A32239D7A234}"/>
              </a:ext>
            </a:extLst>
          </p:cNvPr>
          <p:cNvSpPr/>
          <p:nvPr/>
        </p:nvSpPr>
        <p:spPr>
          <a:xfrm>
            <a:off x="836965" y="1383268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56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19C890B-D2D2-4D79-9372-04209A668852}"/>
              </a:ext>
            </a:extLst>
          </p:cNvPr>
          <p:cNvSpPr/>
          <p:nvPr/>
        </p:nvSpPr>
        <p:spPr>
          <a:xfrm>
            <a:off x="836965" y="21336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56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3133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5244CCFA-330D-4406-AEBF-12C26021B23B}"/>
              </a:ext>
            </a:extLst>
          </p:cNvPr>
          <p:cNvSpPr txBox="1"/>
          <p:nvPr/>
        </p:nvSpPr>
        <p:spPr>
          <a:xfrm>
            <a:off x="152400" y="76200"/>
            <a:ext cx="936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6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E4FF8E1-3B26-4D1F-8351-BC380BA841E5}"/>
              </a:ext>
            </a:extLst>
          </p:cNvPr>
          <p:cNvGrpSpPr/>
          <p:nvPr/>
        </p:nvGrpSpPr>
        <p:grpSpPr>
          <a:xfrm>
            <a:off x="1828800" y="125346"/>
            <a:ext cx="4038600" cy="3303654"/>
            <a:chOff x="1606338" y="201546"/>
            <a:chExt cx="4038600" cy="3303654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C2949097-C701-4A88-8A08-358CBC7F9DB2}"/>
                </a:ext>
              </a:extLst>
            </p:cNvPr>
            <p:cNvGrpSpPr/>
            <p:nvPr/>
          </p:nvGrpSpPr>
          <p:grpSpPr>
            <a:xfrm>
              <a:off x="1606338" y="201546"/>
              <a:ext cx="4038600" cy="3074657"/>
              <a:chOff x="2300312" y="293383"/>
              <a:chExt cx="4038600" cy="3074657"/>
            </a:xfrm>
          </p:grpSpPr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2F340A7-B216-4D83-B828-1BBA50263242}"/>
                  </a:ext>
                </a:extLst>
              </p:cNvPr>
              <p:cNvSpPr txBox="1"/>
              <p:nvPr/>
            </p:nvSpPr>
            <p:spPr>
              <a:xfrm rot="16200000">
                <a:off x="4221408" y="808044"/>
                <a:ext cx="13986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H+PA+FMT</a:t>
                </a:r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B0C4D7A-96CC-498C-81FF-230EABAD7DAF}"/>
                  </a:ext>
                </a:extLst>
              </p:cNvPr>
              <p:cNvSpPr txBox="1"/>
              <p:nvPr/>
            </p:nvSpPr>
            <p:spPr>
              <a:xfrm>
                <a:off x="5500221" y="2008108"/>
                <a:ext cx="8386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p-AKT</a:t>
                </a: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19E129B-247F-4D35-A839-CE4B7AB17801}"/>
                  </a:ext>
                </a:extLst>
              </p:cNvPr>
              <p:cNvSpPr txBox="1"/>
              <p:nvPr/>
            </p:nvSpPr>
            <p:spPr>
              <a:xfrm>
                <a:off x="5486400" y="2998708"/>
                <a:ext cx="7745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t-AKT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F65155-B485-4888-A536-A6CDE598AD95}"/>
                  </a:ext>
                </a:extLst>
              </p:cNvPr>
              <p:cNvSpPr/>
              <p:nvPr/>
            </p:nvSpPr>
            <p:spPr>
              <a:xfrm flipV="1">
                <a:off x="5181600" y="2987040"/>
                <a:ext cx="38314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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27C41FAF-71D4-4DBB-9D6B-29ABA738C021}"/>
                  </a:ext>
                </a:extLst>
              </p:cNvPr>
              <p:cNvSpPr/>
              <p:nvPr/>
            </p:nvSpPr>
            <p:spPr>
              <a:xfrm flipV="1">
                <a:off x="5181600" y="1996440"/>
                <a:ext cx="383145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  <a:sym typeface="Wingdings" pitchFamily="2" charset="2"/>
                  </a:rPr>
                  <a:t></a:t>
                </a:r>
                <a:endParaRPr 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F9CBD87-AFAB-4C42-8F50-393546E5EE8D}"/>
                  </a:ext>
                </a:extLst>
              </p:cNvPr>
              <p:cNvSpPr txBox="1"/>
              <p:nvPr/>
            </p:nvSpPr>
            <p:spPr>
              <a:xfrm rot="16200000">
                <a:off x="3061490" y="1248325"/>
                <a:ext cx="51809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RA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4DD764D-B4AF-491D-AFF6-7EF5B119BBD3}"/>
                  </a:ext>
                </a:extLst>
              </p:cNvPr>
              <p:cNvSpPr txBox="1"/>
              <p:nvPr/>
            </p:nvSpPr>
            <p:spPr>
              <a:xfrm rot="16200000">
                <a:off x="3278653" y="943755"/>
                <a:ext cx="11272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RA+FMT</a:t>
                </a:r>
              </a:p>
            </p:txBody>
          </p: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AF2EAD6-27F7-4AC1-8DCE-6C860F06B3FC}"/>
                  </a:ext>
                </a:extLst>
              </p:cNvPr>
              <p:cNvSpPr txBox="1"/>
              <p:nvPr/>
            </p:nvSpPr>
            <p:spPr>
              <a:xfrm rot="16200000">
                <a:off x="3983276" y="1027111"/>
                <a:ext cx="96051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H+FMT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C932B62-B3CD-42E7-9C25-821BB636A200}"/>
                  </a:ext>
                </a:extLst>
              </p:cNvPr>
              <p:cNvSpPr txBox="1"/>
              <p:nvPr/>
            </p:nvSpPr>
            <p:spPr>
              <a:xfrm>
                <a:off x="2300312" y="457200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</p:grpSp>
        <p:pic>
          <p:nvPicPr>
            <p:cNvPr id="18" name="Picture 2" descr="C:\Qiao_Mizzou_190814\Western Blot\Gel#190821_3T3_Adipocyte_pAKT\Gel#190821p_pAKT\Gel#190821p_pAKT_0.7sec_total.jpg">
              <a:extLst>
                <a:ext uri="{FF2B5EF4-FFF2-40B4-BE49-F238E27FC236}">
                  <a16:creationId xmlns:a16="http://schemas.microsoft.com/office/drawing/2014/main" id="{A23AFE38-1B47-4F0A-A7F8-CBBB51D7CFC2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6399" b="37944"/>
            <a:stretch/>
          </p:blipFill>
          <p:spPr bwMode="auto">
            <a:xfrm>
              <a:off x="2488484" y="2499360"/>
              <a:ext cx="2020016" cy="100584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5" descr="C:\Qiao_Mizzou_190814\Western Blot\Gel#190821_3T3_Adipocyte_pAKT\Gel#201015_pAKT\Gel#201015_pAKT_0.5sec_picture 2.jpg">
              <a:extLst>
                <a:ext uri="{FF2B5EF4-FFF2-40B4-BE49-F238E27FC236}">
                  <a16:creationId xmlns:a16="http://schemas.microsoft.com/office/drawing/2014/main" id="{72CAF319-EA11-49A1-92D3-DE673CEAEC73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7763" y="1627208"/>
              <a:ext cx="2010737" cy="82296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086FA5F-1CBC-40D1-94B3-DCE56BCE1301}"/>
              </a:ext>
            </a:extLst>
          </p:cNvPr>
          <p:cNvGrpSpPr/>
          <p:nvPr/>
        </p:nvGrpSpPr>
        <p:grpSpPr>
          <a:xfrm>
            <a:off x="1600200" y="3429000"/>
            <a:ext cx="5289550" cy="3352800"/>
            <a:chOff x="1600200" y="3352800"/>
            <a:chExt cx="5289550" cy="335280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F40A6B8-DFDE-402E-AC56-ECD661EB1D55}"/>
                </a:ext>
              </a:extLst>
            </p:cNvPr>
            <p:cNvGrpSpPr/>
            <p:nvPr/>
          </p:nvGrpSpPr>
          <p:grpSpPr>
            <a:xfrm>
              <a:off x="1600200" y="3745468"/>
              <a:ext cx="5289550" cy="2960132"/>
              <a:chOff x="1600200" y="3440668"/>
              <a:chExt cx="5289550" cy="2960132"/>
            </a:xfrm>
          </p:grpSpPr>
          <p:graphicFrame>
            <p:nvGraphicFramePr>
              <p:cNvPr id="22" name="Chart 21">
                <a:extLst>
                  <a:ext uri="{FF2B5EF4-FFF2-40B4-BE49-F238E27FC236}">
                    <a16:creationId xmlns:a16="http://schemas.microsoft.com/office/drawing/2014/main" id="{644E317D-30D5-4E38-9C93-2FF6893A705A}"/>
                  </a:ext>
                </a:extLst>
              </p:cNvPr>
              <p:cNvGraphicFramePr>
                <a:graphicFrameLocks/>
              </p:cNvGraphicFramePr>
              <p:nvPr/>
            </p:nvGraphicFramePr>
            <p:xfrm>
              <a:off x="1676400" y="3760787"/>
              <a:ext cx="5213350" cy="2640013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C2E679D-2ED4-480A-BA9F-C718756E3CBF}"/>
                  </a:ext>
                </a:extLst>
              </p:cNvPr>
              <p:cNvSpPr txBox="1"/>
              <p:nvPr/>
            </p:nvSpPr>
            <p:spPr>
              <a:xfrm>
                <a:off x="5414918" y="3886200"/>
                <a:ext cx="4524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*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34FB0C3E-16F9-4587-8213-AF7C37C281F8}"/>
                  </a:ext>
                </a:extLst>
              </p:cNvPr>
              <p:cNvSpPr txBox="1"/>
              <p:nvPr/>
            </p:nvSpPr>
            <p:spPr>
              <a:xfrm>
                <a:off x="1600200" y="3440668"/>
                <a:ext cx="3129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7B991939-7445-4BB9-B03D-A8CCBA27788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105400" y="4267200"/>
                <a:ext cx="838200" cy="0"/>
              </a:xfrm>
              <a:prstGeom prst="line">
                <a:avLst/>
              </a:prstGeom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72F8EFA-40F7-4F85-B7BC-16EFF908C8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4200" y="4191000"/>
              <a:ext cx="9144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9FE995D-8BC2-4448-B67B-EEA0C4894DA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4200" y="3886200"/>
              <a:ext cx="190450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B8157E5-7060-45B2-81EF-D315AA0C143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124201" y="3657600"/>
              <a:ext cx="2895599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4398A3B-03CB-4DC6-B025-A9B1BC30C652}"/>
                </a:ext>
              </a:extLst>
            </p:cNvPr>
            <p:cNvSpPr txBox="1"/>
            <p:nvPr/>
          </p:nvSpPr>
          <p:spPr>
            <a:xfrm>
              <a:off x="5567318" y="3352800"/>
              <a:ext cx="4524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*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1529434-558F-47BB-B7C2-694B6A784C24}"/>
                </a:ext>
              </a:extLst>
            </p:cNvPr>
            <p:cNvSpPr txBox="1"/>
            <p:nvPr/>
          </p:nvSpPr>
          <p:spPr>
            <a:xfrm>
              <a:off x="4652918" y="3581400"/>
              <a:ext cx="45248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*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42663C2-EAFA-4E52-A020-0BEF0E56EA3D}"/>
                </a:ext>
              </a:extLst>
            </p:cNvPr>
            <p:cNvSpPr txBox="1"/>
            <p:nvPr/>
          </p:nvSpPr>
          <p:spPr>
            <a:xfrm>
              <a:off x="3286124" y="3867805"/>
              <a:ext cx="60959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NS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2705E6F3-93FB-4751-90C6-02DA000F7DAD}"/>
              </a:ext>
            </a:extLst>
          </p:cNvPr>
          <p:cNvSpPr/>
          <p:nvPr/>
        </p:nvSpPr>
        <p:spPr>
          <a:xfrm>
            <a:off x="1827565" y="1828800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56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CB6EAE98-780A-4937-A0FE-B0585BB0450E}"/>
              </a:ext>
            </a:extLst>
          </p:cNvPr>
          <p:cNvSpPr/>
          <p:nvPr/>
        </p:nvSpPr>
        <p:spPr>
          <a:xfrm>
            <a:off x="1808315" y="2754868"/>
            <a:ext cx="9156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56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4540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B27276-7817-450C-842F-9D51C848D58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447800"/>
            <a:ext cx="7282481" cy="4114800"/>
          </a:xfrm>
          <a:prstGeom prst="rect">
            <a:avLst/>
          </a:prstGeom>
          <a:ln w="12700"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9C20E26-4FC1-4B0B-955F-095003B06F96}"/>
              </a:ext>
            </a:extLst>
          </p:cNvPr>
          <p:cNvSpPr txBox="1"/>
          <p:nvPr/>
        </p:nvSpPr>
        <p:spPr>
          <a:xfrm>
            <a:off x="76200" y="381000"/>
            <a:ext cx="100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en-US" dirty="0"/>
              <a:t> 7</a:t>
            </a:r>
          </a:p>
        </p:txBody>
      </p:sp>
    </p:spTree>
    <p:extLst>
      <p:ext uri="{BB962C8B-B14F-4D97-AF65-F5344CB8AC3E}">
        <p14:creationId xmlns:p14="http://schemas.microsoft.com/office/powerpoint/2010/main" val="3456821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4142</TotalTime>
  <Words>243</Words>
  <Application>Microsoft Office PowerPoint</Application>
  <PresentationFormat>On-screen Show (4:3)</PresentationFormat>
  <Paragraphs>95</Paragraphs>
  <Slides>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Khalyfa</dc:creator>
  <cp:lastModifiedBy>Khalyfa, Abdelnaby</cp:lastModifiedBy>
  <cp:revision>361</cp:revision>
  <cp:lastPrinted>2020-01-19T15:09:58Z</cp:lastPrinted>
  <dcterms:created xsi:type="dcterms:W3CDTF">2019-03-18T23:29:47Z</dcterms:created>
  <dcterms:modified xsi:type="dcterms:W3CDTF">2020-12-28T16:46:43Z</dcterms:modified>
</cp:coreProperties>
</file>