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9" r:id="rId2"/>
    <p:sldId id="261" r:id="rId3"/>
    <p:sldId id="262" r:id="rId4"/>
    <p:sldId id="260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1194" autoAdjust="0"/>
  </p:normalViewPr>
  <p:slideViewPr>
    <p:cSldViewPr snapToGrid="0">
      <p:cViewPr>
        <p:scale>
          <a:sx n="50" d="100"/>
          <a:sy n="50" d="100"/>
        </p:scale>
        <p:origin x="468" y="-1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E497ED-6189-46D1-8BDB-09D3271CFA00}" type="datetimeFigureOut">
              <a:rPr lang="zh-CN" altLang="en-US" smtClean="0"/>
              <a:t>2020/6/17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A9EB1-465D-44E5-9803-6C7C7EBA95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871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2A9EB1-465D-44E5-9803-6C7C7EBA95E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844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90688-4F02-4C4B-8AC1-4CDD4660DF3F}" type="datetimeFigureOut">
              <a:rPr lang="zh-CN" altLang="en-US" smtClean="0"/>
              <a:t>2020/6/17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83E4-6EF6-4B28-848C-E4BD14B856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535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90688-4F02-4C4B-8AC1-4CDD4660DF3F}" type="datetimeFigureOut">
              <a:rPr lang="zh-CN" altLang="en-US" smtClean="0"/>
              <a:t>2020/6/17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83E4-6EF6-4B28-848C-E4BD14B856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6165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90688-4F02-4C4B-8AC1-4CDD4660DF3F}" type="datetimeFigureOut">
              <a:rPr lang="zh-CN" altLang="en-US" smtClean="0"/>
              <a:t>2020/6/17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83E4-6EF6-4B28-848C-E4BD14B856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101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90688-4F02-4C4B-8AC1-4CDD4660DF3F}" type="datetimeFigureOut">
              <a:rPr lang="zh-CN" altLang="en-US" smtClean="0"/>
              <a:t>2020/6/17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83E4-6EF6-4B28-848C-E4BD14B856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658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90688-4F02-4C4B-8AC1-4CDD4660DF3F}" type="datetimeFigureOut">
              <a:rPr lang="zh-CN" altLang="en-US" smtClean="0"/>
              <a:t>2020/6/17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83E4-6EF6-4B28-848C-E4BD14B856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170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90688-4F02-4C4B-8AC1-4CDD4660DF3F}" type="datetimeFigureOut">
              <a:rPr lang="zh-CN" altLang="en-US" smtClean="0"/>
              <a:t>2020/6/17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83E4-6EF6-4B28-848C-E4BD14B856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2981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90688-4F02-4C4B-8AC1-4CDD4660DF3F}" type="datetimeFigureOut">
              <a:rPr lang="zh-CN" altLang="en-US" smtClean="0"/>
              <a:t>2020/6/17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83E4-6EF6-4B28-848C-E4BD14B856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924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90688-4F02-4C4B-8AC1-4CDD4660DF3F}" type="datetimeFigureOut">
              <a:rPr lang="zh-CN" altLang="en-US" smtClean="0"/>
              <a:t>2020/6/17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83E4-6EF6-4B28-848C-E4BD14B856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692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90688-4F02-4C4B-8AC1-4CDD4660DF3F}" type="datetimeFigureOut">
              <a:rPr lang="zh-CN" altLang="en-US" smtClean="0"/>
              <a:t>2020/6/17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83E4-6EF6-4B28-848C-E4BD14B856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4465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90688-4F02-4C4B-8AC1-4CDD4660DF3F}" type="datetimeFigureOut">
              <a:rPr lang="zh-CN" altLang="en-US" smtClean="0"/>
              <a:t>2020/6/17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83E4-6EF6-4B28-848C-E4BD14B856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5017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90688-4F02-4C4B-8AC1-4CDD4660DF3F}" type="datetimeFigureOut">
              <a:rPr lang="zh-CN" altLang="en-US" smtClean="0"/>
              <a:t>2020/6/17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383E4-6EF6-4B28-848C-E4BD14B856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0580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90688-4F02-4C4B-8AC1-4CDD4660DF3F}" type="datetimeFigureOut">
              <a:rPr lang="zh-CN" altLang="en-US" smtClean="0"/>
              <a:t>2020/6/17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383E4-6EF6-4B28-848C-E4BD14B856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881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2518" y="110126"/>
            <a:ext cx="6218144" cy="9213755"/>
            <a:chOff x="482459" y="230048"/>
            <a:chExt cx="6100657" cy="9478822"/>
          </a:xfrm>
        </p:grpSpPr>
        <p:sp>
          <p:nvSpPr>
            <p:cNvPr id="3" name="矩形 2"/>
            <p:cNvSpPr/>
            <p:nvPr/>
          </p:nvSpPr>
          <p:spPr>
            <a:xfrm>
              <a:off x="1804816" y="230048"/>
              <a:ext cx="1745767" cy="32919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Adapter Trimming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1802417" y="680048"/>
              <a:ext cx="2592160" cy="32919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Length Distribution Confirmation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1802417" y="1214532"/>
              <a:ext cx="1422254" cy="32919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Read Collapse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1802418" y="2468511"/>
              <a:ext cx="2986694" cy="38567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Read Mapping to Genome with bowtie1</a:t>
              </a:r>
            </a:p>
          </p:txBody>
        </p:sp>
        <p:sp>
          <p:nvSpPr>
            <p:cNvPr id="61" name="矩形 60"/>
            <p:cNvSpPr/>
            <p:nvPr/>
          </p:nvSpPr>
          <p:spPr>
            <a:xfrm>
              <a:off x="1802420" y="1740994"/>
              <a:ext cx="2986692" cy="51719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Remove Reads generated from </a:t>
              </a:r>
              <a:r>
                <a:rPr kumimoji="0" lang="en-US" altLang="zh-CN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rRNA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loci or plastid genome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1802417" y="6083051"/>
              <a:ext cx="4169758" cy="64572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Abundance-filtering: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Strand bias filter: sense/total ≥ 0.9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Abundance bias: (mature + star) / total ≥ 0.7</a:t>
              </a:r>
            </a:p>
          </p:txBody>
        </p:sp>
        <p:sp>
          <p:nvSpPr>
            <p:cNvPr id="73" name="矩形 72"/>
            <p:cNvSpPr/>
            <p:nvPr/>
          </p:nvSpPr>
          <p:spPr>
            <a:xfrm>
              <a:off x="1802418" y="6982248"/>
              <a:ext cx="4757210" cy="47110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Blast against </a:t>
              </a:r>
              <a:r>
                <a:rPr kumimoji="0" lang="en-US" altLang="zh-CN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miRbase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, version 22</a:t>
              </a:r>
            </a:p>
            <a:p>
              <a:pPr marL="0" marR="0" lvl="2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(≤ 4 nucleotide differences)</a:t>
              </a:r>
            </a:p>
          </p:txBody>
        </p:sp>
        <p:sp>
          <p:nvSpPr>
            <p:cNvPr id="74" name="矩形 73"/>
            <p:cNvSpPr/>
            <p:nvPr/>
          </p:nvSpPr>
          <p:spPr>
            <a:xfrm>
              <a:off x="1808029" y="7678713"/>
              <a:ext cx="2355155" cy="37964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Found Matches in </a:t>
              </a:r>
              <a:r>
                <a:rPr kumimoji="0" lang="en-US" altLang="zh-CN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miRbase</a:t>
              </a:r>
              <a:endParaRPr kumimoji="0" lang="en-US" altLang="zh-CN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1799128" y="8748141"/>
              <a:ext cx="753915" cy="37964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Known</a:t>
              </a:r>
              <a:endParaRPr kumimoji="0" lang="en-US" altLang="zh-CN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3300405" y="8732529"/>
              <a:ext cx="862779" cy="37964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Probable</a:t>
              </a:r>
              <a:endParaRPr kumimoji="0" lang="en-US" altLang="zh-CN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4431364" y="8732529"/>
              <a:ext cx="753915" cy="37964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Novel</a:t>
              </a:r>
              <a:endParaRPr kumimoji="0" lang="en-US" altLang="zh-CN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>
              <a:off x="5791745" y="8744223"/>
              <a:ext cx="753915" cy="37964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Filtered</a:t>
              </a:r>
              <a:endParaRPr kumimoji="0" lang="en-US" altLang="zh-CN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cxnSp>
          <p:nvCxnSpPr>
            <p:cNvPr id="37" name="直接箭头连接符 36"/>
            <p:cNvCxnSpPr>
              <a:stCxn id="74" idx="2"/>
              <a:endCxn id="75" idx="0"/>
            </p:cNvCxnSpPr>
            <p:nvPr/>
          </p:nvCxnSpPr>
          <p:spPr>
            <a:xfrm flipH="1">
              <a:off x="2176086" y="8058358"/>
              <a:ext cx="809521" cy="689783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箭头连接符 78"/>
            <p:cNvCxnSpPr>
              <a:cxnSpLocks/>
              <a:stCxn id="74" idx="2"/>
              <a:endCxn id="76" idx="0"/>
            </p:cNvCxnSpPr>
            <p:nvPr/>
          </p:nvCxnSpPr>
          <p:spPr>
            <a:xfrm>
              <a:off x="2985607" y="8058358"/>
              <a:ext cx="746188" cy="674171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箭头连接符 79"/>
            <p:cNvCxnSpPr>
              <a:stCxn id="82" idx="2"/>
              <a:endCxn id="77" idx="0"/>
            </p:cNvCxnSpPr>
            <p:nvPr/>
          </p:nvCxnSpPr>
          <p:spPr>
            <a:xfrm flipH="1">
              <a:off x="4808322" y="8063698"/>
              <a:ext cx="668625" cy="668831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箭头连接符 80"/>
            <p:cNvCxnSpPr>
              <a:stCxn id="82" idx="2"/>
              <a:endCxn id="78" idx="0"/>
            </p:cNvCxnSpPr>
            <p:nvPr/>
          </p:nvCxnSpPr>
          <p:spPr>
            <a:xfrm>
              <a:off x="5476947" y="8063698"/>
              <a:ext cx="691756" cy="680525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矩形 81"/>
            <p:cNvSpPr/>
            <p:nvPr/>
          </p:nvSpPr>
          <p:spPr>
            <a:xfrm>
              <a:off x="4394265" y="7684053"/>
              <a:ext cx="2165363" cy="37964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No Matches in </a:t>
              </a:r>
              <a:r>
                <a:rPr kumimoji="0" lang="en-US" altLang="zh-CN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miRbase</a:t>
              </a:r>
              <a:endParaRPr kumimoji="0" lang="en-US" altLang="zh-CN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91" name="矩形 90"/>
            <p:cNvSpPr/>
            <p:nvPr/>
          </p:nvSpPr>
          <p:spPr>
            <a:xfrm>
              <a:off x="1808029" y="9329225"/>
              <a:ext cx="4775087" cy="37964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Filter loci found in less than 2 library if number of Library ≥ 10</a:t>
              </a:r>
              <a:endParaRPr kumimoji="0" lang="en-US" altLang="zh-CN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cxnSp>
          <p:nvCxnSpPr>
            <p:cNvPr id="94" name="直接箭头连接符 93"/>
            <p:cNvCxnSpPr>
              <a:stCxn id="75" idx="2"/>
            </p:cNvCxnSpPr>
            <p:nvPr/>
          </p:nvCxnSpPr>
          <p:spPr>
            <a:xfrm>
              <a:off x="2176086" y="9127786"/>
              <a:ext cx="0" cy="201439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箭头连接符 94"/>
            <p:cNvCxnSpPr>
              <a:cxnSpLocks/>
              <a:stCxn id="76" idx="2"/>
            </p:cNvCxnSpPr>
            <p:nvPr/>
          </p:nvCxnSpPr>
          <p:spPr>
            <a:xfrm>
              <a:off x="3731795" y="9112174"/>
              <a:ext cx="54432" cy="217051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箭头连接符 97"/>
            <p:cNvCxnSpPr>
              <a:stCxn id="77" idx="2"/>
            </p:cNvCxnSpPr>
            <p:nvPr/>
          </p:nvCxnSpPr>
          <p:spPr>
            <a:xfrm>
              <a:off x="4808322" y="9112174"/>
              <a:ext cx="0" cy="217051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矩形 24"/>
            <p:cNvSpPr/>
            <p:nvPr/>
          </p:nvSpPr>
          <p:spPr>
            <a:xfrm>
              <a:off x="1802417" y="3117455"/>
              <a:ext cx="3345764" cy="8212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Pre-filtering: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Length of Mature miRNA: 20~22nt;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Minimum </a:t>
              </a:r>
              <a:r>
                <a:rPr kumimoji="0" lang="en-US" altLang="zh-CN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Abudance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of miRNA: ≥ 10;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Genome Matches on Genome: ≤ 20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1802417" y="4150496"/>
              <a:ext cx="3817333" cy="170765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Structure-filtering: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Minimal space size between miRNA and miRNA*: 5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Maximum space size between miRNA and miRNA*:300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Maximum mismatch in pairing region of miRNA duplex: 5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Maximum Mature </a:t>
              </a:r>
              <a:r>
                <a:rPr kumimoji="0" lang="en-US" altLang="zh-CN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BulgeSize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: 4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Maxmum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Size Different: 2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Maximum number of  asymmetry : 3</a:t>
              </a:r>
            </a:p>
          </p:txBody>
        </p:sp>
        <p:sp>
          <p:nvSpPr>
            <p:cNvPr id="4" name="矩形 3"/>
            <p:cNvSpPr/>
            <p:nvPr/>
          </p:nvSpPr>
          <p:spPr>
            <a:xfrm>
              <a:off x="1010652" y="230048"/>
              <a:ext cx="791765" cy="262414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>
              <a:solidFill>
                <a:srgbClr val="7030A0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Pre-processing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010652" y="3116624"/>
              <a:ext cx="791765" cy="36121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>
              <a:solidFill>
                <a:srgbClr val="7030A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Prediction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005679" y="6982248"/>
              <a:ext cx="793449" cy="272662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>
              <a:solidFill>
                <a:srgbClr val="7030A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Final-filtering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47" name="菱形 46"/>
            <p:cNvSpPr/>
            <p:nvPr/>
          </p:nvSpPr>
          <p:spPr>
            <a:xfrm>
              <a:off x="2476500" y="8166380"/>
              <a:ext cx="3648075" cy="453545"/>
            </a:xfrm>
            <a:prstGeom prst="diamond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Star expressed?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cxnSp>
          <p:nvCxnSpPr>
            <p:cNvPr id="68" name="直接箭头连接符 67"/>
            <p:cNvCxnSpPr>
              <a:stCxn id="73" idx="2"/>
              <a:endCxn id="74" idx="0"/>
            </p:cNvCxnSpPr>
            <p:nvPr/>
          </p:nvCxnSpPr>
          <p:spPr>
            <a:xfrm flipH="1">
              <a:off x="2985607" y="7453354"/>
              <a:ext cx="1195416" cy="225359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箭头连接符 82"/>
            <p:cNvCxnSpPr>
              <a:stCxn id="73" idx="2"/>
              <a:endCxn id="82" idx="0"/>
            </p:cNvCxnSpPr>
            <p:nvPr/>
          </p:nvCxnSpPr>
          <p:spPr>
            <a:xfrm>
              <a:off x="4181023" y="7453354"/>
              <a:ext cx="1295924" cy="230699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 rot="16200000">
              <a:off x="-2318889" y="4789926"/>
              <a:ext cx="6125915" cy="52322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rgbClr val="7030A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Workflow for miRNA annotation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085646" y="9469962"/>
            <a:ext cx="4814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Figure S1. Workflow of miRNA annotation.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156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10245" y="7063537"/>
            <a:ext cx="6547755" cy="2534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Figure S2. Conserved miRNAs overlapped  between sRNAanno and miRbase.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Conserved miRNAs of 45 plants were compared between sRNAanno and miRbase. All species are ordered according to the phylogenetic relationship of APG IV. Each cell represents whether a miRNA family (column) is annotated in a species (row) or not.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77" y="422007"/>
            <a:ext cx="6108700" cy="649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529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40" y="430363"/>
            <a:ext cx="4770120" cy="3167449"/>
          </a:xfrm>
          <a:prstGeom prst="rect">
            <a:avLst/>
          </a:prstGeom>
        </p:spPr>
      </p:pic>
      <p:sp>
        <p:nvSpPr>
          <p:cNvPr id="3" name="文本框 4"/>
          <p:cNvSpPr txBox="1"/>
          <p:nvPr/>
        </p:nvSpPr>
        <p:spPr>
          <a:xfrm>
            <a:off x="155122" y="3745440"/>
            <a:ext cx="6547755" cy="1287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Figure S3. Comparison of miRNA annotation results of rice from miRbase, </a:t>
            </a:r>
            <a:r>
              <a:rPr lang="en-US" altLang="zh-CN" b="1" dirty="0" err="1">
                <a:latin typeface="Arial" panose="020B0604020202020204" pitchFamily="34" charset="0"/>
                <a:cs typeface="Arial" panose="020B0604020202020204" pitchFamily="34" charset="0"/>
              </a:rPr>
              <a:t>ShortStack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, sRNAanno and miRDeep-P2.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594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746093" y="693692"/>
            <a:ext cx="1745767" cy="329198"/>
          </a:xfrm>
          <a:prstGeom prst="rect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Adapter Trimming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743694" y="1143692"/>
            <a:ext cx="2592160" cy="329198"/>
          </a:xfrm>
          <a:prstGeom prst="rect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Length Distribution Confirmation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743694" y="1678176"/>
            <a:ext cx="1422254" cy="329198"/>
          </a:xfrm>
          <a:prstGeom prst="rect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Read Collapse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743695" y="2932155"/>
            <a:ext cx="2986694" cy="385677"/>
          </a:xfrm>
          <a:prstGeom prst="rect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Read Mapping to Genome with bowtie1</a:t>
            </a:r>
          </a:p>
        </p:txBody>
      </p:sp>
      <p:sp>
        <p:nvSpPr>
          <p:cNvPr id="61" name="矩形 60"/>
          <p:cNvSpPr/>
          <p:nvPr/>
        </p:nvSpPr>
        <p:spPr>
          <a:xfrm>
            <a:off x="1743697" y="2204638"/>
            <a:ext cx="2986692" cy="517194"/>
          </a:xfrm>
          <a:prstGeom prst="rect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Remove Reads generated from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rRNA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loci or plastid genome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1743693" y="5691037"/>
            <a:ext cx="4928675" cy="471106"/>
          </a:xfrm>
          <a:prstGeom prst="rect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Minimum max region phase score: 15</a:t>
            </a:r>
          </a:p>
        </p:txBody>
      </p:sp>
      <p:sp>
        <p:nvSpPr>
          <p:cNvPr id="74" name="矩形 73"/>
          <p:cNvSpPr/>
          <p:nvPr/>
        </p:nvSpPr>
        <p:spPr>
          <a:xfrm>
            <a:off x="1749305" y="6532282"/>
            <a:ext cx="2355155" cy="379645"/>
          </a:xfrm>
          <a:prstGeom prst="rect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21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nt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PHAS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3868208" y="7286825"/>
            <a:ext cx="2804160" cy="404815"/>
          </a:xfrm>
          <a:prstGeom prst="rect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Maximum Mean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kmer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frequency: ≤ 5 </a:t>
            </a:r>
          </a:p>
        </p:txBody>
      </p:sp>
      <p:cxnSp>
        <p:nvCxnSpPr>
          <p:cNvPr id="37" name="直接箭头连接符 36"/>
          <p:cNvCxnSpPr>
            <a:stCxn id="74" idx="2"/>
          </p:cNvCxnSpPr>
          <p:nvPr/>
        </p:nvCxnSpPr>
        <p:spPr>
          <a:xfrm flipH="1">
            <a:off x="2926882" y="6911927"/>
            <a:ext cx="1" cy="1126087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箭头连接符 79"/>
          <p:cNvCxnSpPr>
            <a:stCxn id="82" idx="2"/>
          </p:cNvCxnSpPr>
          <p:nvPr/>
        </p:nvCxnSpPr>
        <p:spPr>
          <a:xfrm>
            <a:off x="5589687" y="6908949"/>
            <a:ext cx="0" cy="399242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矩形 81"/>
          <p:cNvSpPr/>
          <p:nvPr/>
        </p:nvSpPr>
        <p:spPr>
          <a:xfrm>
            <a:off x="4507005" y="6529304"/>
            <a:ext cx="2165363" cy="379645"/>
          </a:xfrm>
          <a:prstGeom prst="rect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24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nt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PHAS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1749305" y="8038014"/>
            <a:ext cx="4923063" cy="379645"/>
          </a:xfrm>
          <a:prstGeom prst="rect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Filter loci found in less than 2 library if number of Library ≥ 10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98" name="直接箭头连接符 97"/>
          <p:cNvCxnSpPr/>
          <p:nvPr/>
        </p:nvCxnSpPr>
        <p:spPr>
          <a:xfrm>
            <a:off x="5418222" y="7690431"/>
            <a:ext cx="0" cy="347583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1743694" y="3581099"/>
            <a:ext cx="3345764" cy="821271"/>
          </a:xfrm>
          <a:prstGeom prst="rect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Pre-filtering: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Minimum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LocusLen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: 100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Most abundance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siRNA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length: 21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nt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or 24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nt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743694" y="4665637"/>
            <a:ext cx="3817333" cy="796520"/>
          </a:xfrm>
          <a:prstGeom prst="rect">
            <a:avLst/>
          </a:prstGeom>
          <a:solidFill>
            <a:srgbClr val="00B0F0"/>
          </a:solidFill>
          <a:ln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Phase pattern-filtering: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Maximum p-value: 1e-10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Minimum phase ratio: 0.3</a:t>
            </a:r>
          </a:p>
        </p:txBody>
      </p:sp>
      <p:sp>
        <p:nvSpPr>
          <p:cNvPr id="4" name="矩形 3"/>
          <p:cNvSpPr/>
          <p:nvPr/>
        </p:nvSpPr>
        <p:spPr>
          <a:xfrm>
            <a:off x="1079499" y="693692"/>
            <a:ext cx="664195" cy="2624140"/>
          </a:xfrm>
          <a:prstGeom prst="rect">
            <a:avLst/>
          </a:prstGeom>
          <a:solidFill>
            <a:srgbClr val="00B0F0"/>
          </a:solidFill>
          <a:ln w="25400">
            <a:solidFill>
              <a:srgbClr val="7030A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Pre-processing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79500" y="3580268"/>
            <a:ext cx="664194" cy="1881889"/>
          </a:xfrm>
          <a:prstGeom prst="rect">
            <a:avLst/>
          </a:prstGeom>
          <a:solidFill>
            <a:srgbClr val="00B0F0"/>
          </a:solidFill>
          <a:ln w="25400"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Prediction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077641" y="5691037"/>
            <a:ext cx="662763" cy="2726622"/>
          </a:xfrm>
          <a:prstGeom prst="rect">
            <a:avLst/>
          </a:prstGeom>
          <a:solidFill>
            <a:srgbClr val="00B0F0"/>
          </a:solidFill>
          <a:ln w="25400"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Final-filtering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68" name="直接箭头连接符 67"/>
          <p:cNvCxnSpPr>
            <a:stCxn id="73" idx="2"/>
            <a:endCxn id="74" idx="0"/>
          </p:cNvCxnSpPr>
          <p:nvPr/>
        </p:nvCxnSpPr>
        <p:spPr>
          <a:xfrm flipH="1">
            <a:off x="2926883" y="6162143"/>
            <a:ext cx="1281148" cy="370139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箭头连接符 82"/>
          <p:cNvCxnSpPr>
            <a:stCxn id="73" idx="2"/>
            <a:endCxn id="82" idx="0"/>
          </p:cNvCxnSpPr>
          <p:nvPr/>
        </p:nvCxnSpPr>
        <p:spPr>
          <a:xfrm>
            <a:off x="4208031" y="6162143"/>
            <a:ext cx="1381656" cy="367161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:a16="http://schemas.microsoft.com/office/drawing/2014/main" id="{9DE07CF7-A7A7-4857-9025-139C62AD2BEB}"/>
              </a:ext>
            </a:extLst>
          </p:cNvPr>
          <p:cNvSpPr/>
          <p:nvPr/>
        </p:nvSpPr>
        <p:spPr>
          <a:xfrm>
            <a:off x="417975" y="2105662"/>
            <a:ext cx="664194" cy="5119950"/>
          </a:xfrm>
          <a:prstGeom prst="rect">
            <a:avLst/>
          </a:prstGeom>
          <a:solidFill>
            <a:srgbClr val="00B0F0"/>
          </a:solidFill>
          <a:ln w="38100"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Workflow for PHAS analysis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116818" y="8764033"/>
            <a:ext cx="4694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Figure S4. Workflow of PHAS annotation.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444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467987" y="1366860"/>
            <a:ext cx="1745767" cy="329198"/>
          </a:xfrm>
          <a:prstGeom prst="rect">
            <a:avLst/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Adapter Trimming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465588" y="1816860"/>
            <a:ext cx="2592160" cy="329198"/>
          </a:xfrm>
          <a:prstGeom prst="rect">
            <a:avLst/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Length Distribution Confirmation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2465588" y="2351344"/>
            <a:ext cx="1422254" cy="329198"/>
          </a:xfrm>
          <a:prstGeom prst="rect">
            <a:avLst/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Read Collapse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2465589" y="3605323"/>
            <a:ext cx="2986694" cy="385677"/>
          </a:xfrm>
          <a:prstGeom prst="rect">
            <a:avLst/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Read Mapping to Genome with bowtie1</a:t>
            </a:r>
          </a:p>
        </p:txBody>
      </p:sp>
      <p:sp>
        <p:nvSpPr>
          <p:cNvPr id="61" name="矩形 60"/>
          <p:cNvSpPr/>
          <p:nvPr/>
        </p:nvSpPr>
        <p:spPr>
          <a:xfrm>
            <a:off x="2465591" y="2877806"/>
            <a:ext cx="2986692" cy="517194"/>
          </a:xfrm>
          <a:prstGeom prst="rect">
            <a:avLst/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Remove Reads generated from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rRNA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loci or plastid genome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2462299" y="5590550"/>
            <a:ext cx="3645327" cy="1322221"/>
          </a:xfrm>
          <a:prstGeom prst="rect">
            <a:avLst/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Remove loci overlapping with </a:t>
            </a:r>
            <a:r>
              <a:rPr kumimoji="0" lang="en-US" altLang="zh-CN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bona fine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24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nt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PHAS loci</a:t>
            </a:r>
          </a:p>
        </p:txBody>
      </p:sp>
      <p:sp>
        <p:nvSpPr>
          <p:cNvPr id="25" name="矩形 24"/>
          <p:cNvSpPr/>
          <p:nvPr/>
        </p:nvSpPr>
        <p:spPr>
          <a:xfrm>
            <a:off x="2465588" y="4254267"/>
            <a:ext cx="3345764" cy="1058956"/>
          </a:xfrm>
          <a:prstGeom prst="rect">
            <a:avLst/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Pre-filtering: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(Abundance of 23/24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nt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siRNA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) / total abundance ≥ 0.5</a:t>
            </a:r>
          </a:p>
        </p:txBody>
      </p:sp>
      <p:sp>
        <p:nvSpPr>
          <p:cNvPr id="4" name="矩形 3"/>
          <p:cNvSpPr/>
          <p:nvPr/>
        </p:nvSpPr>
        <p:spPr>
          <a:xfrm>
            <a:off x="1744579" y="1366860"/>
            <a:ext cx="721010" cy="2624140"/>
          </a:xfrm>
          <a:prstGeom prst="rect">
            <a:avLst/>
          </a:prstGeom>
          <a:solidFill>
            <a:srgbClr val="FFC000"/>
          </a:solidFill>
          <a:ln w="25400">
            <a:solidFill>
              <a:srgbClr val="7030A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Pre-processing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744578" y="4253437"/>
            <a:ext cx="721010" cy="1059786"/>
          </a:xfrm>
          <a:prstGeom prst="rect">
            <a:avLst/>
          </a:prstGeom>
          <a:solidFill>
            <a:srgbClr val="FFC000"/>
          </a:solidFill>
          <a:ln w="25400"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Prediction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742843" y="5590552"/>
            <a:ext cx="719456" cy="1322222"/>
          </a:xfrm>
          <a:prstGeom prst="rect">
            <a:avLst/>
          </a:prstGeom>
          <a:solidFill>
            <a:srgbClr val="FFC000"/>
          </a:solidFill>
          <a:ln w="25400">
            <a:solidFill>
              <a:srgbClr val="7030A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Final-filtering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3A0E47B6-02FE-4C0B-A910-E2ED561C7E95}"/>
              </a:ext>
            </a:extLst>
          </p:cNvPr>
          <p:cNvSpPr/>
          <p:nvPr/>
        </p:nvSpPr>
        <p:spPr>
          <a:xfrm>
            <a:off x="803276" y="2087662"/>
            <a:ext cx="925137" cy="4331550"/>
          </a:xfrm>
          <a:prstGeom prst="rect">
            <a:avLst/>
          </a:prstGeom>
          <a:solidFill>
            <a:srgbClr val="FFC000"/>
          </a:solidFill>
          <a:ln w="38100">
            <a:solidFill>
              <a:srgbClr val="7030A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 defTabSz="914400"/>
            <a:r>
              <a:rPr lang="en-US" altLang="zh-CN" sz="28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Workflow for </a:t>
            </a:r>
            <a:r>
              <a:rPr lang="en-US" altLang="zh-CN" sz="2800" b="1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</a:t>
            </a:r>
            <a:r>
              <a:rPr lang="en-US" altLang="zh-CN" sz="28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-siRNA loci annotation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03276" y="7343993"/>
            <a:ext cx="554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Figure S5. Workflow of </a:t>
            </a:r>
            <a:r>
              <a:rPr lang="en-US" altLang="zh-CN" b="1" dirty="0" err="1">
                <a:latin typeface="Arial" panose="020B0604020202020204" pitchFamily="34" charset="0"/>
                <a:cs typeface="Arial" panose="020B0604020202020204" pitchFamily="34" charset="0"/>
              </a:rPr>
              <a:t>hc-siRNA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 loci annotation.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349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10788" y="7814256"/>
            <a:ext cx="5849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Figure S6. Overview of </a:t>
            </a:r>
            <a:r>
              <a:rPr lang="en-US" altLang="zh-CN" b="1" dirty="0" err="1">
                <a:latin typeface="Arial" panose="020B0604020202020204" pitchFamily="34" charset="0"/>
                <a:cs typeface="Arial" panose="020B0604020202020204" pitchFamily="34" charset="0"/>
              </a:rPr>
              <a:t>hc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-siRNA loci of each species</a:t>
            </a:r>
            <a:r>
              <a:rPr lang="zh-CN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annotated in sRNAanno. 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88" y="1528997"/>
            <a:ext cx="6118486" cy="611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489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203</TotalTime>
  <Words>423</Words>
  <Application>Microsoft Office PowerPoint</Application>
  <PresentationFormat>A4 纸张(210x297 毫米)</PresentationFormat>
  <Paragraphs>72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Rui Xia</dc:creator>
  <cp:lastModifiedBy>Chen CJ</cp:lastModifiedBy>
  <cp:revision>44</cp:revision>
  <dcterms:created xsi:type="dcterms:W3CDTF">2019-08-09T12:33:53Z</dcterms:created>
  <dcterms:modified xsi:type="dcterms:W3CDTF">2020-06-17T08:35:59Z</dcterms:modified>
</cp:coreProperties>
</file>