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33264320284361"/>
          <c:y val="0.1530682243230819"/>
          <c:w val="0.72934864391951004"/>
          <c:h val="0.668788641003207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'Figure 2'!$B$1</c:f>
              <c:strCache>
                <c:ptCount val="1"/>
                <c:pt idx="0">
                  <c:v>Antigen test (+)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invertIfNegative val="0"/>
          <c:dLbls>
            <c:delete val="1"/>
          </c:dLbls>
          <c:cat>
            <c:numRef>
              <c:f>'Figure 2'!$A$2:$A$10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cat>
          <c:val>
            <c:numRef>
              <c:f>'Figure 2'!$B$2:$B$10</c:f>
              <c:numCache>
                <c:formatCode>General</c:formatCode>
                <c:ptCount val="9"/>
                <c:pt idx="0">
                  <c:v>1</c:v>
                </c:pt>
                <c:pt idx="1">
                  <c:v>19</c:v>
                </c:pt>
                <c:pt idx="2">
                  <c:v>5</c:v>
                </c:pt>
                <c:pt idx="3">
                  <c:v>7</c:v>
                </c:pt>
                <c:pt idx="4">
                  <c:v>6</c:v>
                </c:pt>
                <c:pt idx="5">
                  <c:v>4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3F2-46C8-9EC3-D0D51FDF8689}"/>
            </c:ext>
          </c:extLst>
        </c:ser>
        <c:ser>
          <c:idx val="1"/>
          <c:order val="1"/>
          <c:tx>
            <c:strRef>
              <c:f>'Figure 2'!$C$1</c:f>
              <c:strCache>
                <c:ptCount val="1"/>
                <c:pt idx="0">
                  <c:v>Antigen test (-)</c:v>
                </c:pt>
              </c:strCache>
            </c:strRef>
          </c:tx>
          <c:spPr>
            <a:pattFill prst="dotDmnd">
              <a:fgClr>
                <a:schemeClr val="tx1">
                  <a:lumMod val="50000"/>
                  <a:lumOff val="50000"/>
                </a:schemeClr>
              </a:fgClr>
              <a:bgClr>
                <a:schemeClr val="bg1"/>
              </a:bgClr>
            </a:pattFill>
            <a:ln w="6350" cap="sq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c:spPr>
          <c:invertIfNegative val="0"/>
          <c:dLbls>
            <c:dLbl>
              <c:idx val="0"/>
              <c:layout>
                <c:manualLayout>
                  <c:x val="5.441047685271018E-3"/>
                  <c:y val="-3.1084839261393243E-2"/>
                </c:manualLayout>
              </c:layout>
              <c:tx>
                <c:rich>
                  <a:bodyPr/>
                  <a:lstStyle/>
                  <a:p>
                    <a:fld id="{89F4FE48-53DD-4D4F-85ED-0B6815EBD77C}" type="CELLRANGE">
                      <a:rPr lang="en-US" altLang="ja-JP"/>
                      <a:pPr/>
                      <a:t>[CELLRANGE]</a:t>
                    </a:fld>
                    <a:endParaRPr lang="ja-JP" alt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B3F2-46C8-9EC3-D0D51FDF8689}"/>
                </c:ext>
              </c:extLst>
            </c:dLbl>
            <c:dLbl>
              <c:idx val="1"/>
              <c:layout>
                <c:manualLayout>
                  <c:x val="2.9222017847059514E-3"/>
                  <c:y val="-3.4777801254614861E-2"/>
                </c:manualLayout>
              </c:layout>
              <c:tx>
                <c:rich>
                  <a:bodyPr/>
                  <a:lstStyle/>
                  <a:p>
                    <a:fld id="{29AA26EF-3484-4B30-95AA-01A570687174}" type="CELLRANGE">
                      <a:rPr lang="en-US" altLang="ja-JP"/>
                      <a:pPr/>
                      <a:t>[CELLRANGE]</a:t>
                    </a:fld>
                    <a:endParaRPr lang="ja-JP" alt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2-B3F2-46C8-9EC3-D0D51FDF8689}"/>
                </c:ext>
              </c:extLst>
            </c:dLbl>
            <c:dLbl>
              <c:idx val="2"/>
              <c:layout>
                <c:manualLayout>
                  <c:x val="3.1762045755852905E-3"/>
                  <c:y val="-3.0196721802174965E-2"/>
                </c:manualLayout>
              </c:layout>
              <c:tx>
                <c:rich>
                  <a:bodyPr/>
                  <a:lstStyle/>
                  <a:p>
                    <a:fld id="{64B42EF6-8C14-4B2D-8630-E7A9A8BB5024}" type="CELLRANGE">
                      <a:rPr lang="en-US" altLang="ja-JP"/>
                      <a:pPr/>
                      <a:t>[CELLRANGE]</a:t>
                    </a:fld>
                    <a:endParaRPr lang="ja-JP" alt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B3F2-46C8-9EC3-D0D51FDF8689}"/>
                </c:ext>
              </c:extLst>
            </c:dLbl>
            <c:dLbl>
              <c:idx val="3"/>
              <c:layout>
                <c:manualLayout>
                  <c:x val="2.7777777777777779E-3"/>
                  <c:y val="-4.6578813065033538E-2"/>
                </c:manualLayout>
              </c:layout>
              <c:tx>
                <c:rich>
                  <a:bodyPr/>
                  <a:lstStyle/>
                  <a:p>
                    <a:fld id="{1B9D8B78-2794-407A-A0D7-A37B97A45965}" type="CELLRANGE">
                      <a:rPr lang="en-US" altLang="ja-JP"/>
                      <a:pPr/>
                      <a:t>[CELLRANGE]</a:t>
                    </a:fld>
                    <a:endParaRPr lang="ja-JP" alt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4-B3F2-46C8-9EC3-D0D51FDF8689}"/>
                </c:ext>
              </c:extLst>
            </c:dLbl>
            <c:dLbl>
              <c:idx val="4"/>
              <c:layout>
                <c:manualLayout>
                  <c:x val="5.5556348103721134E-3"/>
                  <c:y val="-4.6385272980095767E-2"/>
                </c:manualLayout>
              </c:layout>
              <c:tx>
                <c:rich>
                  <a:bodyPr/>
                  <a:lstStyle/>
                  <a:p>
                    <a:fld id="{3A64FE67-650C-470C-83EF-AC9D27EFFEC2}" type="CELLRANGE">
                      <a:rPr lang="en-US" altLang="ja-JP"/>
                      <a:pPr/>
                      <a:t>[CELLRANGE]</a:t>
                    </a:fld>
                    <a:endParaRPr lang="ja-JP" alt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B3F2-46C8-9EC3-D0D51FDF8689}"/>
                </c:ext>
              </c:extLst>
            </c:dLbl>
            <c:dLbl>
              <c:idx val="5"/>
              <c:layout>
                <c:manualLayout>
                  <c:x val="3.1762045755851743E-3"/>
                  <c:y val="-3.4722256866519523E-2"/>
                </c:manualLayout>
              </c:layout>
              <c:tx>
                <c:rich>
                  <a:bodyPr/>
                  <a:lstStyle/>
                  <a:p>
                    <a:fld id="{256606FC-2C30-479B-86F7-A075C30E0CD0}" type="CELLRANGE">
                      <a:rPr lang="en-US" altLang="ja-JP"/>
                      <a:pPr/>
                      <a:t>[CELLRANGE]</a:t>
                    </a:fld>
                    <a:endParaRPr lang="ja-JP" alt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6-B3F2-46C8-9EC3-D0D51FDF8689}"/>
                </c:ext>
              </c:extLst>
            </c:dLbl>
            <c:dLbl>
              <c:idx val="6"/>
              <c:layout>
                <c:manualLayout>
                  <c:x val="1.1544307711989632E-2"/>
                  <c:y val="-6.6605729997972749E-2"/>
                </c:manualLayout>
              </c:layout>
              <c:tx>
                <c:rich>
                  <a:bodyPr/>
                  <a:lstStyle/>
                  <a:p>
                    <a:fld id="{82081B49-2D38-4BCD-9AAD-402B247A58DD}" type="CELLRANGE">
                      <a:rPr lang="en-US" altLang="ja-JP"/>
                      <a:pPr/>
                      <a:t>[CELLRANGE]</a:t>
                    </a:fld>
                    <a:endParaRPr lang="ja-JP" alt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B3F2-46C8-9EC3-D0D51FDF8689}"/>
                </c:ext>
              </c:extLst>
            </c:dLbl>
            <c:dLbl>
              <c:idx val="7"/>
              <c:layout>
                <c:manualLayout>
                  <c:x val="9.5286137267558725E-3"/>
                  <c:y val="-6.2370781720259297E-2"/>
                </c:manualLayout>
              </c:layout>
              <c:tx>
                <c:rich>
                  <a:bodyPr/>
                  <a:lstStyle/>
                  <a:p>
                    <a:fld id="{C67B0C54-FDA6-4875-A66F-8A0A76CC1CEB}" type="CELLRANGE">
                      <a:rPr lang="en-US" altLang="ja-JP"/>
                      <a:pPr/>
                      <a:t>[CELLRANGE]</a:t>
                    </a:fld>
                    <a:endParaRPr lang="ja-JP" alt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8-B3F2-46C8-9EC3-D0D51FDF8689}"/>
                </c:ext>
              </c:extLst>
            </c:dLbl>
            <c:dLbl>
              <c:idx val="8"/>
              <c:layout>
                <c:manualLayout>
                  <c:x val="2.9221082095383512E-3"/>
                  <c:y val="-3.0252311051784237E-2"/>
                </c:manualLayout>
              </c:layout>
              <c:tx>
                <c:rich>
                  <a:bodyPr/>
                  <a:lstStyle/>
                  <a:p>
                    <a:fld id="{89D260B1-54C7-45B3-AFBE-91D5215C9191}" type="CELLRANGE">
                      <a:rPr lang="en-US" altLang="ja-JP"/>
                      <a:pPr/>
                      <a:t>[CELLRANGE]</a:t>
                    </a:fld>
                    <a:endParaRPr lang="ja-JP" altLang="en-US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B3F2-46C8-9EC3-D0D51FDF8689}"/>
                </c:ext>
              </c:extLst>
            </c:dLbl>
            <c:numFmt formatCode="\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lang="ja-JP"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ja-JP"/>
              </a:p>
            </c:txPr>
            <c:dLblPos val="inBase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cat>
            <c:numRef>
              <c:f>'Figure 2'!$A$2:$A$10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cat>
          <c:val>
            <c:numRef>
              <c:f>'Figure 2'!$C$2:$C$10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2</c:v>
                </c:pt>
                <c:pt idx="7">
                  <c:v>2</c:v>
                </c:pt>
                <c:pt idx="8">
                  <c:v>0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'Figure 2'!$D$2:$D$10</c15:f>
                <c15:dlblRangeCache>
                  <c:ptCount val="9"/>
                  <c:pt idx="0">
                    <c:v>100%</c:v>
                  </c:pt>
                  <c:pt idx="1">
                    <c:v>100%</c:v>
                  </c:pt>
                  <c:pt idx="2">
                    <c:v>100%</c:v>
                  </c:pt>
                  <c:pt idx="3">
                    <c:v>87.5%</c:v>
                  </c:pt>
                  <c:pt idx="4">
                    <c:v>85.7%</c:v>
                  </c:pt>
                  <c:pt idx="5">
                    <c:v>100%</c:v>
                  </c:pt>
                  <c:pt idx="6">
                    <c:v>60.0%</c:v>
                  </c:pt>
                  <c:pt idx="7">
                    <c:v>50.0%</c:v>
                  </c:pt>
                  <c:pt idx="8">
                    <c:v>100%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A-B3F2-46C8-9EC3-D0D51FDF868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15320448"/>
        <c:axId val="215324928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'Figure 2'!$D$1</c15:sqref>
                        </c15:formulaRef>
                      </c:ext>
                    </c:extLst>
                    <c:strCache>
                      <c:ptCount val="1"/>
                      <c:pt idx="0">
                        <c:v>Sensitivity, %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8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endParaRPr lang="ja-JP"/>
                    </a:p>
                  </c:txPr>
                  <c:dLblPos val="ctr"/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numRef>
                    <c:extLst>
                      <c:ext uri="{02D57815-91ED-43cb-92C2-25804820EDAC}">
                        <c15:formulaRef>
                          <c15:sqref>'Figure 2'!$A$2:$A$10</c15:sqref>
                        </c15:formulaRef>
                      </c:ext>
                    </c:extLst>
                    <c:numCache>
                      <c:formatCode>General</c:formatCode>
                      <c:ptCount val="9"/>
                      <c:pt idx="0">
                        <c:v>0</c:v>
                      </c:pt>
                      <c:pt idx="1">
                        <c:v>1</c:v>
                      </c:pt>
                      <c:pt idx="2">
                        <c:v>2</c:v>
                      </c:pt>
                      <c:pt idx="3">
                        <c:v>3</c:v>
                      </c:pt>
                      <c:pt idx="4">
                        <c:v>4</c:v>
                      </c:pt>
                      <c:pt idx="5">
                        <c:v>5</c:v>
                      </c:pt>
                      <c:pt idx="6">
                        <c:v>6</c:v>
                      </c:pt>
                      <c:pt idx="7">
                        <c:v>7</c:v>
                      </c:pt>
                      <c:pt idx="8">
                        <c:v>8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'Figure 2'!$D$2:$D$10</c15:sqref>
                        </c15:formulaRef>
                      </c:ext>
                    </c:extLst>
                    <c:numCache>
                      <c:formatCode>0%</c:formatCode>
                      <c:ptCount val="9"/>
                      <c:pt idx="0">
                        <c:v>1</c:v>
                      </c:pt>
                      <c:pt idx="1">
                        <c:v>1</c:v>
                      </c:pt>
                      <c:pt idx="2">
                        <c:v>1</c:v>
                      </c:pt>
                      <c:pt idx="3" formatCode="0.0%">
                        <c:v>0.875</c:v>
                      </c:pt>
                      <c:pt idx="4" formatCode="0.0%">
                        <c:v>0.8571428571428571</c:v>
                      </c:pt>
                      <c:pt idx="5">
                        <c:v>1</c:v>
                      </c:pt>
                      <c:pt idx="6" formatCode="0.0%">
                        <c:v>0.6</c:v>
                      </c:pt>
                      <c:pt idx="7" formatCode="0.0%">
                        <c:v>0.5</c:v>
                      </c:pt>
                      <c:pt idx="8">
                        <c:v>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B-B3F2-46C8-9EC3-D0D51FDF8689}"/>
                  </c:ext>
                </c:extLst>
              </c15:ser>
            </c15:filteredBarSeries>
          </c:ext>
        </c:extLst>
      </c:barChart>
      <c:catAx>
        <c:axId val="2153204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ja-JP"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Days after symptoms onset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ja-JP"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215324928"/>
        <c:crosses val="autoZero"/>
        <c:auto val="1"/>
        <c:lblAlgn val="ctr"/>
        <c:lblOffset val="100"/>
        <c:noMultiLvlLbl val="0"/>
      </c:catAx>
      <c:valAx>
        <c:axId val="2153249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ja-JP"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Number of patients</a:t>
                </a:r>
                <a:endParaRPr lang="ja-JP"/>
              </a:p>
            </c:rich>
          </c:tx>
          <c:layout>
            <c:manualLayout>
              <c:xMode val="edge"/>
              <c:yMode val="edge"/>
              <c:x val="3.0294719006138466E-2"/>
              <c:y val="0.2806674686497521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ja-JP"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21532044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973241101687818"/>
          <c:y val="0.29189786600822498"/>
          <c:w val="0.23325650459623062"/>
          <c:h val="0.143598434663745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ja-JP"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0.06644</cdr:x>
      <cdr:y>0.01876</cdr:y>
    </cdr:from>
    <cdr:to>
      <cdr:x>0.1322</cdr:x>
      <cdr:y>0.10466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C0BC78C9-EBD8-4A09-B267-93666535F1B9}"/>
            </a:ext>
          </a:extLst>
        </cdr:cNvPr>
        <cdr:cNvSpPr txBox="1"/>
      </cdr:nvSpPr>
      <cdr:spPr>
        <a:xfrm xmlns:a="http://schemas.openxmlformats.org/drawingml/2006/main">
          <a:off x="509632" y="96923"/>
          <a:ext cx="504400" cy="4438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pPr algn="ctr"/>
          <a:r>
            <a:rPr lang="en-US" altLang="ja-JP" sz="18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ja-JP" sz="1800" i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n</a:t>
          </a:r>
          <a:r>
            <a:rPr lang="en-US" altLang="ja-JP" sz="18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ja-JP" altLang="en-US" sz="1800" dirty="0">
            <a:solidFill>
              <a:schemeClr val="tx1">
                <a:lumMod val="50000"/>
                <a:lumOff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0.86865</cdr:x>
      <cdr:y>0.82134</cdr:y>
    </cdr:from>
    <cdr:to>
      <cdr:x>0.92853</cdr:x>
      <cdr:y>0.91348</cdr:y>
    </cdr:to>
    <cdr:sp macro="" textlink="">
      <cdr:nvSpPr>
        <cdr:cNvPr id="3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7C88771B-2DFE-463E-A895-28F455F661E6}"/>
            </a:ext>
          </a:extLst>
        </cdr:cNvPr>
        <cdr:cNvSpPr txBox="1"/>
      </cdr:nvSpPr>
      <cdr:spPr>
        <a:xfrm xmlns:a="http://schemas.openxmlformats.org/drawingml/2006/main">
          <a:off x="6662826" y="4243684"/>
          <a:ext cx="459298" cy="4760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ja-JP" sz="18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en-US" altLang="ja-JP" sz="1800" i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d</a:t>
          </a:r>
          <a:r>
            <a:rPr lang="en-US" altLang="ja-JP" sz="1800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ja-JP" altLang="en-US" sz="1800" dirty="0">
            <a:solidFill>
              <a:schemeClr val="tx1">
                <a:lumMod val="50000"/>
                <a:lumOff val="50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マスター字幕の書式設定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1433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353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324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8451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7276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704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9232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34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067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252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034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CBF83-A8A1-4B61-9CAE-42540967D144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EA758-3844-4D43-8000-8E3FEF3E3F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22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9491AB35-F1F0-4456-A712-481D1C954C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9803422"/>
              </p:ext>
            </p:extLst>
          </p:nvPr>
        </p:nvGraphicFramePr>
        <p:xfrm>
          <a:off x="736847" y="845598"/>
          <a:ext cx="7670307" cy="5166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94930261"/>
      </p:ext>
    </p:extLst>
  </p:cSld>
  <p:clrMapOvr>
    <a:masterClrMapping/>
  </p:clrMapOvr>
</p:sld>
</file>

<file path=ppt/theme/theme1.xml><?xml version="1.0" encoding="utf-8"?>
<a:theme xmlns:a="http://schemas.openxmlformats.org/drawingml/2006/main" name="201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0" id="{FB02EB65-4D04-45E6-BE15-B1D552FEEFB8}" vid="{3393D7B0-D38A-4EAA-8A9B-82B2A64F6C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2010</Template>
  <TotalTime>0</TotalTime>
  <Words>22</Words>
  <Application>Microsoft Office PowerPoint</Application>
  <PresentationFormat>画面に合わせる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2010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2020-12-22T13:08:21Z</dcterms:created>
  <dcterms:modified xsi:type="dcterms:W3CDTF">2021-01-05T06:34:40Z</dcterms:modified>
</cp:coreProperties>
</file>