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1" r:id="rId4"/>
    <p:sldId id="258" r:id="rId5"/>
    <p:sldId id="262" r:id="rId6"/>
    <p:sldId id="259" r:id="rId7"/>
    <p:sldId id="263" r:id="rId8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2346" y="-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657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380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648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09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026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5733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0483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79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227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439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2913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6204D-39A8-4516-AC69-7394B45CBE13}" type="datetimeFigureOut">
              <a:rPr lang="fr-FR" smtClean="0"/>
              <a:t>18/01/2021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66A08-E377-4B04-8CCE-9370DE66A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897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10" Type="http://schemas.openxmlformats.org/officeDocument/2006/relationships/image" Target="../media/image12.gif"/><Relationship Id="rId4" Type="http://schemas.microsoft.com/office/2007/relationships/hdphoto" Target="../media/hdphoto1.wdp"/><Relationship Id="rId9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028849"/>
            <a:ext cx="6858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TITLE: Acquisition of cancer stem cell capacities after spontaneous cell fusion</a:t>
            </a:r>
            <a:endParaRPr lang="fr-FR" dirty="0"/>
          </a:p>
          <a:p>
            <a:r>
              <a:rPr lang="en-GB" b="1" dirty="0"/>
              <a:t> </a:t>
            </a:r>
            <a:endParaRPr lang="fr-FR" dirty="0"/>
          </a:p>
          <a:p>
            <a:r>
              <a:rPr lang="fr-FR" b="1" dirty="0" err="1"/>
              <a:t>Authors</a:t>
            </a:r>
            <a:r>
              <a:rPr lang="fr-FR" b="1" dirty="0"/>
              <a:t>:</a:t>
            </a:r>
            <a:r>
              <a:rPr lang="fr-FR" dirty="0"/>
              <a:t> Candice Merle</a:t>
            </a:r>
            <a:r>
              <a:rPr lang="fr-FR" baseline="30000" dirty="0"/>
              <a:t>1,2</a:t>
            </a:r>
            <a:r>
              <a:rPr lang="fr-FR" dirty="0"/>
              <a:t>, Pauline Lagarde</a:t>
            </a:r>
            <a:r>
              <a:rPr lang="fr-FR" baseline="30000" dirty="0"/>
              <a:t>3</a:t>
            </a:r>
            <a:r>
              <a:rPr lang="fr-FR" dirty="0"/>
              <a:t>, Lydia Lartigue</a:t>
            </a:r>
            <a:r>
              <a:rPr lang="fr-FR" baseline="30000" dirty="0"/>
              <a:t>3,4</a:t>
            </a:r>
            <a:r>
              <a:rPr lang="fr-FR" dirty="0"/>
              <a:t>, Frédéric Chibon</a:t>
            </a:r>
            <a:r>
              <a:rPr lang="fr-FR" baseline="30000" dirty="0"/>
              <a:t>1,5, </a:t>
            </a:r>
            <a:r>
              <a:rPr lang="fr-FR" baseline="30000" dirty="0" smtClean="0"/>
              <a:t>§</a:t>
            </a:r>
          </a:p>
          <a:p>
            <a:endParaRPr lang="fr-FR" dirty="0"/>
          </a:p>
          <a:p>
            <a:r>
              <a:rPr lang="fr-FR" b="1" dirty="0"/>
              <a:t>Affiliations:</a:t>
            </a:r>
            <a:endParaRPr lang="fr-FR" dirty="0"/>
          </a:p>
          <a:p>
            <a:r>
              <a:rPr lang="fr-FR" baseline="30000" dirty="0"/>
              <a:t>1</a:t>
            </a:r>
            <a:r>
              <a:rPr lang="fr-FR" dirty="0"/>
              <a:t> INSERM U1037, Cancer </a:t>
            </a:r>
            <a:r>
              <a:rPr lang="fr-FR" dirty="0" err="1"/>
              <a:t>Research</a:t>
            </a:r>
            <a:r>
              <a:rPr lang="fr-FR" dirty="0"/>
              <a:t> Center in Toulouse (CRCT), 31037 Toulouse, France.</a:t>
            </a:r>
          </a:p>
          <a:p>
            <a:r>
              <a:rPr lang="fr-FR" baseline="30000" dirty="0"/>
              <a:t>2</a:t>
            </a:r>
            <a:r>
              <a:rPr lang="fr-FR" dirty="0"/>
              <a:t> </a:t>
            </a:r>
            <a:r>
              <a:rPr lang="fr-FR" dirty="0" err="1"/>
              <a:t>University</a:t>
            </a:r>
            <a:r>
              <a:rPr lang="fr-FR" dirty="0"/>
              <a:t> of Toulouse 3, Paul Sabatier, 118 route de Narbonne, 31062 Toulouse Cedex 9, France</a:t>
            </a:r>
          </a:p>
          <a:p>
            <a:r>
              <a:rPr lang="fr-FR" baseline="30000" dirty="0"/>
              <a:t>3</a:t>
            </a:r>
            <a:r>
              <a:rPr lang="fr-FR" dirty="0"/>
              <a:t> INSERM U1218, 229 cours de l’Argonne, F-33076 Bordeaux, France. </a:t>
            </a:r>
          </a:p>
          <a:p>
            <a:r>
              <a:rPr lang="fr-FR" baseline="30000" dirty="0"/>
              <a:t>4</a:t>
            </a:r>
            <a:r>
              <a:rPr lang="fr-FR" dirty="0"/>
              <a:t> </a:t>
            </a:r>
            <a:r>
              <a:rPr lang="fr-FR" dirty="0" err="1"/>
              <a:t>University</a:t>
            </a:r>
            <a:r>
              <a:rPr lang="fr-FR" dirty="0"/>
              <a:t> of Bordeaux, 146 rue Léo </a:t>
            </a:r>
            <a:r>
              <a:rPr lang="fr-FR" dirty="0" err="1"/>
              <a:t>Saignat</a:t>
            </a:r>
            <a:r>
              <a:rPr lang="fr-FR" dirty="0"/>
              <a:t>, F-33000 Bordeaux, France.</a:t>
            </a:r>
            <a:r>
              <a:rPr lang="fr-FR" b="1" dirty="0"/>
              <a:t> </a:t>
            </a:r>
            <a:endParaRPr lang="fr-FR" dirty="0"/>
          </a:p>
          <a:p>
            <a:r>
              <a:rPr lang="fr-FR" baseline="30000" dirty="0"/>
              <a:t>5</a:t>
            </a:r>
            <a:r>
              <a:rPr lang="fr-FR" dirty="0"/>
              <a:t> Institut Claudius </a:t>
            </a:r>
            <a:r>
              <a:rPr lang="fr-FR" dirty="0" err="1"/>
              <a:t>Régaud</a:t>
            </a:r>
            <a:r>
              <a:rPr lang="fr-FR" dirty="0"/>
              <a:t>, IUCT-</a:t>
            </a:r>
            <a:r>
              <a:rPr lang="fr-FR" dirty="0" err="1"/>
              <a:t>Oncopole</a:t>
            </a:r>
            <a:r>
              <a:rPr lang="fr-FR" dirty="0"/>
              <a:t>, Toulouse, France. </a:t>
            </a:r>
          </a:p>
          <a:p>
            <a:r>
              <a:rPr lang="en-US" b="1" baseline="30000" dirty="0"/>
              <a:t>§ </a:t>
            </a:r>
            <a:r>
              <a:rPr lang="en-US" dirty="0"/>
              <a:t>Corresponding author: </a:t>
            </a:r>
            <a:r>
              <a:rPr lang="en-US" dirty="0" err="1"/>
              <a:t>Dr</a:t>
            </a:r>
            <a:r>
              <a:rPr lang="en-US" dirty="0"/>
              <a:t> </a:t>
            </a:r>
            <a:r>
              <a:rPr lang="en-US" dirty="0" err="1"/>
              <a:t>Frédéric</a:t>
            </a:r>
            <a:r>
              <a:rPr lang="en-US" dirty="0"/>
              <a:t> </a:t>
            </a:r>
            <a:r>
              <a:rPr lang="en-US" dirty="0" err="1"/>
              <a:t>Chibon</a:t>
            </a:r>
            <a:r>
              <a:rPr lang="en-US" dirty="0"/>
              <a:t>. Current address: CRCT-IUCT-O; 2 avenue Hubert </a:t>
            </a:r>
            <a:r>
              <a:rPr lang="en-US" dirty="0" err="1"/>
              <a:t>Curien</a:t>
            </a:r>
            <a:r>
              <a:rPr lang="en-US" dirty="0"/>
              <a:t> 31037 Toulouse </a:t>
            </a:r>
            <a:r>
              <a:rPr lang="en-US" dirty="0" err="1"/>
              <a:t>Cedex</a:t>
            </a:r>
            <a:r>
              <a:rPr lang="en-US" dirty="0"/>
              <a:t> 1- FRANCE. E-mail: frederic.chibon@inserm.fr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3954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" t="9402" r="5388" b="2864"/>
          <a:stretch/>
        </p:blipFill>
        <p:spPr bwMode="auto">
          <a:xfrm>
            <a:off x="618359" y="3656856"/>
            <a:ext cx="2831355" cy="2733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82202"/>
              </p:ext>
            </p:extLst>
          </p:nvPr>
        </p:nvGraphicFramePr>
        <p:xfrm>
          <a:off x="98676" y="6771208"/>
          <a:ext cx="6714700" cy="18542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114698">
                  <a:extLst>
                    <a:ext uri="{9D8B030D-6E8A-4147-A177-3AD203B41FA5}">
                      <a16:colId xmlns:a16="http://schemas.microsoft.com/office/drawing/2014/main" xmlns="" val="554873990"/>
                    </a:ext>
                  </a:extLst>
                </a:gridCol>
                <a:gridCol w="919482">
                  <a:extLst>
                    <a:ext uri="{9D8B030D-6E8A-4147-A177-3AD203B41FA5}">
                      <a16:colId xmlns:a16="http://schemas.microsoft.com/office/drawing/2014/main" xmlns="" val="27808351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1401115182"/>
                    </a:ext>
                  </a:extLst>
                </a:gridCol>
                <a:gridCol w="866687">
                  <a:extLst>
                    <a:ext uri="{9D8B030D-6E8A-4147-A177-3AD203B41FA5}">
                      <a16:colId xmlns:a16="http://schemas.microsoft.com/office/drawing/2014/main" xmlns="" val="2211351688"/>
                    </a:ext>
                  </a:extLst>
                </a:gridCol>
                <a:gridCol w="959243">
                  <a:extLst>
                    <a:ext uri="{9D8B030D-6E8A-4147-A177-3AD203B41FA5}">
                      <a16:colId xmlns:a16="http://schemas.microsoft.com/office/drawing/2014/main" xmlns="" val="1942968166"/>
                    </a:ext>
                  </a:extLst>
                </a:gridCol>
                <a:gridCol w="959243">
                  <a:extLst>
                    <a:ext uri="{9D8B030D-6E8A-4147-A177-3AD203B41FA5}">
                      <a16:colId xmlns:a16="http://schemas.microsoft.com/office/drawing/2014/main" xmlns="" val="2227039923"/>
                    </a:ext>
                  </a:extLst>
                </a:gridCol>
                <a:gridCol w="959243">
                  <a:extLst>
                    <a:ext uri="{9D8B030D-6E8A-4147-A177-3AD203B41FA5}">
                      <a16:colId xmlns:a16="http://schemas.microsoft.com/office/drawing/2014/main" xmlns="" val="16562808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E6E7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RST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H1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H2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H3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H4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4263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ALDH</a:t>
                      </a:r>
                      <a:r>
                        <a:rPr lang="fr-FR" i="1" dirty="0" err="1" smtClean="0"/>
                        <a:t>low</a:t>
                      </a:r>
                      <a:endParaRPr lang="fr-FR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1/3093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1/2672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1/873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76631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ALDH</a:t>
                      </a:r>
                      <a:r>
                        <a:rPr lang="fr-FR" i="1" dirty="0" err="1" smtClean="0"/>
                        <a:t>high</a:t>
                      </a:r>
                      <a:endParaRPr lang="fr-FR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1/3203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1/176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1/422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1/108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1/104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1/82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71150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p-value</a:t>
                      </a:r>
                      <a:endParaRPr lang="fr-FR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0.227</a:t>
                      </a:r>
                      <a:endParaRPr lang="fr-F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0.000571</a:t>
                      </a:r>
                      <a:endParaRPr lang="fr-F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0.0023</a:t>
                      </a:r>
                      <a:endParaRPr lang="fr-F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0.000159</a:t>
                      </a:r>
                      <a:endParaRPr lang="fr-F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0.001350</a:t>
                      </a:r>
                      <a:endParaRPr lang="fr-F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0.000001</a:t>
                      </a:r>
                      <a:endParaRPr lang="fr-FR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07010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ns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***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**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***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**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***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18450214"/>
                  </a:ext>
                </a:extLst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92351" y="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A</a:t>
            </a:r>
          </a:p>
        </p:txBody>
      </p:sp>
      <p:sp>
        <p:nvSpPr>
          <p:cNvPr id="4" name="ZoneTexte 3"/>
          <p:cNvSpPr txBox="1"/>
          <p:nvPr/>
        </p:nvSpPr>
        <p:spPr>
          <a:xfrm flipH="1">
            <a:off x="184731" y="9389659"/>
            <a:ext cx="65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Figure S1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14738" y="6362744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B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1036460" y="3547089"/>
            <a:ext cx="5417821" cy="2846071"/>
            <a:chOff x="1051559" y="796289"/>
            <a:chExt cx="5417821" cy="2846071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/>
            <a:srcRect l="2703" t="10737" r="2765" b="2413"/>
            <a:stretch/>
          </p:blipFill>
          <p:spPr>
            <a:xfrm>
              <a:off x="3604260" y="796289"/>
              <a:ext cx="2865120" cy="284607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028439" y="1539240"/>
              <a:ext cx="887731" cy="2933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err="1" smtClean="0">
                  <a:solidFill>
                    <a:srgbClr val="1E90FF"/>
                  </a:solidFill>
                </a:rPr>
                <a:t>ALDHlow</a:t>
              </a:r>
              <a:endParaRPr lang="fr-FR" sz="900" b="1" dirty="0">
                <a:solidFill>
                  <a:srgbClr val="1E90FF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92557" y="1089660"/>
              <a:ext cx="987264" cy="2933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err="1" smtClean="0">
                  <a:solidFill>
                    <a:srgbClr val="00FF00"/>
                  </a:solidFill>
                </a:rPr>
                <a:t>ALDH</a:t>
              </a:r>
              <a:r>
                <a:rPr lang="fr-FR" sz="900" b="1" i="1" dirty="0" err="1" smtClean="0">
                  <a:solidFill>
                    <a:srgbClr val="00FF00"/>
                  </a:solidFill>
                </a:rPr>
                <a:t>high</a:t>
              </a:r>
              <a:endParaRPr lang="fr-FR" sz="900" b="1" dirty="0">
                <a:solidFill>
                  <a:srgbClr val="00FF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240529" y="1089660"/>
              <a:ext cx="887731" cy="2933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51559" y="1484088"/>
              <a:ext cx="812801" cy="293370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err="1" smtClean="0">
                  <a:solidFill>
                    <a:srgbClr val="1E90FF"/>
                  </a:solidFill>
                </a:rPr>
                <a:t>ALDHlow</a:t>
              </a:r>
              <a:endParaRPr lang="fr-FR" sz="900" b="1" dirty="0">
                <a:solidFill>
                  <a:srgbClr val="1E90FF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10767" y="1188750"/>
              <a:ext cx="987264" cy="2933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b="1" dirty="0" err="1" smtClean="0">
                  <a:solidFill>
                    <a:srgbClr val="00FF00"/>
                  </a:solidFill>
                </a:rPr>
                <a:t>ALDH</a:t>
              </a:r>
              <a:r>
                <a:rPr lang="fr-FR" sz="900" b="1" i="1" dirty="0" err="1" smtClean="0">
                  <a:solidFill>
                    <a:srgbClr val="00FF00"/>
                  </a:solidFill>
                </a:rPr>
                <a:t>high</a:t>
              </a:r>
              <a:endParaRPr lang="fr-FR" sz="900" b="1" dirty="0">
                <a:solidFill>
                  <a:srgbClr val="00FF0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269132" y="1213121"/>
              <a:ext cx="887731" cy="2933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9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2" t="11136" r="5484" b="5954"/>
          <a:stretch/>
        </p:blipFill>
        <p:spPr bwMode="auto">
          <a:xfrm>
            <a:off x="3573016" y="809256"/>
            <a:ext cx="2820958" cy="284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5036820" y="1028094"/>
            <a:ext cx="987264" cy="293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b="1" dirty="0" err="1" smtClean="0">
                <a:solidFill>
                  <a:srgbClr val="00FF00"/>
                </a:solidFill>
              </a:rPr>
              <a:t>ALDH</a:t>
            </a:r>
            <a:r>
              <a:rPr lang="fr-FR" sz="900" b="1" i="1" dirty="0" err="1" smtClean="0">
                <a:solidFill>
                  <a:srgbClr val="00FF00"/>
                </a:solidFill>
              </a:rPr>
              <a:t>high</a:t>
            </a:r>
            <a:endParaRPr lang="fr-FR" sz="900" b="1" dirty="0">
              <a:solidFill>
                <a:srgbClr val="00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37112" y="1231454"/>
            <a:ext cx="554305" cy="180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4407241" y="1507548"/>
            <a:ext cx="554305" cy="180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4269461" y="1410262"/>
            <a:ext cx="887731" cy="29337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b="1" dirty="0" err="1" smtClean="0">
                <a:solidFill>
                  <a:srgbClr val="1E90FF"/>
                </a:solidFill>
              </a:rPr>
              <a:t>ALDHlow</a:t>
            </a:r>
            <a:endParaRPr lang="fr-FR" sz="900" b="1" dirty="0">
              <a:solidFill>
                <a:srgbClr val="1E90FF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671090" y="1029255"/>
            <a:ext cx="1320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+DEAB</a:t>
            </a:r>
            <a:endParaRPr lang="fr-FR" sz="14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4013339" y="128464"/>
            <a:ext cx="2440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RST</a:t>
            </a:r>
            <a:endParaRPr lang="fr-FR" sz="1600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957983" y="128464"/>
            <a:ext cx="2354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E6E7</a:t>
            </a:r>
            <a:endParaRPr lang="fr-FR" sz="1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" t="10405" r="4142" b="2331"/>
          <a:stretch/>
        </p:blipFill>
        <p:spPr bwMode="auto">
          <a:xfrm>
            <a:off x="620688" y="802667"/>
            <a:ext cx="2838855" cy="284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ZoneTexte 24"/>
          <p:cNvSpPr txBox="1"/>
          <p:nvPr/>
        </p:nvSpPr>
        <p:spPr>
          <a:xfrm>
            <a:off x="2468889" y="1029255"/>
            <a:ext cx="1320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+DEAB</a:t>
            </a:r>
            <a:endParaRPr lang="fr-FR" sz="1400" b="1" dirty="0"/>
          </a:p>
        </p:txBody>
      </p:sp>
      <p:sp>
        <p:nvSpPr>
          <p:cNvPr id="27" name="Rectangle 26"/>
          <p:cNvSpPr/>
          <p:nvPr/>
        </p:nvSpPr>
        <p:spPr>
          <a:xfrm>
            <a:off x="1849261" y="1116014"/>
            <a:ext cx="987264" cy="293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b="1" dirty="0" err="1" smtClean="0">
                <a:solidFill>
                  <a:srgbClr val="00FF00"/>
                </a:solidFill>
              </a:rPr>
              <a:t>ALDH</a:t>
            </a:r>
            <a:r>
              <a:rPr lang="fr-FR" sz="900" b="1" i="1" dirty="0" err="1" smtClean="0">
                <a:solidFill>
                  <a:srgbClr val="00FF00"/>
                </a:solidFill>
              </a:rPr>
              <a:t>high</a:t>
            </a:r>
            <a:endParaRPr lang="fr-FR" sz="900" b="1" dirty="0">
              <a:solidFill>
                <a:srgbClr val="00FF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41363" y="1293844"/>
            <a:ext cx="554305" cy="180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1038331" y="1703632"/>
            <a:ext cx="554305" cy="180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980728" y="1491278"/>
            <a:ext cx="887731" cy="29337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900" b="1" dirty="0" err="1" smtClean="0">
                <a:solidFill>
                  <a:srgbClr val="1E90FF"/>
                </a:solidFill>
              </a:rPr>
              <a:t>ALDHlow</a:t>
            </a:r>
            <a:endParaRPr lang="fr-FR" sz="900" b="1" dirty="0">
              <a:solidFill>
                <a:srgbClr val="1E90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148713" y="4481728"/>
            <a:ext cx="740215" cy="226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4053111" y="1676636"/>
            <a:ext cx="554305" cy="180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42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76" y="709613"/>
            <a:ext cx="4032448" cy="320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 flipH="1">
            <a:off x="184731" y="9389659"/>
            <a:ext cx="65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Figure S2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204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flipH="1">
            <a:off x="184731" y="9389659"/>
            <a:ext cx="65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Figure S3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84731" y="2632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A</a:t>
            </a:r>
            <a:endParaRPr lang="fr-FR" b="1" dirty="0"/>
          </a:p>
        </p:txBody>
      </p:sp>
      <p:pic>
        <p:nvPicPr>
          <p:cNvPr id="54" name="Image 53"/>
          <p:cNvPicPr>
            <a:picLocks noChangeAspect="1"/>
          </p:cNvPicPr>
          <p:nvPr/>
        </p:nvPicPr>
        <p:blipFill rotWithShape="1">
          <a:blip r:embed="rId2"/>
          <a:srcRect t="5203" b="50259"/>
          <a:stretch/>
        </p:blipFill>
        <p:spPr>
          <a:xfrm>
            <a:off x="1141539" y="316230"/>
            <a:ext cx="4176456" cy="2303458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/>
        </p:nvPicPr>
        <p:blipFill rotWithShape="1">
          <a:blip r:embed="rId2"/>
          <a:srcRect t="57275" b="1"/>
          <a:stretch/>
        </p:blipFill>
        <p:spPr>
          <a:xfrm>
            <a:off x="1141539" y="2739390"/>
            <a:ext cx="4176456" cy="2209627"/>
          </a:xfrm>
          <a:prstGeom prst="rect">
            <a:avLst/>
          </a:prstGeom>
        </p:spPr>
      </p:pic>
      <p:sp>
        <p:nvSpPr>
          <p:cNvPr id="56" name="ZoneTexte 55"/>
          <p:cNvSpPr txBox="1"/>
          <p:nvPr/>
        </p:nvSpPr>
        <p:spPr>
          <a:xfrm>
            <a:off x="2632913" y="372297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+DEAB</a:t>
            </a:r>
            <a:endParaRPr lang="fr-FR" sz="1000" b="1" dirty="0"/>
          </a:p>
        </p:txBody>
      </p:sp>
      <p:sp>
        <p:nvSpPr>
          <p:cNvPr id="57" name="ZoneTexte 56"/>
          <p:cNvSpPr txBox="1"/>
          <p:nvPr/>
        </p:nvSpPr>
        <p:spPr>
          <a:xfrm>
            <a:off x="4469333" y="372296"/>
            <a:ext cx="8787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+ALDEFLUOR</a:t>
            </a:r>
            <a:endParaRPr lang="fr-FR" sz="1000" b="1" dirty="0"/>
          </a:p>
        </p:txBody>
      </p:sp>
      <p:sp>
        <p:nvSpPr>
          <p:cNvPr id="58" name="ZoneTexte 57"/>
          <p:cNvSpPr txBox="1"/>
          <p:nvPr/>
        </p:nvSpPr>
        <p:spPr>
          <a:xfrm>
            <a:off x="2632913" y="2821789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+DEAB</a:t>
            </a:r>
            <a:endParaRPr lang="fr-FR" sz="1000" b="1" dirty="0"/>
          </a:p>
        </p:txBody>
      </p:sp>
      <p:sp>
        <p:nvSpPr>
          <p:cNvPr id="59" name="ZoneTexte 58"/>
          <p:cNvSpPr txBox="1"/>
          <p:nvPr/>
        </p:nvSpPr>
        <p:spPr>
          <a:xfrm>
            <a:off x="4469333" y="2821788"/>
            <a:ext cx="8787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+ALDEFLUOR</a:t>
            </a:r>
            <a:endParaRPr lang="fr-FR" sz="1000" b="1" dirty="0"/>
          </a:p>
        </p:txBody>
      </p:sp>
      <p:sp>
        <p:nvSpPr>
          <p:cNvPr id="60" name="ZoneTexte 59"/>
          <p:cNvSpPr txBox="1"/>
          <p:nvPr/>
        </p:nvSpPr>
        <p:spPr>
          <a:xfrm>
            <a:off x="635534" y="1306376"/>
            <a:ext cx="47590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500" b="1" dirty="0" smtClean="0"/>
              <a:t>RST</a:t>
            </a:r>
            <a:endParaRPr lang="fr-FR" sz="1500" b="1" dirty="0"/>
          </a:p>
        </p:txBody>
      </p:sp>
      <p:sp>
        <p:nvSpPr>
          <p:cNvPr id="61" name="ZoneTexte 60"/>
          <p:cNvSpPr txBox="1"/>
          <p:nvPr/>
        </p:nvSpPr>
        <p:spPr>
          <a:xfrm>
            <a:off x="707156" y="3682620"/>
            <a:ext cx="40427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500" b="1" dirty="0" smtClean="0"/>
              <a:t>H1</a:t>
            </a:r>
            <a:endParaRPr lang="fr-FR" sz="15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202365" y="5364183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B</a:t>
            </a:r>
            <a:endParaRPr lang="fr-FR" b="1" dirty="0"/>
          </a:p>
        </p:txBody>
      </p:sp>
      <p:grpSp>
        <p:nvGrpSpPr>
          <p:cNvPr id="12" name="Groupe 11"/>
          <p:cNvGrpSpPr/>
          <p:nvPr/>
        </p:nvGrpSpPr>
        <p:grpSpPr>
          <a:xfrm>
            <a:off x="764962" y="5182484"/>
            <a:ext cx="969948" cy="2109766"/>
            <a:chOff x="764962" y="5011034"/>
            <a:chExt cx="969948" cy="2109766"/>
          </a:xfrm>
        </p:grpSpPr>
        <p:grpSp>
          <p:nvGrpSpPr>
            <p:cNvPr id="6" name="Groupe 5"/>
            <p:cNvGrpSpPr/>
            <p:nvPr/>
          </p:nvGrpSpPr>
          <p:grpSpPr>
            <a:xfrm>
              <a:off x="764962" y="5299789"/>
              <a:ext cx="969948" cy="1821011"/>
              <a:chOff x="764962" y="5299789"/>
              <a:chExt cx="969948" cy="1821011"/>
            </a:xfrm>
          </p:grpSpPr>
          <p:pic>
            <p:nvPicPr>
              <p:cNvPr id="10242" name="Picture 2" descr="E:\Thèse 2016-2020\Papiers\Papier fusion-CSC\Papier\Sphères pour papier\E6E7 10X 1_scale.gif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962" y="5299789"/>
                <a:ext cx="969948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45" name="Picture 5" descr="E:\Thèse 2016-2020\Papiers\Papier fusion-CSC\Papier\Sphères pour papier\2.2 10x.gif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962" y="6400800"/>
                <a:ext cx="969948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6" name="ZoneTexte 25"/>
            <p:cNvSpPr txBox="1"/>
            <p:nvPr/>
          </p:nvSpPr>
          <p:spPr>
            <a:xfrm>
              <a:off x="764962" y="5011034"/>
              <a:ext cx="96994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300" dirty="0" smtClean="0"/>
                <a:t>E6E7</a:t>
              </a:r>
              <a:endParaRPr lang="fr-FR" sz="1300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764962" y="6099628"/>
              <a:ext cx="96994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300" dirty="0" smtClean="0"/>
                <a:t>H2</a:t>
              </a:r>
              <a:endParaRPr lang="fr-FR" sz="1300" dirty="0"/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1849461" y="5182484"/>
            <a:ext cx="969948" cy="2109766"/>
            <a:chOff x="1849461" y="5011034"/>
            <a:chExt cx="969948" cy="2109766"/>
          </a:xfrm>
        </p:grpSpPr>
        <p:grpSp>
          <p:nvGrpSpPr>
            <p:cNvPr id="10" name="Groupe 9"/>
            <p:cNvGrpSpPr/>
            <p:nvPr/>
          </p:nvGrpSpPr>
          <p:grpSpPr>
            <a:xfrm>
              <a:off x="1849461" y="5299789"/>
              <a:ext cx="969948" cy="1821011"/>
              <a:chOff x="1849461" y="5299789"/>
              <a:chExt cx="969948" cy="1821011"/>
            </a:xfrm>
          </p:grpSpPr>
          <p:pic>
            <p:nvPicPr>
              <p:cNvPr id="10246" name="Picture 6" descr="E:\Thèse 2016-2020\Papiers\Papier fusion-CSC\Papier\Sphères pour papier\2.3 j9 10x.gif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49461" y="6400800"/>
                <a:ext cx="969948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48" name="Picture 8" descr="E:\Thèse 2016-2020\Papiers\Papier fusion-CSC\Papier\Sphères pour papier\new\rst 4x.gif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49461" y="5299789"/>
                <a:ext cx="969948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7" name="ZoneTexte 26"/>
            <p:cNvSpPr txBox="1"/>
            <p:nvPr/>
          </p:nvSpPr>
          <p:spPr>
            <a:xfrm>
              <a:off x="1849461" y="5011034"/>
              <a:ext cx="96994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300" dirty="0" smtClean="0"/>
                <a:t>RST</a:t>
              </a:r>
              <a:endParaRPr lang="fr-FR" sz="1300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1849461" y="6099628"/>
              <a:ext cx="96994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300" dirty="0" smtClean="0"/>
                <a:t>H3</a:t>
              </a:r>
              <a:endParaRPr lang="fr-FR" sz="1300" dirty="0"/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2933960" y="5182484"/>
            <a:ext cx="969948" cy="2109766"/>
            <a:chOff x="2933960" y="5011034"/>
            <a:chExt cx="969948" cy="2109766"/>
          </a:xfrm>
        </p:grpSpPr>
        <p:grpSp>
          <p:nvGrpSpPr>
            <p:cNvPr id="3" name="Groupe 2"/>
            <p:cNvGrpSpPr/>
            <p:nvPr/>
          </p:nvGrpSpPr>
          <p:grpSpPr>
            <a:xfrm>
              <a:off x="2933960" y="5299789"/>
              <a:ext cx="969948" cy="1821011"/>
              <a:chOff x="2933960" y="5299789"/>
              <a:chExt cx="969948" cy="1821011"/>
            </a:xfrm>
          </p:grpSpPr>
          <p:pic>
            <p:nvPicPr>
              <p:cNvPr id="10244" name="Picture 4" descr="E:\Thèse 2016-2020\Papiers\Papier fusion-CSC\Papier\Sphères pour papier\L1 10x 2.gif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3960" y="5299789"/>
                <a:ext cx="969948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47" name="Picture 7" descr="E:\Thèse 2016-2020\Papiers\Papier fusion-CSC\Papier\Sphères pour papier\new\2.4 4x 50.gif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33960" y="6400800"/>
                <a:ext cx="969948" cy="7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8" name="ZoneTexte 27"/>
            <p:cNvSpPr txBox="1"/>
            <p:nvPr/>
          </p:nvSpPr>
          <p:spPr>
            <a:xfrm>
              <a:off x="2933960" y="5011034"/>
              <a:ext cx="96994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300" dirty="0" smtClean="0"/>
                <a:t>H1</a:t>
              </a:r>
              <a:endParaRPr lang="fr-FR" sz="1300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2933960" y="6099628"/>
              <a:ext cx="96994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300" dirty="0" smtClean="0"/>
                <a:t>H4</a:t>
              </a:r>
              <a:endParaRPr lang="fr-FR" sz="13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9291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95" y="3584848"/>
            <a:ext cx="5296255" cy="5296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Candice\Desktop\oct4 43sec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97" y="-159568"/>
            <a:ext cx="4473751" cy="447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 flipH="1">
            <a:off x="184731" y="9389659"/>
            <a:ext cx="65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Figure S4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284983" y="5080228"/>
            <a:ext cx="1660921" cy="288033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187497" y="4278849"/>
            <a:ext cx="426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NANOG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3217712" y="1650762"/>
            <a:ext cx="1343337" cy="288032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 rot="18037174">
            <a:off x="3043231" y="44373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E6E7</a:t>
            </a:r>
          </a:p>
        </p:txBody>
      </p:sp>
      <p:sp>
        <p:nvSpPr>
          <p:cNvPr id="20" name="ZoneTexte 19"/>
          <p:cNvSpPr txBox="1"/>
          <p:nvPr/>
        </p:nvSpPr>
        <p:spPr>
          <a:xfrm rot="18037174">
            <a:off x="3274353" y="44373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RST</a:t>
            </a:r>
          </a:p>
        </p:txBody>
      </p:sp>
      <p:sp>
        <p:nvSpPr>
          <p:cNvPr id="21" name="ZoneTexte 20"/>
          <p:cNvSpPr txBox="1"/>
          <p:nvPr/>
        </p:nvSpPr>
        <p:spPr>
          <a:xfrm rot="18037174">
            <a:off x="3505475" y="44373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H1</a:t>
            </a:r>
          </a:p>
        </p:txBody>
      </p:sp>
      <p:sp>
        <p:nvSpPr>
          <p:cNvPr id="22" name="ZoneTexte 21"/>
          <p:cNvSpPr txBox="1"/>
          <p:nvPr/>
        </p:nvSpPr>
        <p:spPr>
          <a:xfrm rot="18037174">
            <a:off x="3736597" y="44373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H2</a:t>
            </a:r>
          </a:p>
        </p:txBody>
      </p:sp>
      <p:sp>
        <p:nvSpPr>
          <p:cNvPr id="23" name="ZoneTexte 22"/>
          <p:cNvSpPr txBox="1"/>
          <p:nvPr/>
        </p:nvSpPr>
        <p:spPr>
          <a:xfrm rot="18037174">
            <a:off x="3967719" y="44373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H3</a:t>
            </a:r>
          </a:p>
        </p:txBody>
      </p:sp>
      <p:sp>
        <p:nvSpPr>
          <p:cNvPr id="24" name="ZoneTexte 23"/>
          <p:cNvSpPr txBox="1"/>
          <p:nvPr/>
        </p:nvSpPr>
        <p:spPr>
          <a:xfrm rot="18037174">
            <a:off x="4198840" y="44373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H4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301081" y="128464"/>
            <a:ext cx="3798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OCT4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 rot="18037174">
            <a:off x="3172644" y="452887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E6E7</a:t>
            </a:r>
          </a:p>
        </p:txBody>
      </p:sp>
      <p:sp>
        <p:nvSpPr>
          <p:cNvPr id="31" name="ZoneTexte 30"/>
          <p:cNvSpPr txBox="1"/>
          <p:nvPr/>
        </p:nvSpPr>
        <p:spPr>
          <a:xfrm rot="18037174">
            <a:off x="3452678" y="452887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RST</a:t>
            </a:r>
          </a:p>
        </p:txBody>
      </p:sp>
      <p:sp>
        <p:nvSpPr>
          <p:cNvPr id="32" name="ZoneTexte 31"/>
          <p:cNvSpPr txBox="1"/>
          <p:nvPr/>
        </p:nvSpPr>
        <p:spPr>
          <a:xfrm rot="18037174">
            <a:off x="3732712" y="452887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H1</a:t>
            </a:r>
          </a:p>
        </p:txBody>
      </p:sp>
      <p:sp>
        <p:nvSpPr>
          <p:cNvPr id="33" name="ZoneTexte 32"/>
          <p:cNvSpPr txBox="1"/>
          <p:nvPr/>
        </p:nvSpPr>
        <p:spPr>
          <a:xfrm rot="18037174">
            <a:off x="4012746" y="452887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H2</a:t>
            </a:r>
          </a:p>
        </p:txBody>
      </p:sp>
      <p:sp>
        <p:nvSpPr>
          <p:cNvPr id="34" name="ZoneTexte 33"/>
          <p:cNvSpPr txBox="1"/>
          <p:nvPr/>
        </p:nvSpPr>
        <p:spPr>
          <a:xfrm rot="18037174">
            <a:off x="4292780" y="452887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H3</a:t>
            </a:r>
          </a:p>
        </p:txBody>
      </p:sp>
      <p:sp>
        <p:nvSpPr>
          <p:cNvPr id="35" name="ZoneTexte 34"/>
          <p:cNvSpPr txBox="1"/>
          <p:nvPr/>
        </p:nvSpPr>
        <p:spPr>
          <a:xfrm rot="18037174">
            <a:off x="4572812" y="4528871"/>
            <a:ext cx="8495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/>
              <a:t>H4</a:t>
            </a:r>
          </a:p>
        </p:txBody>
      </p:sp>
    </p:spTree>
    <p:extLst>
      <p:ext uri="{BB962C8B-B14F-4D97-AF65-F5344CB8AC3E}">
        <p14:creationId xmlns:p14="http://schemas.microsoft.com/office/powerpoint/2010/main" val="97103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 flipH="1">
            <a:off x="184731" y="9389659"/>
            <a:ext cx="65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Figure S5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68934" y="231165"/>
            <a:ext cx="120960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Fusion E6E7</a:t>
            </a:r>
            <a:r>
              <a:rPr lang="en-US" sz="800" i="1" dirty="0"/>
              <a:t>low</a:t>
            </a:r>
            <a:r>
              <a:rPr lang="en-US" sz="800" dirty="0"/>
              <a:t>/</a:t>
            </a:r>
            <a:r>
              <a:rPr lang="en-US" sz="800" dirty="0" err="1"/>
              <a:t>RSTl</a:t>
            </a:r>
            <a:r>
              <a:rPr lang="en-US" sz="800" i="1" dirty="0" err="1"/>
              <a:t>ow</a:t>
            </a:r>
            <a:endParaRPr lang="en-US" sz="800" i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7347" b="4398"/>
          <a:stretch/>
        </p:blipFill>
        <p:spPr>
          <a:xfrm>
            <a:off x="367563" y="379870"/>
            <a:ext cx="1096531" cy="109738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l="6015" b="4597"/>
          <a:stretch/>
        </p:blipFill>
        <p:spPr>
          <a:xfrm>
            <a:off x="1714985" y="379869"/>
            <a:ext cx="1138656" cy="1086167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763641" y="231165"/>
            <a:ext cx="1208985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Fusion E6E7</a:t>
            </a:r>
            <a:r>
              <a:rPr lang="en-US" sz="800" i="1" dirty="0"/>
              <a:t>low</a:t>
            </a:r>
            <a:r>
              <a:rPr lang="en-US" sz="800" dirty="0"/>
              <a:t>/</a:t>
            </a:r>
            <a:r>
              <a:rPr lang="en-US" sz="800" dirty="0" err="1"/>
              <a:t>RST</a:t>
            </a:r>
            <a:r>
              <a:rPr lang="en-US" sz="800" i="1" dirty="0" err="1"/>
              <a:t>high</a:t>
            </a:r>
            <a:endParaRPr lang="en-US" sz="800" i="1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/>
          <a:srcRect l="6524" b="3190"/>
          <a:stretch/>
        </p:blipFill>
        <p:spPr>
          <a:xfrm>
            <a:off x="357965" y="1687305"/>
            <a:ext cx="1115727" cy="106614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52905" y="1542237"/>
            <a:ext cx="1208985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Fusion E6E7</a:t>
            </a:r>
            <a:r>
              <a:rPr lang="en-US" sz="800" i="1" dirty="0"/>
              <a:t>high</a:t>
            </a:r>
            <a:r>
              <a:rPr lang="en-US" sz="800" dirty="0"/>
              <a:t>/</a:t>
            </a:r>
            <a:r>
              <a:rPr lang="en-US" sz="800" dirty="0" err="1"/>
              <a:t>RSTl</a:t>
            </a:r>
            <a:r>
              <a:rPr lang="en-US" sz="800" i="1" dirty="0" err="1"/>
              <a:t>ow</a:t>
            </a:r>
            <a:endParaRPr lang="en-US" sz="800" i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1751421" y="1542237"/>
            <a:ext cx="120960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Fusion E6E7</a:t>
            </a:r>
            <a:r>
              <a:rPr lang="en-US" sz="800" i="1" dirty="0"/>
              <a:t>high</a:t>
            </a:r>
            <a:r>
              <a:rPr lang="en-US" sz="800" dirty="0"/>
              <a:t>/</a:t>
            </a:r>
            <a:r>
              <a:rPr lang="en-US" sz="800" dirty="0" err="1"/>
              <a:t>RST</a:t>
            </a:r>
            <a:r>
              <a:rPr lang="en-US" sz="800" i="1" dirty="0" err="1"/>
              <a:t>high</a:t>
            </a:r>
            <a:endParaRPr lang="en-US" sz="800" i="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5"/>
          <a:srcRect l="8264" b="4943"/>
          <a:stretch/>
        </p:blipFill>
        <p:spPr>
          <a:xfrm>
            <a:off x="1714985" y="1680572"/>
            <a:ext cx="1138656" cy="1066693"/>
          </a:xfrm>
          <a:prstGeom prst="rect">
            <a:avLst/>
          </a:prstGeom>
        </p:spPr>
      </p:pic>
      <p:grpSp>
        <p:nvGrpSpPr>
          <p:cNvPr id="13" name="Groupe 12"/>
          <p:cNvGrpSpPr/>
          <p:nvPr/>
        </p:nvGrpSpPr>
        <p:grpSpPr>
          <a:xfrm>
            <a:off x="124933" y="1916834"/>
            <a:ext cx="1067638" cy="1045729"/>
            <a:chOff x="1154278" y="4076700"/>
            <a:chExt cx="1752572" cy="1799924"/>
          </a:xfrm>
        </p:grpSpPr>
        <p:cxnSp>
          <p:nvCxnSpPr>
            <p:cNvPr id="14" name="Connecteur droit avec flèche 13"/>
            <p:cNvCxnSpPr/>
            <p:nvPr/>
          </p:nvCxnSpPr>
          <p:spPr>
            <a:xfrm>
              <a:off x="1466850" y="4076700"/>
              <a:ext cx="0" cy="144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flipH="1" flipV="1">
              <a:off x="1466850" y="5516700"/>
              <a:ext cx="144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 rot="16200000">
              <a:off x="666601" y="4650103"/>
              <a:ext cx="1354274" cy="378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/>
                <a:t>DsRed</a:t>
              </a:r>
              <a:endParaRPr lang="en-US" sz="900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1477089" y="5479313"/>
              <a:ext cx="1354273" cy="3973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CFP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546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.merle\Fusion - CSC\Manips\WB\20170218\Analyses\siRNA nanog 4sec nanog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81" y="560512"/>
            <a:ext cx="5007751" cy="433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 rot="18007812">
            <a:off x="3511354" y="-375004"/>
            <a:ext cx="18051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>
                <a:solidFill>
                  <a:srgbClr val="080808"/>
                </a:solidFill>
              </a:rPr>
              <a:t>WT</a:t>
            </a:r>
            <a:endParaRPr lang="fr-FR" sz="900" dirty="0">
              <a:solidFill>
                <a:srgbClr val="080808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 rot="18007812">
            <a:off x="3079306" y="-409766"/>
            <a:ext cx="18051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err="1" smtClean="0">
                <a:solidFill>
                  <a:srgbClr val="080808"/>
                </a:solidFill>
              </a:rPr>
              <a:t>siRNA</a:t>
            </a:r>
            <a:r>
              <a:rPr lang="fr-FR" sz="900" dirty="0" smtClean="0">
                <a:solidFill>
                  <a:srgbClr val="080808"/>
                </a:solidFill>
              </a:rPr>
              <a:t>  </a:t>
            </a:r>
            <a:r>
              <a:rPr lang="fr-FR" sz="900" dirty="0">
                <a:solidFill>
                  <a:srgbClr val="080808"/>
                </a:solidFill>
              </a:rPr>
              <a:t>NT</a:t>
            </a:r>
          </a:p>
        </p:txBody>
      </p:sp>
      <p:sp>
        <p:nvSpPr>
          <p:cNvPr id="5" name="ZoneTexte 4"/>
          <p:cNvSpPr txBox="1"/>
          <p:nvPr/>
        </p:nvSpPr>
        <p:spPr>
          <a:xfrm rot="18007812">
            <a:off x="2707152" y="-479017"/>
            <a:ext cx="180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err="1" smtClean="0">
                <a:solidFill>
                  <a:srgbClr val="080808"/>
                </a:solidFill>
              </a:rPr>
              <a:t>siRNA</a:t>
            </a:r>
            <a:r>
              <a:rPr lang="fr-FR" sz="900" dirty="0" smtClean="0">
                <a:solidFill>
                  <a:srgbClr val="080808"/>
                </a:solidFill>
              </a:rPr>
              <a:t> </a:t>
            </a:r>
          </a:p>
          <a:p>
            <a:r>
              <a:rPr lang="fr-FR" sz="900" dirty="0" smtClean="0">
                <a:solidFill>
                  <a:srgbClr val="080808"/>
                </a:solidFill>
              </a:rPr>
              <a:t>NANOG</a:t>
            </a:r>
            <a:endParaRPr lang="fr-FR" sz="900" dirty="0">
              <a:solidFill>
                <a:srgbClr val="080808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24944" y="2144689"/>
            <a:ext cx="1297573" cy="36004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 flipH="1">
            <a:off x="184731" y="9389659"/>
            <a:ext cx="652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Figure </a:t>
            </a:r>
            <a:r>
              <a:rPr lang="fr-FR" dirty="0" smtClean="0"/>
              <a:t>S6</a:t>
            </a:r>
            <a:endParaRPr lang="fr-FR" dirty="0"/>
          </a:p>
        </p:txBody>
      </p:sp>
      <p:pic>
        <p:nvPicPr>
          <p:cNvPr id="8" name="Picture 2" descr="C:\Users\c.merle\Fusion - CSC\Manips\WB\20170329\nanog 3sec 1 me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63" y="5889104"/>
            <a:ext cx="6520074" cy="306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 rot="18007812">
            <a:off x="5108401" y="4987817"/>
            <a:ext cx="1545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>
                <a:solidFill>
                  <a:srgbClr val="080808"/>
                </a:solidFill>
              </a:rPr>
              <a:t>WT</a:t>
            </a:r>
            <a:endParaRPr lang="fr-FR" sz="900" dirty="0">
              <a:solidFill>
                <a:srgbClr val="080808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 rot="18007812">
            <a:off x="4620673" y="5022562"/>
            <a:ext cx="1545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err="1" smtClean="0">
                <a:solidFill>
                  <a:srgbClr val="080808"/>
                </a:solidFill>
              </a:rPr>
              <a:t>siRNA</a:t>
            </a:r>
            <a:r>
              <a:rPr lang="fr-FR" sz="900" dirty="0" smtClean="0">
                <a:solidFill>
                  <a:srgbClr val="080808"/>
                </a:solidFill>
              </a:rPr>
              <a:t>  </a:t>
            </a:r>
            <a:r>
              <a:rPr lang="fr-FR" sz="900" dirty="0">
                <a:solidFill>
                  <a:srgbClr val="080808"/>
                </a:solidFill>
              </a:rPr>
              <a:t>NT</a:t>
            </a:r>
          </a:p>
        </p:txBody>
      </p:sp>
      <p:sp>
        <p:nvSpPr>
          <p:cNvPr id="11" name="ZoneTexte 10"/>
          <p:cNvSpPr txBox="1"/>
          <p:nvPr/>
        </p:nvSpPr>
        <p:spPr>
          <a:xfrm rot="18007812">
            <a:off x="4188784" y="4953329"/>
            <a:ext cx="1545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err="1" smtClean="0">
                <a:solidFill>
                  <a:srgbClr val="080808"/>
                </a:solidFill>
              </a:rPr>
              <a:t>siRNA</a:t>
            </a:r>
            <a:endParaRPr lang="fr-FR" sz="900" dirty="0" smtClean="0">
              <a:solidFill>
                <a:srgbClr val="080808"/>
              </a:solidFill>
            </a:endParaRPr>
          </a:p>
          <a:p>
            <a:r>
              <a:rPr lang="fr-FR" sz="900" dirty="0" smtClean="0">
                <a:solidFill>
                  <a:srgbClr val="080808"/>
                </a:solidFill>
              </a:rPr>
              <a:t> </a:t>
            </a:r>
            <a:r>
              <a:rPr lang="fr-FR" sz="900" dirty="0">
                <a:solidFill>
                  <a:srgbClr val="080808"/>
                </a:solidFill>
              </a:rPr>
              <a:t>NANOG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452036" y="6825208"/>
            <a:ext cx="1297573" cy="36004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0634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126</Words>
  <Application>Microsoft Office PowerPoint</Application>
  <PresentationFormat>Format A4 (210 x 297 mm)</PresentationFormat>
  <Paragraphs>106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Candice</dc:creator>
  <cp:lastModifiedBy>Candice</cp:lastModifiedBy>
  <cp:revision>20</cp:revision>
  <dcterms:created xsi:type="dcterms:W3CDTF">2020-12-02T13:54:44Z</dcterms:created>
  <dcterms:modified xsi:type="dcterms:W3CDTF">2021-01-18T08:42:00Z</dcterms:modified>
</cp:coreProperties>
</file>