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8" r:id="rId2"/>
    <p:sldId id="286" r:id="rId3"/>
    <p:sldId id="287" r:id="rId4"/>
    <p:sldId id="294" r:id="rId5"/>
    <p:sldId id="282" r:id="rId6"/>
    <p:sldId id="289" r:id="rId7"/>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28" autoAdjust="0"/>
    <p:restoredTop sz="98891" autoAdjust="0"/>
  </p:normalViewPr>
  <p:slideViewPr>
    <p:cSldViewPr snapToGrid="0">
      <p:cViewPr varScale="1">
        <p:scale>
          <a:sx n="64" d="100"/>
          <a:sy n="64" d="100"/>
        </p:scale>
        <p:origin x="360" y="66"/>
      </p:cViewPr>
      <p:guideLst>
        <p:guide orient="horz" pos="2880"/>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1552D03-2D67-408F-A0EB-620343A1CFD0}" type="datetimeFigureOut">
              <a:rPr lang="en-GB" smtClean="0"/>
              <a:t>23/12/2020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3085603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552D03-2D67-408F-A0EB-620343A1CFD0}" type="datetimeFigureOut">
              <a:rPr lang="en-GB" smtClean="0"/>
              <a:t>23/12/2020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2289078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552D03-2D67-408F-A0EB-620343A1CFD0}" type="datetimeFigureOut">
              <a:rPr lang="en-GB" smtClean="0"/>
              <a:t>23/12/2020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1110708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552D03-2D67-408F-A0EB-620343A1CFD0}" type="datetimeFigureOut">
              <a:rPr lang="en-GB" smtClean="0"/>
              <a:t>23/12/2020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67203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552D03-2D67-408F-A0EB-620343A1CFD0}" type="datetimeFigureOut">
              <a:rPr lang="en-GB" smtClean="0"/>
              <a:t>23/12/2020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3188392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1552D03-2D67-408F-A0EB-620343A1CFD0}" type="datetimeFigureOut">
              <a:rPr lang="en-GB" smtClean="0"/>
              <a:t>23/12/2020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1705534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1552D03-2D67-408F-A0EB-620343A1CFD0}" type="datetimeFigureOut">
              <a:rPr lang="en-GB" smtClean="0"/>
              <a:t>23/12/2020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735953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1552D03-2D67-408F-A0EB-620343A1CFD0}" type="datetimeFigureOut">
              <a:rPr lang="en-GB" smtClean="0"/>
              <a:t>23/12/2020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3910063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552D03-2D67-408F-A0EB-620343A1CFD0}" type="datetimeFigureOut">
              <a:rPr lang="en-GB" smtClean="0"/>
              <a:t>23/12/2020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2326499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552D03-2D67-408F-A0EB-620343A1CFD0}" type="datetimeFigureOut">
              <a:rPr lang="en-GB" smtClean="0"/>
              <a:t>23/12/2020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3928969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552D03-2D67-408F-A0EB-620343A1CFD0}" type="datetimeFigureOut">
              <a:rPr lang="en-GB" smtClean="0"/>
              <a:t>23/12/2020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586054-F17D-4DF5-B852-903B034BBA25}" type="slidenum">
              <a:rPr lang="en-GB" smtClean="0"/>
              <a:t>‹Nº›</a:t>
            </a:fld>
            <a:endParaRPr lang="en-GB"/>
          </a:p>
        </p:txBody>
      </p:sp>
    </p:spTree>
    <p:extLst>
      <p:ext uri="{BB962C8B-B14F-4D97-AF65-F5344CB8AC3E}">
        <p14:creationId xmlns:p14="http://schemas.microsoft.com/office/powerpoint/2010/main" val="193375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1552D03-2D67-408F-A0EB-620343A1CFD0}" type="datetimeFigureOut">
              <a:rPr lang="en-GB" smtClean="0"/>
              <a:t>23/12/2020</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9586054-F17D-4DF5-B852-903B034BBA25}" type="slidenum">
              <a:rPr lang="en-GB" smtClean="0"/>
              <a:t>‹Nº›</a:t>
            </a:fld>
            <a:endParaRPr lang="en-GB"/>
          </a:p>
        </p:txBody>
      </p:sp>
    </p:spTree>
    <p:extLst>
      <p:ext uri="{BB962C8B-B14F-4D97-AF65-F5344CB8AC3E}">
        <p14:creationId xmlns:p14="http://schemas.microsoft.com/office/powerpoint/2010/main" val="1419597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0.tiff"/><Relationship Id="rId13" Type="http://schemas.openxmlformats.org/officeDocument/2006/relationships/image" Target="../media/image15.tiff"/><Relationship Id="rId3" Type="http://schemas.openxmlformats.org/officeDocument/2006/relationships/image" Target="../media/image5.tiff"/><Relationship Id="rId7" Type="http://schemas.openxmlformats.org/officeDocument/2006/relationships/image" Target="../media/image9.png"/><Relationship Id="rId12" Type="http://schemas.openxmlformats.org/officeDocument/2006/relationships/image" Target="../media/image14.tiff"/><Relationship Id="rId17" Type="http://schemas.openxmlformats.org/officeDocument/2006/relationships/image" Target="../media/image19.tiff"/><Relationship Id="rId2" Type="http://schemas.openxmlformats.org/officeDocument/2006/relationships/image" Target="../media/image4.tiff"/><Relationship Id="rId16" Type="http://schemas.openxmlformats.org/officeDocument/2006/relationships/image" Target="../media/image18.tiff"/><Relationship Id="rId1" Type="http://schemas.openxmlformats.org/officeDocument/2006/relationships/slideLayout" Target="../slideLayouts/slideLayout7.xml"/><Relationship Id="rId6" Type="http://schemas.openxmlformats.org/officeDocument/2006/relationships/image" Target="../media/image8.tiff"/><Relationship Id="rId11" Type="http://schemas.openxmlformats.org/officeDocument/2006/relationships/image" Target="../media/image13.tiff"/><Relationship Id="rId5" Type="http://schemas.openxmlformats.org/officeDocument/2006/relationships/image" Target="../media/image7.tiff"/><Relationship Id="rId15" Type="http://schemas.openxmlformats.org/officeDocument/2006/relationships/image" Target="../media/image17.tiff"/><Relationship Id="rId10" Type="http://schemas.openxmlformats.org/officeDocument/2006/relationships/image" Target="../media/image12.tiff"/><Relationship Id="rId4" Type="http://schemas.openxmlformats.org/officeDocument/2006/relationships/image" Target="../media/image6.tiff"/><Relationship Id="rId9" Type="http://schemas.openxmlformats.org/officeDocument/2006/relationships/image" Target="../media/image11.png"/><Relationship Id="rId14" Type="http://schemas.openxmlformats.org/officeDocument/2006/relationships/image" Target="../media/image16.tiff"/></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13" Type="http://schemas.microsoft.com/office/2007/relationships/hdphoto" Target="../media/hdphoto6.wdp"/><Relationship Id="rId18" Type="http://schemas.openxmlformats.org/officeDocument/2006/relationships/image" Target="../media/image28.jpeg"/><Relationship Id="rId26" Type="http://schemas.openxmlformats.org/officeDocument/2006/relationships/image" Target="../media/image32.emf"/><Relationship Id="rId3" Type="http://schemas.microsoft.com/office/2007/relationships/hdphoto" Target="../media/hdphoto1.wdp"/><Relationship Id="rId21" Type="http://schemas.microsoft.com/office/2007/relationships/hdphoto" Target="../media/hdphoto10.wdp"/><Relationship Id="rId7" Type="http://schemas.microsoft.com/office/2007/relationships/hdphoto" Target="../media/hdphoto3.wdp"/><Relationship Id="rId12" Type="http://schemas.openxmlformats.org/officeDocument/2006/relationships/image" Target="../media/image25.jpeg"/><Relationship Id="rId17" Type="http://schemas.microsoft.com/office/2007/relationships/hdphoto" Target="../media/hdphoto8.wdp"/><Relationship Id="rId25" Type="http://schemas.microsoft.com/office/2007/relationships/hdphoto" Target="../media/hdphoto12.wdp"/><Relationship Id="rId2" Type="http://schemas.openxmlformats.org/officeDocument/2006/relationships/image" Target="../media/image20.jpeg"/><Relationship Id="rId16" Type="http://schemas.openxmlformats.org/officeDocument/2006/relationships/image" Target="../media/image27.jpeg"/><Relationship Id="rId20" Type="http://schemas.openxmlformats.org/officeDocument/2006/relationships/image" Target="../media/image29.jpeg"/><Relationship Id="rId29"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22.jpeg"/><Relationship Id="rId11" Type="http://schemas.microsoft.com/office/2007/relationships/hdphoto" Target="../media/hdphoto5.wdp"/><Relationship Id="rId24" Type="http://schemas.openxmlformats.org/officeDocument/2006/relationships/image" Target="../media/image31.jpeg"/><Relationship Id="rId5" Type="http://schemas.microsoft.com/office/2007/relationships/hdphoto" Target="../media/hdphoto2.wdp"/><Relationship Id="rId15" Type="http://schemas.microsoft.com/office/2007/relationships/hdphoto" Target="../media/hdphoto7.wdp"/><Relationship Id="rId23" Type="http://schemas.microsoft.com/office/2007/relationships/hdphoto" Target="../media/hdphoto11.wdp"/><Relationship Id="rId28" Type="http://schemas.openxmlformats.org/officeDocument/2006/relationships/image" Target="../media/image34.png"/><Relationship Id="rId10" Type="http://schemas.openxmlformats.org/officeDocument/2006/relationships/image" Target="../media/image24.jpeg"/><Relationship Id="rId19" Type="http://schemas.microsoft.com/office/2007/relationships/hdphoto" Target="../media/hdphoto9.wdp"/><Relationship Id="rId4" Type="http://schemas.openxmlformats.org/officeDocument/2006/relationships/image" Target="../media/image21.jpeg"/><Relationship Id="rId9" Type="http://schemas.microsoft.com/office/2007/relationships/hdphoto" Target="../media/hdphoto4.wdp"/><Relationship Id="rId14" Type="http://schemas.openxmlformats.org/officeDocument/2006/relationships/image" Target="../media/image26.jpeg"/><Relationship Id="rId22" Type="http://schemas.openxmlformats.org/officeDocument/2006/relationships/image" Target="../media/image30.jpeg"/><Relationship Id="rId27" Type="http://schemas.openxmlformats.org/officeDocument/2006/relationships/image" Target="../media/image33.png"/><Relationship Id="rId30" Type="http://schemas.openxmlformats.org/officeDocument/2006/relationships/image" Target="../media/image36.png"/></Relationships>
</file>

<file path=ppt/slides/_rels/slide5.xml.rels><?xml version="1.0" encoding="UTF-8" standalone="yes"?>
<Relationships xmlns="http://schemas.openxmlformats.org/package/2006/relationships"><Relationship Id="rId8" Type="http://schemas.openxmlformats.org/officeDocument/2006/relationships/image" Target="../media/image43.emf"/><Relationship Id="rId13" Type="http://schemas.openxmlformats.org/officeDocument/2006/relationships/image" Target="../media/image48.emf"/><Relationship Id="rId18" Type="http://schemas.openxmlformats.org/officeDocument/2006/relationships/image" Target="../media/image53.emf"/><Relationship Id="rId3" Type="http://schemas.openxmlformats.org/officeDocument/2006/relationships/image" Target="../media/image38.emf"/><Relationship Id="rId21" Type="http://schemas.openxmlformats.org/officeDocument/2006/relationships/image" Target="../media/image56.emf"/><Relationship Id="rId7" Type="http://schemas.openxmlformats.org/officeDocument/2006/relationships/image" Target="../media/image42.emf"/><Relationship Id="rId12" Type="http://schemas.openxmlformats.org/officeDocument/2006/relationships/image" Target="../media/image47.emf"/><Relationship Id="rId17" Type="http://schemas.openxmlformats.org/officeDocument/2006/relationships/image" Target="../media/image52.emf"/><Relationship Id="rId2" Type="http://schemas.openxmlformats.org/officeDocument/2006/relationships/image" Target="../media/image37.emf"/><Relationship Id="rId16" Type="http://schemas.openxmlformats.org/officeDocument/2006/relationships/image" Target="../media/image51.emf"/><Relationship Id="rId20" Type="http://schemas.openxmlformats.org/officeDocument/2006/relationships/image" Target="../media/image55.emf"/><Relationship Id="rId1" Type="http://schemas.openxmlformats.org/officeDocument/2006/relationships/slideLayout" Target="../slideLayouts/slideLayout7.xml"/><Relationship Id="rId6" Type="http://schemas.openxmlformats.org/officeDocument/2006/relationships/image" Target="../media/image41.emf"/><Relationship Id="rId11" Type="http://schemas.openxmlformats.org/officeDocument/2006/relationships/image" Target="../media/image46.emf"/><Relationship Id="rId5" Type="http://schemas.openxmlformats.org/officeDocument/2006/relationships/image" Target="../media/image40.emf"/><Relationship Id="rId15" Type="http://schemas.openxmlformats.org/officeDocument/2006/relationships/image" Target="../media/image50.emf"/><Relationship Id="rId10" Type="http://schemas.openxmlformats.org/officeDocument/2006/relationships/image" Target="../media/image45.emf"/><Relationship Id="rId19" Type="http://schemas.openxmlformats.org/officeDocument/2006/relationships/image" Target="../media/image54.emf"/><Relationship Id="rId4" Type="http://schemas.openxmlformats.org/officeDocument/2006/relationships/image" Target="../media/image39.emf"/><Relationship Id="rId9" Type="http://schemas.openxmlformats.org/officeDocument/2006/relationships/image" Target="../media/image44.emf"/><Relationship Id="rId14" Type="http://schemas.openxmlformats.org/officeDocument/2006/relationships/image" Target="../media/image49.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0021" y="1255862"/>
            <a:ext cx="5374105" cy="2031325"/>
          </a:xfrm>
          <a:prstGeom prst="rect">
            <a:avLst/>
          </a:prstGeom>
        </p:spPr>
        <p:txBody>
          <a:bodyPr wrap="square">
            <a:spAutoFit/>
          </a:bodyPr>
          <a:lstStyle/>
          <a:p>
            <a:pPr>
              <a:lnSpc>
                <a:spcPct val="150000"/>
              </a:lnSpc>
              <a:spcAft>
                <a:spcPts val="0"/>
              </a:spcAft>
            </a:pPr>
            <a:r>
              <a:rPr lang="en-US" sz="1200" b="1" dirty="0" smtClean="0">
                <a:latin typeface="Calibri" panose="020F0502020204030204" pitchFamily="34" charset="0"/>
                <a:ea typeface="Calibri" panose="020F0502020204030204" pitchFamily="34" charset="0"/>
                <a:cs typeface="Times New Roman" panose="02020603050405020304" pitchFamily="18" charset="0"/>
              </a:rPr>
              <a:t>Supplementary Figures</a:t>
            </a:r>
          </a:p>
          <a:p>
            <a:pPr>
              <a:lnSpc>
                <a:spcPct val="150000"/>
              </a:lnSpc>
              <a:spcAft>
                <a:spcPts val="0"/>
              </a:spcAft>
            </a:pPr>
            <a:endParaRPr lang="en-US" sz="1200" b="1"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0"/>
              </a:spcAft>
            </a:pPr>
            <a:r>
              <a:rPr lang="en-US" sz="1200" b="1" dirty="0">
                <a:latin typeface="Calibri" panose="020F0502020204030204" pitchFamily="34" charset="0"/>
                <a:ea typeface="Calibri" panose="020F0502020204030204" pitchFamily="34" charset="0"/>
                <a:cs typeface="Times New Roman" panose="02020603050405020304" pitchFamily="18" charset="0"/>
              </a:rPr>
              <a:t>Natural killer anti-tumor activity can be achieved by in vitro incubation with heat-killed BCG</a:t>
            </a:r>
            <a:r>
              <a:rPr lang="en-US" sz="1200" dirty="0" smtClean="0">
                <a:latin typeface="Calibri" panose="020F0502020204030204" pitchFamily="34" charset="0"/>
                <a:ea typeface="Calibri" panose="020F0502020204030204" pitchFamily="34" charset="0"/>
                <a:cs typeface="Times New Roman" panose="02020603050405020304" pitchFamily="18" charset="0"/>
              </a:rPr>
              <a:t> </a:t>
            </a:r>
            <a:endParaRPr lang="es-ES" sz="12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0"/>
              </a:spcAft>
            </a:pPr>
            <a:r>
              <a:rPr lang="es-ES" sz="1200" dirty="0" smtClean="0">
                <a:latin typeface="Calibri" panose="020F0502020204030204" pitchFamily="34" charset="0"/>
                <a:ea typeface="Calibri" panose="020F0502020204030204" pitchFamily="34" charset="0"/>
                <a:cs typeface="Times New Roman" panose="02020603050405020304" pitchFamily="18" charset="0"/>
              </a:rPr>
              <a:t>Gloria </a:t>
            </a:r>
            <a:r>
              <a:rPr lang="es-ES" sz="1200" dirty="0" err="1">
                <a:latin typeface="Calibri" panose="020F0502020204030204" pitchFamily="34" charset="0"/>
                <a:ea typeface="Calibri" panose="020F0502020204030204" pitchFamily="34" charset="0"/>
                <a:cs typeface="Times New Roman" panose="02020603050405020304" pitchFamily="18" charset="0"/>
              </a:rPr>
              <a:t>Esteso</a:t>
            </a:r>
            <a:r>
              <a:rPr lang="es-ES" sz="1200" dirty="0">
                <a:latin typeface="Calibri" panose="020F0502020204030204" pitchFamily="34" charset="0"/>
                <a:ea typeface="Calibri" panose="020F0502020204030204" pitchFamily="34" charset="0"/>
                <a:cs typeface="Times New Roman" panose="02020603050405020304" pitchFamily="18" charset="0"/>
              </a:rPr>
              <a:t>, Nacho </a:t>
            </a:r>
            <a:r>
              <a:rPr lang="es-ES" sz="1200" dirty="0" err="1">
                <a:latin typeface="Calibri" panose="020F0502020204030204" pitchFamily="34" charset="0"/>
                <a:ea typeface="Calibri" panose="020F0502020204030204" pitchFamily="34" charset="0"/>
                <a:cs typeface="Times New Roman" panose="02020603050405020304" pitchFamily="18" charset="0"/>
              </a:rPr>
              <a:t>Aguiló</a:t>
            </a:r>
            <a:r>
              <a:rPr lang="es-ES" sz="1200" dirty="0">
                <a:latin typeface="Calibri" panose="020F0502020204030204" pitchFamily="34" charset="0"/>
                <a:ea typeface="Calibri" panose="020F0502020204030204" pitchFamily="34" charset="0"/>
                <a:cs typeface="Times New Roman" panose="02020603050405020304" pitchFamily="18" charset="0"/>
              </a:rPr>
              <a:t>, Esther Julián, </a:t>
            </a:r>
            <a:r>
              <a:rPr lang="es-ES" sz="1200" dirty="0" err="1">
                <a:latin typeface="Calibri" panose="020F0502020204030204" pitchFamily="34" charset="0"/>
                <a:ea typeface="Calibri" panose="020F0502020204030204" pitchFamily="34" charset="0"/>
                <a:cs typeface="Times New Roman" panose="02020603050405020304" pitchFamily="18" charset="0"/>
              </a:rPr>
              <a:t>Omodele</a:t>
            </a:r>
            <a:r>
              <a:rPr lang="es-ES" sz="1200" dirty="0">
                <a:latin typeface="Calibri" panose="020F0502020204030204" pitchFamily="34" charset="0"/>
                <a:ea typeface="Calibri" panose="020F0502020204030204" pitchFamily="34" charset="0"/>
                <a:cs typeface="Times New Roman" panose="02020603050405020304" pitchFamily="18" charset="0"/>
              </a:rPr>
              <a:t> </a:t>
            </a:r>
            <a:r>
              <a:rPr lang="es-ES" sz="1200" dirty="0" err="1" smtClean="0">
                <a:latin typeface="Calibri" panose="020F0502020204030204" pitchFamily="34" charset="0"/>
                <a:ea typeface="Calibri" panose="020F0502020204030204" pitchFamily="34" charset="0"/>
                <a:cs typeface="Times New Roman" panose="02020603050405020304" pitchFamily="18" charset="0"/>
              </a:rPr>
              <a:t>Ashiru</a:t>
            </a:r>
            <a:r>
              <a:rPr lang="es-ES" sz="1200" dirty="0" smtClean="0">
                <a:latin typeface="Calibri" panose="020F0502020204030204" pitchFamily="34" charset="0"/>
                <a:ea typeface="Calibri" panose="020F0502020204030204" pitchFamily="34" charset="0"/>
                <a:cs typeface="Times New Roman" panose="02020603050405020304" pitchFamily="18" charset="0"/>
              </a:rPr>
              <a:t>, </a:t>
            </a:r>
            <a:r>
              <a:rPr lang="es-ES" sz="1200" dirty="0" err="1">
                <a:latin typeface="Calibri" panose="020F0502020204030204" pitchFamily="34" charset="0"/>
                <a:ea typeface="Calibri" panose="020F0502020204030204" pitchFamily="34" charset="0"/>
                <a:cs typeface="Times New Roman" panose="02020603050405020304" pitchFamily="18" charset="0"/>
              </a:rPr>
              <a:t>Mei</a:t>
            </a:r>
            <a:r>
              <a:rPr lang="es-ES" sz="1200" dirty="0">
                <a:latin typeface="Calibri" panose="020F0502020204030204" pitchFamily="34" charset="0"/>
                <a:ea typeface="Calibri" panose="020F0502020204030204" pitchFamily="34" charset="0"/>
                <a:cs typeface="Times New Roman" panose="02020603050405020304" pitchFamily="18" charset="0"/>
              </a:rPr>
              <a:t>. M. </a:t>
            </a:r>
            <a:r>
              <a:rPr lang="es-ES" sz="1200" dirty="0" smtClean="0">
                <a:latin typeface="Calibri" panose="020F0502020204030204" pitchFamily="34" charset="0"/>
                <a:ea typeface="Calibri" panose="020F0502020204030204" pitchFamily="34" charset="0"/>
                <a:cs typeface="Times New Roman" panose="02020603050405020304" pitchFamily="18" charset="0"/>
              </a:rPr>
              <a:t>Ho, </a:t>
            </a:r>
            <a:r>
              <a:rPr lang="es-ES" sz="1200" dirty="0">
                <a:latin typeface="Calibri" panose="020F0502020204030204" pitchFamily="34" charset="0"/>
                <a:ea typeface="Calibri" panose="020F0502020204030204" pitchFamily="34" charset="0"/>
                <a:cs typeface="Times New Roman" panose="02020603050405020304" pitchFamily="18" charset="0"/>
              </a:rPr>
              <a:t>Carlos </a:t>
            </a:r>
            <a:r>
              <a:rPr lang="es-ES" sz="1200" dirty="0" smtClean="0">
                <a:latin typeface="Calibri" panose="020F0502020204030204" pitchFamily="34" charset="0"/>
                <a:ea typeface="Calibri" panose="020F0502020204030204" pitchFamily="34" charset="0"/>
                <a:cs typeface="Times New Roman" panose="02020603050405020304" pitchFamily="18" charset="0"/>
              </a:rPr>
              <a:t>Martín </a:t>
            </a:r>
            <a:r>
              <a:rPr lang="es-ES" sz="1200" dirty="0">
                <a:latin typeface="Calibri" panose="020F0502020204030204" pitchFamily="34" charset="0"/>
                <a:ea typeface="Calibri" panose="020F0502020204030204" pitchFamily="34" charset="0"/>
                <a:cs typeface="Times New Roman" panose="02020603050405020304" pitchFamily="18" charset="0"/>
              </a:rPr>
              <a:t>and Mar </a:t>
            </a:r>
            <a:r>
              <a:rPr lang="es-ES" sz="1200" dirty="0" err="1" smtClean="0">
                <a:latin typeface="Calibri" panose="020F0502020204030204" pitchFamily="34" charset="0"/>
                <a:ea typeface="Calibri" panose="020F0502020204030204" pitchFamily="34" charset="0"/>
                <a:cs typeface="Times New Roman" panose="02020603050405020304" pitchFamily="18" charset="0"/>
              </a:rPr>
              <a:t>Valés</a:t>
            </a:r>
            <a:r>
              <a:rPr lang="es-ES" sz="1200" dirty="0" smtClean="0">
                <a:latin typeface="Calibri" panose="020F0502020204030204" pitchFamily="34" charset="0"/>
                <a:ea typeface="Calibri" panose="020F0502020204030204" pitchFamily="34" charset="0"/>
                <a:cs typeface="Times New Roman" panose="02020603050405020304" pitchFamily="18" charset="0"/>
              </a:rPr>
              <a:t>‐Gómez</a:t>
            </a:r>
            <a:endParaRPr lang="es-E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0"/>
              </a:spcAft>
            </a:pPr>
            <a:r>
              <a:rPr lang="es-ES" sz="1200" b="1" dirty="0">
                <a:latin typeface="Calibri" panose="020F0502020204030204" pitchFamily="34" charset="0"/>
                <a:ea typeface="Calibri" panose="020F0502020204030204" pitchFamily="34" charset="0"/>
                <a:cs typeface="Times New Roman" panose="02020603050405020304" pitchFamily="18" charset="0"/>
              </a:rPr>
              <a:t> </a:t>
            </a:r>
            <a:endParaRPr lang="es-ES" sz="1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6632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2"/>
          <p:cNvPicPr>
            <a:picLocks noChangeAspect="1"/>
          </p:cNvPicPr>
          <p:nvPr/>
        </p:nvPicPr>
        <p:blipFill rotWithShape="1">
          <a:blip r:embed="rId2">
            <a:extLst>
              <a:ext uri="{28A0092B-C50C-407E-A947-70E740481C1C}">
                <a14:useLocalDpi xmlns:a14="http://schemas.microsoft.com/office/drawing/2010/main" val="0"/>
              </a:ext>
            </a:extLst>
          </a:blip>
          <a:srcRect t="17565" b="1"/>
          <a:stretch/>
        </p:blipFill>
        <p:spPr bwMode="auto">
          <a:xfrm>
            <a:off x="0" y="1270761"/>
            <a:ext cx="6809762" cy="11573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Imagen 3"/>
          <p:cNvPicPr>
            <a:picLocks noChangeAspect="1"/>
          </p:cNvPicPr>
          <p:nvPr/>
        </p:nvPicPr>
        <p:blipFill rotWithShape="1">
          <a:blip r:embed="rId3">
            <a:extLst>
              <a:ext uri="{28A0092B-C50C-407E-A947-70E740481C1C}">
                <a14:useLocalDpi xmlns:a14="http://schemas.microsoft.com/office/drawing/2010/main" val="0"/>
              </a:ext>
            </a:extLst>
          </a:blip>
          <a:srcRect t="17952"/>
          <a:stretch/>
        </p:blipFill>
        <p:spPr bwMode="auto">
          <a:xfrm>
            <a:off x="116551" y="2919642"/>
            <a:ext cx="6564053" cy="1151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CuadroTexto 4"/>
          <p:cNvSpPr txBox="1">
            <a:spLocks noChangeArrowheads="1"/>
          </p:cNvSpPr>
          <p:nvPr/>
        </p:nvSpPr>
        <p:spPr bwMode="auto">
          <a:xfrm>
            <a:off x="759019" y="886687"/>
            <a:ext cx="5048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dirty="0"/>
              <a:t>1:1</a:t>
            </a:r>
          </a:p>
        </p:txBody>
      </p:sp>
      <p:sp>
        <p:nvSpPr>
          <p:cNvPr id="5" name="CuadroTexto 5"/>
          <p:cNvSpPr txBox="1">
            <a:spLocks noChangeArrowheads="1"/>
          </p:cNvSpPr>
          <p:nvPr/>
        </p:nvSpPr>
        <p:spPr bwMode="auto">
          <a:xfrm>
            <a:off x="2432930" y="886687"/>
            <a:ext cx="5048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a:t>1:2</a:t>
            </a:r>
          </a:p>
        </p:txBody>
      </p:sp>
      <p:sp>
        <p:nvSpPr>
          <p:cNvPr id="6" name="CuadroTexto 6"/>
          <p:cNvSpPr txBox="1">
            <a:spLocks noChangeArrowheads="1"/>
          </p:cNvSpPr>
          <p:nvPr/>
        </p:nvSpPr>
        <p:spPr bwMode="auto">
          <a:xfrm>
            <a:off x="4106841" y="886687"/>
            <a:ext cx="5048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a:t>1:4</a:t>
            </a:r>
          </a:p>
        </p:txBody>
      </p:sp>
      <p:sp>
        <p:nvSpPr>
          <p:cNvPr id="7" name="CuadroTexto 7"/>
          <p:cNvSpPr txBox="1">
            <a:spLocks noChangeArrowheads="1"/>
          </p:cNvSpPr>
          <p:nvPr/>
        </p:nvSpPr>
        <p:spPr bwMode="auto">
          <a:xfrm>
            <a:off x="5780753" y="886687"/>
            <a:ext cx="5048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a:t>1:8</a:t>
            </a:r>
          </a:p>
        </p:txBody>
      </p:sp>
      <p:sp>
        <p:nvSpPr>
          <p:cNvPr id="8" name="CuadroTexto 8"/>
          <p:cNvSpPr txBox="1">
            <a:spLocks noChangeArrowheads="1"/>
          </p:cNvSpPr>
          <p:nvPr/>
        </p:nvSpPr>
        <p:spPr bwMode="auto">
          <a:xfrm>
            <a:off x="833724" y="2535126"/>
            <a:ext cx="6858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a:t>1:16</a:t>
            </a:r>
          </a:p>
        </p:txBody>
      </p:sp>
      <p:sp>
        <p:nvSpPr>
          <p:cNvPr id="9" name="CuadroTexto 9"/>
          <p:cNvSpPr txBox="1">
            <a:spLocks noChangeArrowheads="1"/>
          </p:cNvSpPr>
          <p:nvPr/>
        </p:nvSpPr>
        <p:spPr bwMode="auto">
          <a:xfrm>
            <a:off x="2366191" y="2540106"/>
            <a:ext cx="6858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a:t>1:32</a:t>
            </a:r>
          </a:p>
        </p:txBody>
      </p:sp>
      <p:sp>
        <p:nvSpPr>
          <p:cNvPr id="10" name="CuadroTexto 10"/>
          <p:cNvSpPr txBox="1">
            <a:spLocks noChangeArrowheads="1"/>
          </p:cNvSpPr>
          <p:nvPr/>
        </p:nvSpPr>
        <p:spPr bwMode="auto">
          <a:xfrm>
            <a:off x="3898658" y="2545087"/>
            <a:ext cx="914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a:t>1:64</a:t>
            </a:r>
          </a:p>
        </p:txBody>
      </p:sp>
      <p:sp>
        <p:nvSpPr>
          <p:cNvPr id="11" name="CuadroTexto 11"/>
          <p:cNvSpPr txBox="1">
            <a:spLocks noChangeArrowheads="1"/>
          </p:cNvSpPr>
          <p:nvPr/>
        </p:nvSpPr>
        <p:spPr bwMode="auto">
          <a:xfrm>
            <a:off x="5659724" y="2530146"/>
            <a:ext cx="914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a:t>1:128</a:t>
            </a:r>
          </a:p>
        </p:txBody>
      </p:sp>
      <p:sp>
        <p:nvSpPr>
          <p:cNvPr id="12" name="CuadroTexto 12"/>
          <p:cNvSpPr txBox="1">
            <a:spLocks noChangeArrowheads="1"/>
          </p:cNvSpPr>
          <p:nvPr/>
        </p:nvSpPr>
        <p:spPr bwMode="auto">
          <a:xfrm>
            <a:off x="454219" y="1937239"/>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a:t>226530 events</a:t>
            </a:r>
          </a:p>
        </p:txBody>
      </p:sp>
      <p:sp>
        <p:nvSpPr>
          <p:cNvPr id="13" name="CuadroTexto 13"/>
          <p:cNvSpPr txBox="1">
            <a:spLocks noChangeArrowheads="1"/>
          </p:cNvSpPr>
          <p:nvPr/>
        </p:nvSpPr>
        <p:spPr bwMode="auto">
          <a:xfrm>
            <a:off x="2118666" y="1937238"/>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dirty="0"/>
              <a:t>116637 </a:t>
            </a:r>
            <a:r>
              <a:rPr lang="es-ES_tradnl" sz="1200" dirty="0" err="1"/>
              <a:t>events</a:t>
            </a:r>
            <a:endParaRPr lang="es-ES_tradnl" sz="1200" dirty="0"/>
          </a:p>
        </p:txBody>
      </p:sp>
      <p:sp>
        <p:nvSpPr>
          <p:cNvPr id="14" name="CuadroTexto 14"/>
          <p:cNvSpPr txBox="1">
            <a:spLocks noChangeArrowheads="1"/>
          </p:cNvSpPr>
          <p:nvPr/>
        </p:nvSpPr>
        <p:spPr bwMode="auto">
          <a:xfrm>
            <a:off x="3871268" y="1952180"/>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a:t>64555 events</a:t>
            </a:r>
          </a:p>
        </p:txBody>
      </p:sp>
      <p:sp>
        <p:nvSpPr>
          <p:cNvPr id="15" name="CuadroTexto 15"/>
          <p:cNvSpPr txBox="1">
            <a:spLocks noChangeArrowheads="1"/>
          </p:cNvSpPr>
          <p:nvPr/>
        </p:nvSpPr>
        <p:spPr bwMode="auto">
          <a:xfrm>
            <a:off x="5564104" y="1952180"/>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dirty="0"/>
              <a:t>37013 </a:t>
            </a:r>
            <a:r>
              <a:rPr lang="es-ES_tradnl" sz="1200" dirty="0" err="1"/>
              <a:t>events</a:t>
            </a:r>
            <a:endParaRPr lang="es-ES_tradnl" sz="1200" dirty="0"/>
          </a:p>
        </p:txBody>
      </p:sp>
      <p:sp>
        <p:nvSpPr>
          <p:cNvPr id="16" name="CuadroTexto 16"/>
          <p:cNvSpPr txBox="1">
            <a:spLocks noChangeArrowheads="1"/>
          </p:cNvSpPr>
          <p:nvPr/>
        </p:nvSpPr>
        <p:spPr bwMode="auto">
          <a:xfrm>
            <a:off x="454219" y="3538677"/>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a:t>15555 events</a:t>
            </a:r>
          </a:p>
        </p:txBody>
      </p:sp>
      <p:sp>
        <p:nvSpPr>
          <p:cNvPr id="17" name="CuadroTexto 17"/>
          <p:cNvSpPr txBox="1">
            <a:spLocks noChangeArrowheads="1"/>
          </p:cNvSpPr>
          <p:nvPr/>
        </p:nvSpPr>
        <p:spPr bwMode="auto">
          <a:xfrm>
            <a:off x="2194868" y="3538677"/>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dirty="0"/>
              <a:t>8556 </a:t>
            </a:r>
            <a:r>
              <a:rPr lang="es-ES_tradnl" sz="1200" dirty="0" err="1"/>
              <a:t>events</a:t>
            </a:r>
            <a:endParaRPr lang="es-ES_tradnl" sz="1200" dirty="0"/>
          </a:p>
        </p:txBody>
      </p:sp>
      <p:sp>
        <p:nvSpPr>
          <p:cNvPr id="18" name="CuadroTexto 18"/>
          <p:cNvSpPr txBox="1">
            <a:spLocks noChangeArrowheads="1"/>
          </p:cNvSpPr>
          <p:nvPr/>
        </p:nvSpPr>
        <p:spPr bwMode="auto">
          <a:xfrm>
            <a:off x="3889199" y="3538677"/>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a:t>4079 events</a:t>
            </a:r>
          </a:p>
        </p:txBody>
      </p:sp>
      <p:sp>
        <p:nvSpPr>
          <p:cNvPr id="19" name="CuadroTexto 19"/>
          <p:cNvSpPr txBox="1">
            <a:spLocks noChangeArrowheads="1"/>
          </p:cNvSpPr>
          <p:nvPr/>
        </p:nvSpPr>
        <p:spPr bwMode="auto">
          <a:xfrm>
            <a:off x="5562600" y="3538677"/>
            <a:ext cx="12954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200"/>
              <a:t>2428 events</a:t>
            </a:r>
          </a:p>
        </p:txBody>
      </p:sp>
      <p:grpSp>
        <p:nvGrpSpPr>
          <p:cNvPr id="21" name="Grupo 20"/>
          <p:cNvGrpSpPr/>
          <p:nvPr/>
        </p:nvGrpSpPr>
        <p:grpSpPr>
          <a:xfrm>
            <a:off x="292862" y="4314240"/>
            <a:ext cx="2644893" cy="1755986"/>
            <a:chOff x="1504857" y="5195047"/>
            <a:chExt cx="2644893" cy="1755986"/>
          </a:xfrm>
        </p:grpSpPr>
        <p:pic>
          <p:nvPicPr>
            <p:cNvPr id="22" name="Imagen 4" descr="FC_CFUs_graph.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04857" y="5195047"/>
              <a:ext cx="2644893" cy="1755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 name="CuadroTexto 5"/>
            <p:cNvSpPr txBox="1">
              <a:spLocks noChangeArrowheads="1"/>
            </p:cNvSpPr>
            <p:nvPr/>
          </p:nvSpPr>
          <p:spPr bwMode="auto">
            <a:xfrm>
              <a:off x="2180561" y="5219924"/>
              <a:ext cx="1316037"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800" dirty="0"/>
                <a:t>r</a:t>
              </a:r>
              <a:r>
                <a:rPr lang="es-ES_tradnl" sz="1800" baseline="30000" dirty="0"/>
                <a:t>2</a:t>
              </a:r>
              <a:r>
                <a:rPr lang="es-ES_tradnl" sz="1800" dirty="0"/>
                <a:t> = 0.9981</a:t>
              </a:r>
            </a:p>
          </p:txBody>
        </p:sp>
      </p:grpSp>
      <p:sp>
        <p:nvSpPr>
          <p:cNvPr id="24" name="4 CuadroTexto"/>
          <p:cNvSpPr txBox="1">
            <a:spLocks noChangeArrowheads="1"/>
          </p:cNvSpPr>
          <p:nvPr/>
        </p:nvSpPr>
        <p:spPr bwMode="auto">
          <a:xfrm>
            <a:off x="4728749" y="53259"/>
            <a:ext cx="166770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a:buFont typeface="Arial" charset="0"/>
              <a:buNone/>
              <a:defRPr/>
            </a:pPr>
            <a:r>
              <a:rPr lang="es-ES" altLang="es-ES" sz="1200" dirty="0" err="1" smtClean="0">
                <a:ea typeface="+mn-ea"/>
              </a:rPr>
              <a:t>Supplementary</a:t>
            </a:r>
            <a:r>
              <a:rPr lang="es-ES" altLang="es-ES" sz="1200" dirty="0" smtClean="0">
                <a:ea typeface="+mn-ea"/>
              </a:rPr>
              <a:t> Figure 1</a:t>
            </a:r>
            <a:endParaRPr lang="en-GB" sz="1200" spc="-100" baseline="30000" dirty="0">
              <a:ea typeface="+mn-ea"/>
              <a:cs typeface="ＭＳ Ｐゴシック" charset="-128"/>
            </a:endParaRPr>
          </a:p>
        </p:txBody>
      </p:sp>
      <p:sp>
        <p:nvSpPr>
          <p:cNvPr id="20" name="Rectángulo 19"/>
          <p:cNvSpPr/>
          <p:nvPr/>
        </p:nvSpPr>
        <p:spPr>
          <a:xfrm>
            <a:off x="454219" y="6312865"/>
            <a:ext cx="5963964" cy="1107996"/>
          </a:xfrm>
          <a:prstGeom prst="rect">
            <a:avLst/>
          </a:prstGeom>
        </p:spPr>
        <p:txBody>
          <a:bodyPr wrap="square">
            <a:spAutoFit/>
          </a:bodyPr>
          <a:lstStyle/>
          <a:p>
            <a:pPr>
              <a:lnSpc>
                <a:spcPct val="150000"/>
              </a:lnSpc>
              <a:spcAft>
                <a:spcPts val="0"/>
              </a:spcAft>
            </a:pPr>
            <a:r>
              <a:rPr lang="en-GB" sz="1100" b="1" dirty="0">
                <a:latin typeface="Calibri" panose="020F0502020204030204" pitchFamily="34" charset="0"/>
                <a:ea typeface="Calibri" panose="020F0502020204030204" pitchFamily="34" charset="0"/>
                <a:cs typeface="Times New Roman" panose="02020603050405020304" pitchFamily="18" charset="0"/>
              </a:rPr>
              <a:t>Supplementary Figure 1. The number of BCG cells estimated by flow cytometry.</a:t>
            </a:r>
            <a:r>
              <a:rPr lang="en-GB" sz="1100" dirty="0">
                <a:latin typeface="Calibri" panose="020F0502020204030204" pitchFamily="34" charset="0"/>
                <a:ea typeface="Calibri" panose="020F0502020204030204" pitchFamily="34" charset="0"/>
                <a:cs typeface="Times New Roman" panose="02020603050405020304" pitchFamily="18" charset="0"/>
              </a:rPr>
              <a:t> Serial dilutions, as indicated, of BCG grown in </a:t>
            </a:r>
            <a:r>
              <a:rPr lang="en-GB" sz="1100" dirty="0" err="1">
                <a:latin typeface="Calibri" panose="020F0502020204030204" pitchFamily="34" charset="0"/>
                <a:ea typeface="Calibri" panose="020F0502020204030204" pitchFamily="34" charset="0"/>
                <a:cs typeface="Times New Roman" panose="02020603050405020304" pitchFamily="18" charset="0"/>
              </a:rPr>
              <a:t>Middlebrook</a:t>
            </a:r>
            <a:r>
              <a:rPr lang="en-GB" sz="1100" dirty="0">
                <a:latin typeface="Calibri" panose="020F0502020204030204" pitchFamily="34" charset="0"/>
                <a:ea typeface="Calibri" panose="020F0502020204030204" pitchFamily="34" charset="0"/>
                <a:cs typeface="Times New Roman" panose="02020603050405020304" pitchFamily="18" charset="0"/>
              </a:rPr>
              <a:t> 7H10 medium were prepared and analysed by flow cytometry at constant speed during 30 seconds. The number of events within the FSC vs SSC region corresponding to bacteria (A) were used to build a calibration curve (B).</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5005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Agrupar 1"/>
          <p:cNvGrpSpPr/>
          <p:nvPr/>
        </p:nvGrpSpPr>
        <p:grpSpPr>
          <a:xfrm>
            <a:off x="1118829" y="1308815"/>
            <a:ext cx="3596308" cy="864002"/>
            <a:chOff x="1426309" y="742460"/>
            <a:chExt cx="3596308" cy="864002"/>
          </a:xfrm>
        </p:grpSpPr>
        <p:pic>
          <p:nvPicPr>
            <p:cNvPr id="39" name="Imagen 38"/>
            <p:cNvPicPr preferRelativeResize="0">
              <a:picLocks/>
            </p:cNvPicPr>
            <p:nvPr/>
          </p:nvPicPr>
          <p:blipFill rotWithShape="1">
            <a:blip r:embed="rId2" cstate="print">
              <a:extLst>
                <a:ext uri="{28A0092B-C50C-407E-A947-70E740481C1C}">
                  <a14:useLocalDpi xmlns:a14="http://schemas.microsoft.com/office/drawing/2010/main" val="0"/>
                </a:ext>
              </a:extLst>
            </a:blip>
            <a:srcRect l="17927" t="3846" r="6009" b="15892"/>
            <a:stretch/>
          </p:blipFill>
          <p:spPr>
            <a:xfrm>
              <a:off x="1426309" y="742462"/>
              <a:ext cx="900000" cy="864000"/>
            </a:xfrm>
            <a:prstGeom prst="rect">
              <a:avLst/>
            </a:prstGeom>
            <a:ln>
              <a:solidFill>
                <a:schemeClr val="tx1"/>
              </a:solidFill>
            </a:ln>
          </p:spPr>
        </p:pic>
        <p:pic>
          <p:nvPicPr>
            <p:cNvPr id="40" name="Imagen 39"/>
            <p:cNvPicPr preferRelativeResize="0">
              <a:picLocks/>
            </p:cNvPicPr>
            <p:nvPr/>
          </p:nvPicPr>
          <p:blipFill rotWithShape="1">
            <a:blip r:embed="rId3" cstate="print">
              <a:extLst>
                <a:ext uri="{28A0092B-C50C-407E-A947-70E740481C1C}">
                  <a14:useLocalDpi xmlns:a14="http://schemas.microsoft.com/office/drawing/2010/main" val="0"/>
                </a:ext>
              </a:extLst>
            </a:blip>
            <a:srcRect l="17568" t="3870" r="6031" b="15515"/>
            <a:stretch/>
          </p:blipFill>
          <p:spPr>
            <a:xfrm>
              <a:off x="3223852" y="742462"/>
              <a:ext cx="900000" cy="864000"/>
            </a:xfrm>
            <a:prstGeom prst="rect">
              <a:avLst/>
            </a:prstGeom>
            <a:ln>
              <a:solidFill>
                <a:srgbClr val="000000"/>
              </a:solidFill>
            </a:ln>
          </p:spPr>
        </p:pic>
        <p:pic>
          <p:nvPicPr>
            <p:cNvPr id="41" name="Imagen 40"/>
            <p:cNvPicPr preferRelativeResize="0">
              <a:picLocks/>
            </p:cNvPicPr>
            <p:nvPr/>
          </p:nvPicPr>
          <p:blipFill rotWithShape="1">
            <a:blip r:embed="rId4" cstate="print">
              <a:extLst>
                <a:ext uri="{28A0092B-C50C-407E-A947-70E740481C1C}">
                  <a14:useLocalDpi xmlns:a14="http://schemas.microsoft.com/office/drawing/2010/main" val="0"/>
                </a:ext>
              </a:extLst>
            </a:blip>
            <a:srcRect l="17667" t="3646" r="5933" b="15740"/>
            <a:stretch/>
          </p:blipFill>
          <p:spPr>
            <a:xfrm>
              <a:off x="2325078" y="742460"/>
              <a:ext cx="900000" cy="864000"/>
            </a:xfrm>
            <a:prstGeom prst="rect">
              <a:avLst/>
            </a:prstGeom>
            <a:ln>
              <a:solidFill>
                <a:srgbClr val="000000"/>
              </a:solidFill>
            </a:ln>
          </p:spPr>
        </p:pic>
        <p:pic>
          <p:nvPicPr>
            <p:cNvPr id="42" name="Imagen 41"/>
            <p:cNvPicPr preferRelativeResize="0">
              <a:picLocks/>
            </p:cNvPicPr>
            <p:nvPr/>
          </p:nvPicPr>
          <p:blipFill rotWithShape="1">
            <a:blip r:embed="rId5" cstate="print">
              <a:extLst>
                <a:ext uri="{28A0092B-C50C-407E-A947-70E740481C1C}">
                  <a14:useLocalDpi xmlns:a14="http://schemas.microsoft.com/office/drawing/2010/main" val="0"/>
                </a:ext>
              </a:extLst>
            </a:blip>
            <a:srcRect l="18002" t="3999" r="5597" b="15740"/>
            <a:stretch/>
          </p:blipFill>
          <p:spPr>
            <a:xfrm>
              <a:off x="4122617" y="742462"/>
              <a:ext cx="900000" cy="864000"/>
            </a:xfrm>
            <a:prstGeom prst="rect">
              <a:avLst/>
            </a:prstGeom>
            <a:ln>
              <a:solidFill>
                <a:srgbClr val="000000"/>
              </a:solidFill>
            </a:ln>
          </p:spPr>
        </p:pic>
      </p:grpSp>
      <p:pic>
        <p:nvPicPr>
          <p:cNvPr id="43" name="Imagen 42"/>
          <p:cNvPicPr preferRelativeResize="0">
            <a:picLocks/>
          </p:cNvPicPr>
          <p:nvPr/>
        </p:nvPicPr>
        <p:blipFill rotWithShape="1">
          <a:blip r:embed="rId6" cstate="print">
            <a:extLst>
              <a:ext uri="{28A0092B-C50C-407E-A947-70E740481C1C}">
                <a14:useLocalDpi xmlns:a14="http://schemas.microsoft.com/office/drawing/2010/main" val="0"/>
              </a:ext>
            </a:extLst>
          </a:blip>
          <a:srcRect l="16379" t="3976" r="4709" b="16028"/>
          <a:stretch/>
        </p:blipFill>
        <p:spPr>
          <a:xfrm>
            <a:off x="1089519" y="3924521"/>
            <a:ext cx="900000" cy="864000"/>
          </a:xfrm>
          <a:prstGeom prst="rect">
            <a:avLst/>
          </a:prstGeom>
          <a:ln>
            <a:solidFill>
              <a:srgbClr val="000000"/>
            </a:solidFill>
          </a:ln>
        </p:spPr>
      </p:pic>
      <p:pic>
        <p:nvPicPr>
          <p:cNvPr id="44" name="Imagen 43"/>
          <p:cNvPicPr preferRelativeResize="0">
            <a:picLocks/>
          </p:cNvPicPr>
          <p:nvPr/>
        </p:nvPicPr>
        <p:blipFill rotWithShape="1">
          <a:blip r:embed="rId7" cstate="print">
            <a:extLst>
              <a:ext uri="{28A0092B-C50C-407E-A947-70E740481C1C}">
                <a14:useLocalDpi xmlns:a14="http://schemas.microsoft.com/office/drawing/2010/main" val="0"/>
              </a:ext>
            </a:extLst>
          </a:blip>
          <a:srcRect l="15894" t="3735" r="4499" b="15916"/>
          <a:stretch/>
        </p:blipFill>
        <p:spPr>
          <a:xfrm>
            <a:off x="1988289" y="3924525"/>
            <a:ext cx="900000" cy="864000"/>
          </a:xfrm>
          <a:prstGeom prst="rect">
            <a:avLst/>
          </a:prstGeom>
          <a:ln>
            <a:solidFill>
              <a:srgbClr val="000000"/>
            </a:solidFill>
          </a:ln>
        </p:spPr>
      </p:pic>
      <p:pic>
        <p:nvPicPr>
          <p:cNvPr id="45" name="Imagen 44"/>
          <p:cNvPicPr preferRelativeResize="0">
            <a:picLocks/>
          </p:cNvPicPr>
          <p:nvPr/>
        </p:nvPicPr>
        <p:blipFill rotWithShape="1">
          <a:blip r:embed="rId8" cstate="print">
            <a:extLst>
              <a:ext uri="{28A0092B-C50C-407E-A947-70E740481C1C}">
                <a14:useLocalDpi xmlns:a14="http://schemas.microsoft.com/office/drawing/2010/main" val="0"/>
              </a:ext>
            </a:extLst>
          </a:blip>
          <a:srcRect l="16007" t="3875" r="4386" b="16128"/>
          <a:stretch/>
        </p:blipFill>
        <p:spPr>
          <a:xfrm>
            <a:off x="2887059" y="3924528"/>
            <a:ext cx="900000" cy="864000"/>
          </a:xfrm>
          <a:prstGeom prst="rect">
            <a:avLst/>
          </a:prstGeom>
          <a:ln>
            <a:solidFill>
              <a:srgbClr val="000000"/>
            </a:solidFill>
          </a:ln>
        </p:spPr>
      </p:pic>
      <p:pic>
        <p:nvPicPr>
          <p:cNvPr id="46" name="Imagen 45"/>
          <p:cNvPicPr preferRelativeResize="0">
            <a:picLocks/>
          </p:cNvPicPr>
          <p:nvPr/>
        </p:nvPicPr>
        <p:blipFill rotWithShape="1">
          <a:blip r:embed="rId9" cstate="print">
            <a:extLst>
              <a:ext uri="{28A0092B-C50C-407E-A947-70E740481C1C}">
                <a14:useLocalDpi xmlns:a14="http://schemas.microsoft.com/office/drawing/2010/main" val="0"/>
              </a:ext>
            </a:extLst>
          </a:blip>
          <a:srcRect l="16590" t="3817" r="4499" b="15835"/>
          <a:stretch/>
        </p:blipFill>
        <p:spPr>
          <a:xfrm>
            <a:off x="3785827" y="3924529"/>
            <a:ext cx="900000" cy="864000"/>
          </a:xfrm>
          <a:prstGeom prst="rect">
            <a:avLst/>
          </a:prstGeom>
          <a:ln>
            <a:solidFill>
              <a:srgbClr val="000000"/>
            </a:solidFill>
          </a:ln>
        </p:spPr>
      </p:pic>
      <p:grpSp>
        <p:nvGrpSpPr>
          <p:cNvPr id="47" name="Agrupar 60"/>
          <p:cNvGrpSpPr/>
          <p:nvPr/>
        </p:nvGrpSpPr>
        <p:grpSpPr>
          <a:xfrm>
            <a:off x="1109059" y="2502673"/>
            <a:ext cx="3683469" cy="1302142"/>
            <a:chOff x="1406770" y="2666999"/>
            <a:chExt cx="3683469" cy="1302142"/>
          </a:xfrm>
        </p:grpSpPr>
        <p:grpSp>
          <p:nvGrpSpPr>
            <p:cNvPr id="48" name="Agrupar 58"/>
            <p:cNvGrpSpPr/>
            <p:nvPr/>
          </p:nvGrpSpPr>
          <p:grpSpPr>
            <a:xfrm>
              <a:off x="1406770" y="2666999"/>
              <a:ext cx="3683469" cy="864001"/>
              <a:chOff x="1406770" y="2666999"/>
              <a:chExt cx="3683469" cy="864001"/>
            </a:xfrm>
          </p:grpSpPr>
          <p:pic>
            <p:nvPicPr>
              <p:cNvPr id="53" name="Imagen 52"/>
              <p:cNvPicPr preferRelativeResize="0">
                <a:picLocks/>
              </p:cNvPicPr>
              <p:nvPr/>
            </p:nvPicPr>
            <p:blipFill rotWithShape="1">
              <a:blip r:embed="rId10" cstate="print">
                <a:extLst>
                  <a:ext uri="{28A0092B-C50C-407E-A947-70E740481C1C}">
                    <a14:useLocalDpi xmlns:a14="http://schemas.microsoft.com/office/drawing/2010/main" val="0"/>
                  </a:ext>
                </a:extLst>
              </a:blip>
              <a:srcRect l="17748" t="3846" r="5851" b="15893"/>
              <a:stretch/>
            </p:blipFill>
            <p:spPr>
              <a:xfrm>
                <a:off x="1406770" y="2667000"/>
                <a:ext cx="900000" cy="864000"/>
              </a:xfrm>
              <a:prstGeom prst="rect">
                <a:avLst/>
              </a:prstGeom>
              <a:ln>
                <a:solidFill>
                  <a:srgbClr val="000000"/>
                </a:solidFill>
              </a:ln>
            </p:spPr>
          </p:pic>
          <p:sp>
            <p:nvSpPr>
              <p:cNvPr id="54" name="CuadroTexto 53"/>
              <p:cNvSpPr txBox="1"/>
              <p:nvPr/>
            </p:nvSpPr>
            <p:spPr>
              <a:xfrm>
                <a:off x="1793767" y="3025076"/>
                <a:ext cx="593364" cy="461665"/>
              </a:xfrm>
              <a:prstGeom prst="rect">
                <a:avLst/>
              </a:prstGeom>
              <a:noFill/>
            </p:spPr>
            <p:txBody>
              <a:bodyPr wrap="square" rtlCol="0">
                <a:spAutoFit/>
              </a:bodyPr>
              <a:lstStyle/>
              <a:p>
                <a:r>
                  <a:rPr lang="es-ES" sz="800" b="1" dirty="0" err="1" smtClean="0"/>
                  <a:t>Activated</a:t>
                </a:r>
                <a:endParaRPr lang="es-ES" sz="800" b="1" dirty="0" smtClean="0"/>
              </a:p>
              <a:p>
                <a:endParaRPr lang="es-ES" sz="800" b="1" dirty="0" smtClean="0"/>
              </a:p>
              <a:p>
                <a:pPr algn="ctr"/>
                <a:r>
                  <a:rPr lang="es-ES" sz="800" b="1" dirty="0" smtClean="0"/>
                  <a:t>0.67%</a:t>
                </a:r>
              </a:p>
            </p:txBody>
          </p:sp>
          <p:pic>
            <p:nvPicPr>
              <p:cNvPr id="55" name="Imagen 54"/>
              <p:cNvPicPr preferRelativeResize="0">
                <a:picLocks/>
              </p:cNvPicPr>
              <p:nvPr/>
            </p:nvPicPr>
            <p:blipFill rotWithShape="1">
              <a:blip r:embed="rId11" cstate="print">
                <a:extLst>
                  <a:ext uri="{28A0092B-C50C-407E-A947-70E740481C1C}">
                    <a14:useLocalDpi xmlns:a14="http://schemas.microsoft.com/office/drawing/2010/main" val="0"/>
                  </a:ext>
                </a:extLst>
              </a:blip>
              <a:srcRect l="17976" t="3516" r="5958" b="15162"/>
              <a:stretch/>
            </p:blipFill>
            <p:spPr>
              <a:xfrm>
                <a:off x="3204310" y="2667000"/>
                <a:ext cx="900000" cy="864000"/>
              </a:xfrm>
              <a:prstGeom prst="rect">
                <a:avLst/>
              </a:prstGeom>
              <a:ln>
                <a:solidFill>
                  <a:srgbClr val="000000"/>
                </a:solidFill>
              </a:ln>
            </p:spPr>
          </p:pic>
          <p:pic>
            <p:nvPicPr>
              <p:cNvPr id="56" name="Imagen 55"/>
              <p:cNvPicPr preferRelativeResize="0">
                <a:picLocks/>
              </p:cNvPicPr>
              <p:nvPr/>
            </p:nvPicPr>
            <p:blipFill rotWithShape="1">
              <a:blip r:embed="rId12" cstate="print">
                <a:extLst>
                  <a:ext uri="{28A0092B-C50C-407E-A947-70E740481C1C}">
                    <a14:useLocalDpi xmlns:a14="http://schemas.microsoft.com/office/drawing/2010/main" val="0"/>
                  </a:ext>
                </a:extLst>
              </a:blip>
              <a:srcRect l="17650" t="3646" r="5949" b="15740"/>
              <a:stretch/>
            </p:blipFill>
            <p:spPr>
              <a:xfrm>
                <a:off x="2305539" y="2666999"/>
                <a:ext cx="900000" cy="864000"/>
              </a:xfrm>
              <a:prstGeom prst="rect">
                <a:avLst/>
              </a:prstGeom>
              <a:ln>
                <a:solidFill>
                  <a:srgbClr val="000000"/>
                </a:solidFill>
              </a:ln>
            </p:spPr>
          </p:pic>
          <p:pic>
            <p:nvPicPr>
              <p:cNvPr id="57" name="Imagen 56"/>
              <p:cNvPicPr preferRelativeResize="0">
                <a:picLocks/>
              </p:cNvPicPr>
              <p:nvPr/>
            </p:nvPicPr>
            <p:blipFill rotWithShape="1">
              <a:blip r:embed="rId13" cstate="print">
                <a:extLst>
                  <a:ext uri="{28A0092B-C50C-407E-A947-70E740481C1C}">
                    <a14:useLocalDpi xmlns:a14="http://schemas.microsoft.com/office/drawing/2010/main" val="0"/>
                  </a:ext>
                </a:extLst>
              </a:blip>
              <a:srcRect l="17642" t="4000" r="5958" b="15386"/>
              <a:stretch/>
            </p:blipFill>
            <p:spPr>
              <a:xfrm>
                <a:off x="4103078" y="2667000"/>
                <a:ext cx="900000" cy="864000"/>
              </a:xfrm>
              <a:prstGeom prst="rect">
                <a:avLst/>
              </a:prstGeom>
              <a:ln>
                <a:solidFill>
                  <a:srgbClr val="000000"/>
                </a:solidFill>
              </a:ln>
            </p:spPr>
          </p:pic>
          <p:sp>
            <p:nvSpPr>
              <p:cNvPr id="58" name="CuadroTexto 57"/>
              <p:cNvSpPr txBox="1"/>
              <p:nvPr/>
            </p:nvSpPr>
            <p:spPr>
              <a:xfrm>
                <a:off x="2684683" y="3025076"/>
                <a:ext cx="593364" cy="461665"/>
              </a:xfrm>
              <a:prstGeom prst="rect">
                <a:avLst/>
              </a:prstGeom>
              <a:noFill/>
            </p:spPr>
            <p:txBody>
              <a:bodyPr wrap="square" rtlCol="0">
                <a:spAutoFit/>
              </a:bodyPr>
              <a:lstStyle/>
              <a:p>
                <a:r>
                  <a:rPr lang="es-ES" sz="800" b="1" dirty="0" err="1" smtClean="0"/>
                  <a:t>Activated</a:t>
                </a:r>
                <a:endParaRPr lang="es-ES" sz="800" b="1" dirty="0" smtClean="0"/>
              </a:p>
              <a:p>
                <a:endParaRPr lang="es-ES" sz="800" b="1" dirty="0" smtClean="0"/>
              </a:p>
              <a:p>
                <a:pPr algn="ctr"/>
                <a:r>
                  <a:rPr lang="es-ES" sz="800" b="1" dirty="0" smtClean="0"/>
                  <a:t>33%</a:t>
                </a:r>
              </a:p>
            </p:txBody>
          </p:sp>
          <p:sp>
            <p:nvSpPr>
              <p:cNvPr id="59" name="CuadroTexto 58"/>
              <p:cNvSpPr txBox="1"/>
              <p:nvPr/>
            </p:nvSpPr>
            <p:spPr>
              <a:xfrm>
                <a:off x="3584412" y="3025076"/>
                <a:ext cx="593364" cy="461665"/>
              </a:xfrm>
              <a:prstGeom prst="rect">
                <a:avLst/>
              </a:prstGeom>
              <a:noFill/>
            </p:spPr>
            <p:txBody>
              <a:bodyPr wrap="square" rtlCol="0">
                <a:spAutoFit/>
              </a:bodyPr>
              <a:lstStyle/>
              <a:p>
                <a:r>
                  <a:rPr lang="es-ES" sz="800" b="1" dirty="0" err="1" smtClean="0"/>
                  <a:t>Activated</a:t>
                </a:r>
                <a:endParaRPr lang="es-ES" sz="800" b="1" dirty="0" smtClean="0"/>
              </a:p>
              <a:p>
                <a:endParaRPr lang="es-ES" sz="800" b="1" dirty="0" smtClean="0"/>
              </a:p>
              <a:p>
                <a:pPr algn="ctr"/>
                <a:r>
                  <a:rPr lang="es-ES" sz="800" b="1" dirty="0" smtClean="0"/>
                  <a:t>37.1%</a:t>
                </a:r>
              </a:p>
            </p:txBody>
          </p:sp>
          <p:sp>
            <p:nvSpPr>
              <p:cNvPr id="60" name="CuadroTexto 59"/>
              <p:cNvSpPr txBox="1"/>
              <p:nvPr/>
            </p:nvSpPr>
            <p:spPr>
              <a:xfrm>
                <a:off x="4496875" y="3025076"/>
                <a:ext cx="593364" cy="461665"/>
              </a:xfrm>
              <a:prstGeom prst="rect">
                <a:avLst/>
              </a:prstGeom>
              <a:noFill/>
            </p:spPr>
            <p:txBody>
              <a:bodyPr wrap="square" rtlCol="0">
                <a:spAutoFit/>
              </a:bodyPr>
              <a:lstStyle/>
              <a:p>
                <a:r>
                  <a:rPr lang="es-ES" sz="800" b="1" dirty="0" err="1" smtClean="0"/>
                  <a:t>Activated</a:t>
                </a:r>
                <a:endParaRPr lang="es-ES" sz="800" b="1" dirty="0" smtClean="0"/>
              </a:p>
              <a:p>
                <a:endParaRPr lang="es-ES" sz="800" b="1" dirty="0" smtClean="0"/>
              </a:p>
              <a:p>
                <a:pPr algn="ctr"/>
                <a:r>
                  <a:rPr lang="es-ES" sz="800" b="1" dirty="0" smtClean="0"/>
                  <a:t>35.4%</a:t>
                </a:r>
              </a:p>
            </p:txBody>
          </p:sp>
        </p:grpSp>
        <p:cxnSp>
          <p:nvCxnSpPr>
            <p:cNvPr id="49" name="Conector recto de flecha 48"/>
            <p:cNvCxnSpPr/>
            <p:nvPr/>
          </p:nvCxnSpPr>
          <p:spPr>
            <a:xfrm flipH="1">
              <a:off x="1842477" y="3601818"/>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0" name="Conector recto de flecha 49"/>
            <p:cNvCxnSpPr/>
            <p:nvPr/>
          </p:nvCxnSpPr>
          <p:spPr>
            <a:xfrm flipH="1">
              <a:off x="2805723" y="3601818"/>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1" name="Conector recto de flecha 50"/>
            <p:cNvCxnSpPr/>
            <p:nvPr/>
          </p:nvCxnSpPr>
          <p:spPr>
            <a:xfrm flipH="1">
              <a:off x="3720123" y="3601818"/>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2" name="Conector recto de flecha 51"/>
            <p:cNvCxnSpPr/>
            <p:nvPr/>
          </p:nvCxnSpPr>
          <p:spPr>
            <a:xfrm flipH="1">
              <a:off x="4605215" y="3601818"/>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61" name="4 CuadroTexto"/>
          <p:cNvSpPr txBox="1">
            <a:spLocks noChangeArrowheads="1"/>
          </p:cNvSpPr>
          <p:nvPr/>
        </p:nvSpPr>
        <p:spPr bwMode="auto">
          <a:xfrm>
            <a:off x="4235827" y="538779"/>
            <a:ext cx="166770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a:buFont typeface="Arial" charset="0"/>
              <a:buNone/>
              <a:defRPr/>
            </a:pPr>
            <a:r>
              <a:rPr lang="es-ES" altLang="es-ES" sz="1200" dirty="0" err="1" smtClean="0">
                <a:ea typeface="+mn-ea"/>
              </a:rPr>
              <a:t>Supplementary</a:t>
            </a:r>
            <a:r>
              <a:rPr lang="es-ES" altLang="es-ES" sz="1200" dirty="0" smtClean="0">
                <a:ea typeface="+mn-ea"/>
              </a:rPr>
              <a:t> Figure 2</a:t>
            </a:r>
            <a:endParaRPr lang="en-GB" sz="1200" spc="-100" baseline="30000" dirty="0">
              <a:ea typeface="+mn-ea"/>
              <a:cs typeface="ＭＳ Ｐゴシック" charset="-128"/>
            </a:endParaRPr>
          </a:p>
        </p:txBody>
      </p:sp>
      <p:sp>
        <p:nvSpPr>
          <p:cNvPr id="62" name="CuadroTexto 61"/>
          <p:cNvSpPr txBox="1"/>
          <p:nvPr/>
        </p:nvSpPr>
        <p:spPr>
          <a:xfrm>
            <a:off x="1273281" y="3918709"/>
            <a:ext cx="132664" cy="123111"/>
          </a:xfrm>
          <a:prstGeom prst="rect">
            <a:avLst/>
          </a:prstGeom>
          <a:noFill/>
        </p:spPr>
        <p:txBody>
          <a:bodyPr wrap="square" lIns="0" tIns="0" rIns="0" bIns="0" rtlCol="0">
            <a:spAutoFit/>
          </a:bodyPr>
          <a:lstStyle/>
          <a:p>
            <a:r>
              <a:rPr lang="es-ES" sz="800" b="1" dirty="0" smtClean="0"/>
              <a:t>NK</a:t>
            </a:r>
            <a:endParaRPr lang="es-ES" sz="800" b="1" dirty="0"/>
          </a:p>
        </p:txBody>
      </p:sp>
      <p:grpSp>
        <p:nvGrpSpPr>
          <p:cNvPr id="63" name="Agrupar 57"/>
          <p:cNvGrpSpPr/>
          <p:nvPr/>
        </p:nvGrpSpPr>
        <p:grpSpPr>
          <a:xfrm>
            <a:off x="859802" y="5093064"/>
            <a:ext cx="3875603" cy="1352556"/>
            <a:chOff x="1157513" y="5423649"/>
            <a:chExt cx="3875603" cy="1352556"/>
          </a:xfrm>
        </p:grpSpPr>
        <p:pic>
          <p:nvPicPr>
            <p:cNvPr id="64" name="Imagen 63"/>
            <p:cNvPicPr preferRelativeResize="0">
              <a:picLocks/>
            </p:cNvPicPr>
            <p:nvPr/>
          </p:nvPicPr>
          <p:blipFill rotWithShape="1">
            <a:blip r:embed="rId14" cstate="print">
              <a:extLst>
                <a:ext uri="{28A0092B-C50C-407E-A947-70E740481C1C}">
                  <a14:useLocalDpi xmlns:a14="http://schemas.microsoft.com/office/drawing/2010/main" val="0"/>
                </a:ext>
              </a:extLst>
            </a:blip>
            <a:srcRect l="16061" t="3624" r="4332" b="15676"/>
            <a:stretch/>
          </p:blipFill>
          <p:spPr>
            <a:xfrm>
              <a:off x="1387229" y="5705211"/>
              <a:ext cx="900000" cy="864000"/>
            </a:xfrm>
            <a:prstGeom prst="rect">
              <a:avLst/>
            </a:prstGeom>
            <a:ln>
              <a:solidFill>
                <a:srgbClr val="000000"/>
              </a:solidFill>
            </a:ln>
          </p:spPr>
        </p:pic>
        <p:sp>
          <p:nvSpPr>
            <p:cNvPr id="65" name="CuadroTexto 64"/>
            <p:cNvSpPr txBox="1"/>
            <p:nvPr/>
          </p:nvSpPr>
          <p:spPr>
            <a:xfrm>
              <a:off x="1504463" y="6545373"/>
              <a:ext cx="615462" cy="230832"/>
            </a:xfrm>
            <a:prstGeom prst="rect">
              <a:avLst/>
            </a:prstGeom>
            <a:noFill/>
          </p:spPr>
          <p:txBody>
            <a:bodyPr wrap="square" rtlCol="0">
              <a:spAutoFit/>
            </a:bodyPr>
            <a:lstStyle/>
            <a:p>
              <a:r>
                <a:rPr lang="es-ES" sz="900" b="1" dirty="0" smtClean="0"/>
                <a:t>CD3 FITC</a:t>
              </a:r>
              <a:endParaRPr lang="es-ES" sz="900" b="1" dirty="0"/>
            </a:p>
          </p:txBody>
        </p:sp>
        <p:cxnSp>
          <p:nvCxnSpPr>
            <p:cNvPr id="66" name="Conector recto de flecha 65"/>
            <p:cNvCxnSpPr/>
            <p:nvPr/>
          </p:nvCxnSpPr>
          <p:spPr>
            <a:xfrm>
              <a:off x="1318844" y="6672373"/>
              <a:ext cx="254002" cy="9780"/>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7" name="Conector recto de flecha 66"/>
            <p:cNvCxnSpPr/>
            <p:nvPr/>
          </p:nvCxnSpPr>
          <p:spPr>
            <a:xfrm flipH="1" flipV="1">
              <a:off x="1279769" y="6359769"/>
              <a:ext cx="5860" cy="23054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68" name="CuadroTexto 67"/>
            <p:cNvSpPr txBox="1"/>
            <p:nvPr/>
          </p:nvSpPr>
          <p:spPr>
            <a:xfrm rot="16200000">
              <a:off x="806936" y="5847844"/>
              <a:ext cx="931985" cy="230832"/>
            </a:xfrm>
            <a:prstGeom prst="rect">
              <a:avLst/>
            </a:prstGeom>
            <a:noFill/>
          </p:spPr>
          <p:txBody>
            <a:bodyPr wrap="square" rtlCol="0">
              <a:spAutoFit/>
            </a:bodyPr>
            <a:lstStyle/>
            <a:p>
              <a:r>
                <a:rPr lang="es-ES" sz="900" b="1" dirty="0" smtClean="0"/>
                <a:t>CD56 PE-Cy5</a:t>
              </a:r>
              <a:endParaRPr lang="es-ES" sz="900" b="1" dirty="0"/>
            </a:p>
          </p:txBody>
        </p:sp>
        <p:pic>
          <p:nvPicPr>
            <p:cNvPr id="69" name="Imagen 68"/>
            <p:cNvPicPr preferRelativeResize="0">
              <a:picLocks/>
            </p:cNvPicPr>
            <p:nvPr/>
          </p:nvPicPr>
          <p:blipFill rotWithShape="1">
            <a:blip r:embed="rId15" cstate="print">
              <a:extLst>
                <a:ext uri="{28A0092B-C50C-407E-A947-70E740481C1C}">
                  <a14:useLocalDpi xmlns:a14="http://schemas.microsoft.com/office/drawing/2010/main" val="0"/>
                </a:ext>
              </a:extLst>
            </a:blip>
            <a:srcRect l="15877" t="4088" r="4516" b="15916"/>
            <a:stretch/>
          </p:blipFill>
          <p:spPr>
            <a:xfrm>
              <a:off x="2286000" y="5705217"/>
              <a:ext cx="900000" cy="864000"/>
            </a:xfrm>
            <a:prstGeom prst="rect">
              <a:avLst/>
            </a:prstGeom>
            <a:ln>
              <a:solidFill>
                <a:srgbClr val="000000"/>
              </a:solidFill>
            </a:ln>
          </p:spPr>
        </p:pic>
        <p:pic>
          <p:nvPicPr>
            <p:cNvPr id="70" name="Imagen 69"/>
            <p:cNvPicPr preferRelativeResize="0">
              <a:picLocks/>
            </p:cNvPicPr>
            <p:nvPr/>
          </p:nvPicPr>
          <p:blipFill rotWithShape="1">
            <a:blip r:embed="rId16" cstate="print">
              <a:extLst>
                <a:ext uri="{28A0092B-C50C-407E-A947-70E740481C1C}">
                  <a14:useLocalDpi xmlns:a14="http://schemas.microsoft.com/office/drawing/2010/main" val="0"/>
                </a:ext>
              </a:extLst>
            </a:blip>
            <a:srcRect l="15867" t="3876" r="4525" b="16480"/>
            <a:stretch/>
          </p:blipFill>
          <p:spPr>
            <a:xfrm>
              <a:off x="3184770" y="5705221"/>
              <a:ext cx="900000" cy="864000"/>
            </a:xfrm>
            <a:prstGeom prst="rect">
              <a:avLst/>
            </a:prstGeom>
            <a:ln>
              <a:solidFill>
                <a:srgbClr val="000000"/>
              </a:solidFill>
            </a:ln>
          </p:spPr>
        </p:pic>
        <p:pic>
          <p:nvPicPr>
            <p:cNvPr id="71" name="Imagen 70"/>
            <p:cNvPicPr preferRelativeResize="0">
              <a:picLocks/>
            </p:cNvPicPr>
            <p:nvPr/>
          </p:nvPicPr>
          <p:blipFill rotWithShape="1">
            <a:blip r:embed="rId17" cstate="print">
              <a:extLst>
                <a:ext uri="{28A0092B-C50C-407E-A947-70E740481C1C}">
                  <a14:useLocalDpi xmlns:a14="http://schemas.microsoft.com/office/drawing/2010/main" val="0"/>
                </a:ext>
              </a:extLst>
            </a:blip>
            <a:srcRect l="15867" t="3817" r="4525" b="15835"/>
            <a:stretch/>
          </p:blipFill>
          <p:spPr>
            <a:xfrm>
              <a:off x="4083540" y="5705221"/>
              <a:ext cx="900000" cy="864000"/>
            </a:xfrm>
            <a:prstGeom prst="rect">
              <a:avLst/>
            </a:prstGeom>
            <a:ln>
              <a:solidFill>
                <a:srgbClr val="000000"/>
              </a:solidFill>
            </a:ln>
          </p:spPr>
        </p:pic>
        <p:sp>
          <p:nvSpPr>
            <p:cNvPr id="72" name="CuadroTexto 71"/>
            <p:cNvSpPr txBox="1"/>
            <p:nvPr/>
          </p:nvSpPr>
          <p:spPr>
            <a:xfrm>
              <a:off x="2236509" y="5423649"/>
              <a:ext cx="1985064" cy="276999"/>
            </a:xfrm>
            <a:prstGeom prst="rect">
              <a:avLst/>
            </a:prstGeom>
            <a:noFill/>
          </p:spPr>
          <p:txBody>
            <a:bodyPr wrap="square" rtlCol="0">
              <a:spAutoFit/>
            </a:bodyPr>
            <a:lstStyle/>
            <a:p>
              <a:r>
                <a:rPr lang="es-ES" sz="1200" b="1" dirty="0" smtClean="0"/>
                <a:t>NK CD56 </a:t>
              </a:r>
              <a:r>
                <a:rPr lang="es-ES" sz="1200" b="1" dirty="0" err="1" smtClean="0"/>
                <a:t>bright</a:t>
              </a:r>
              <a:r>
                <a:rPr lang="es-ES" sz="1200" b="1" dirty="0" smtClean="0"/>
                <a:t> /</a:t>
              </a:r>
              <a:r>
                <a:rPr lang="es-ES" sz="1200" b="1" dirty="0" err="1" smtClean="0"/>
                <a:t>dim</a:t>
              </a:r>
              <a:endParaRPr lang="es-ES" sz="1200" b="1" dirty="0"/>
            </a:p>
          </p:txBody>
        </p:sp>
        <p:sp>
          <p:nvSpPr>
            <p:cNvPr id="73" name="CuadroTexto 72"/>
            <p:cNvSpPr txBox="1"/>
            <p:nvPr/>
          </p:nvSpPr>
          <p:spPr>
            <a:xfrm>
              <a:off x="1814795" y="5711535"/>
              <a:ext cx="488575" cy="246221"/>
            </a:xfrm>
            <a:prstGeom prst="rect">
              <a:avLst/>
            </a:prstGeom>
            <a:noFill/>
          </p:spPr>
          <p:txBody>
            <a:bodyPr wrap="square" lIns="0" tIns="0" rIns="0" bIns="0" rtlCol="0">
              <a:spAutoFit/>
            </a:bodyPr>
            <a:lstStyle/>
            <a:p>
              <a:pPr algn="ctr"/>
              <a:r>
                <a:rPr lang="es-ES" sz="800" b="1" dirty="0" smtClean="0"/>
                <a:t>CD56</a:t>
              </a:r>
              <a:r>
                <a:rPr lang="es-ES" sz="800" b="1" baseline="30000" dirty="0" smtClean="0"/>
                <a:t>bright</a:t>
              </a:r>
              <a:r>
                <a:rPr lang="es-ES" sz="800" b="1" dirty="0" smtClean="0"/>
                <a:t> 7%</a:t>
              </a:r>
              <a:endParaRPr lang="es-ES" sz="800" b="1" dirty="0"/>
            </a:p>
          </p:txBody>
        </p:sp>
        <p:sp>
          <p:nvSpPr>
            <p:cNvPr id="74" name="CuadroTexto 73"/>
            <p:cNvSpPr txBox="1"/>
            <p:nvPr/>
          </p:nvSpPr>
          <p:spPr>
            <a:xfrm>
              <a:off x="1385225" y="6263570"/>
              <a:ext cx="602689" cy="123111"/>
            </a:xfrm>
            <a:prstGeom prst="rect">
              <a:avLst/>
            </a:prstGeom>
            <a:noFill/>
          </p:spPr>
          <p:txBody>
            <a:bodyPr wrap="square" lIns="0" tIns="0" rIns="0" bIns="0" rtlCol="0">
              <a:spAutoFit/>
            </a:bodyPr>
            <a:lstStyle/>
            <a:p>
              <a:pPr algn="ctr"/>
              <a:r>
                <a:rPr lang="es-ES" sz="800" dirty="0" smtClean="0"/>
                <a:t>CD56</a:t>
              </a:r>
              <a:r>
                <a:rPr lang="es-ES" sz="800" baseline="30000" dirty="0" smtClean="0"/>
                <a:t>dim</a:t>
              </a:r>
              <a:r>
                <a:rPr lang="es-ES" sz="800" dirty="0" smtClean="0"/>
                <a:t> 93%</a:t>
              </a:r>
              <a:endParaRPr lang="es-ES" sz="800" dirty="0"/>
            </a:p>
          </p:txBody>
        </p:sp>
        <p:sp>
          <p:nvSpPr>
            <p:cNvPr id="75" name="CuadroTexto 74"/>
            <p:cNvSpPr txBox="1"/>
            <p:nvPr/>
          </p:nvSpPr>
          <p:spPr>
            <a:xfrm>
              <a:off x="2715830" y="5711535"/>
              <a:ext cx="488461" cy="246221"/>
            </a:xfrm>
            <a:prstGeom prst="rect">
              <a:avLst/>
            </a:prstGeom>
            <a:noFill/>
          </p:spPr>
          <p:txBody>
            <a:bodyPr wrap="square" lIns="0" tIns="0" rIns="0" bIns="0" rtlCol="0">
              <a:spAutoFit/>
            </a:bodyPr>
            <a:lstStyle/>
            <a:p>
              <a:pPr algn="ctr"/>
              <a:r>
                <a:rPr lang="es-ES" sz="800" b="1" dirty="0"/>
                <a:t>CD56</a:t>
              </a:r>
              <a:r>
                <a:rPr lang="es-ES" sz="800" b="1" baseline="30000" dirty="0"/>
                <a:t>bright</a:t>
              </a:r>
              <a:r>
                <a:rPr lang="es-ES" sz="800" b="1" dirty="0" smtClean="0"/>
                <a:t> 42%</a:t>
              </a:r>
              <a:endParaRPr lang="es-ES" sz="800" b="1" dirty="0"/>
            </a:p>
          </p:txBody>
        </p:sp>
        <p:sp>
          <p:nvSpPr>
            <p:cNvPr id="76" name="CuadroTexto 75"/>
            <p:cNvSpPr txBox="1"/>
            <p:nvPr/>
          </p:nvSpPr>
          <p:spPr>
            <a:xfrm>
              <a:off x="2328786" y="6263570"/>
              <a:ext cx="602689" cy="123111"/>
            </a:xfrm>
            <a:prstGeom prst="rect">
              <a:avLst/>
            </a:prstGeom>
            <a:noFill/>
          </p:spPr>
          <p:txBody>
            <a:bodyPr wrap="square" lIns="0" tIns="0" rIns="0" bIns="0" rtlCol="0">
              <a:spAutoFit/>
            </a:bodyPr>
            <a:lstStyle/>
            <a:p>
              <a:pPr algn="ctr"/>
              <a:r>
                <a:rPr lang="es-ES" sz="800" dirty="0"/>
                <a:t>CD56</a:t>
              </a:r>
              <a:r>
                <a:rPr lang="es-ES" sz="800" baseline="30000" dirty="0"/>
                <a:t>dim</a:t>
              </a:r>
              <a:r>
                <a:rPr lang="es-ES" sz="800" dirty="0" smtClean="0"/>
                <a:t> 58%</a:t>
              </a:r>
              <a:endParaRPr lang="es-ES" sz="800" dirty="0"/>
            </a:p>
          </p:txBody>
        </p:sp>
        <p:sp>
          <p:nvSpPr>
            <p:cNvPr id="77" name="CuadroTexto 76"/>
            <p:cNvSpPr txBox="1"/>
            <p:nvPr/>
          </p:nvSpPr>
          <p:spPr>
            <a:xfrm>
              <a:off x="3569513" y="5711535"/>
              <a:ext cx="570250" cy="246221"/>
            </a:xfrm>
            <a:prstGeom prst="rect">
              <a:avLst/>
            </a:prstGeom>
            <a:noFill/>
          </p:spPr>
          <p:txBody>
            <a:bodyPr wrap="square" lIns="0" tIns="0" rIns="0" bIns="0" rtlCol="0">
              <a:spAutoFit/>
            </a:bodyPr>
            <a:lstStyle/>
            <a:p>
              <a:pPr algn="ctr"/>
              <a:r>
                <a:rPr lang="es-ES" sz="800" b="1" dirty="0"/>
                <a:t>CD56</a:t>
              </a:r>
              <a:r>
                <a:rPr lang="es-ES" sz="800" b="1" baseline="30000" dirty="0"/>
                <a:t>bright </a:t>
              </a:r>
              <a:r>
                <a:rPr lang="es-ES" sz="800" b="1" dirty="0" smtClean="0"/>
                <a:t>53%</a:t>
              </a:r>
              <a:endParaRPr lang="es-ES" sz="800" b="1" dirty="0"/>
            </a:p>
          </p:txBody>
        </p:sp>
        <p:sp>
          <p:nvSpPr>
            <p:cNvPr id="78" name="CuadroTexto 77"/>
            <p:cNvSpPr txBox="1"/>
            <p:nvPr/>
          </p:nvSpPr>
          <p:spPr>
            <a:xfrm>
              <a:off x="3227341" y="6263570"/>
              <a:ext cx="602689" cy="123111"/>
            </a:xfrm>
            <a:prstGeom prst="rect">
              <a:avLst/>
            </a:prstGeom>
            <a:noFill/>
          </p:spPr>
          <p:txBody>
            <a:bodyPr wrap="square" lIns="0" tIns="0" rIns="0" bIns="0" rtlCol="0">
              <a:spAutoFit/>
            </a:bodyPr>
            <a:lstStyle/>
            <a:p>
              <a:pPr algn="ctr"/>
              <a:r>
                <a:rPr lang="es-ES" sz="800" dirty="0"/>
                <a:t>CD56</a:t>
              </a:r>
              <a:r>
                <a:rPr lang="es-ES" sz="800" baseline="30000" dirty="0"/>
                <a:t>dim</a:t>
              </a:r>
              <a:r>
                <a:rPr lang="es-ES" sz="800" dirty="0"/>
                <a:t> 47</a:t>
              </a:r>
              <a:r>
                <a:rPr lang="es-ES" sz="800" dirty="0" smtClean="0"/>
                <a:t>%</a:t>
              </a:r>
              <a:endParaRPr lang="es-ES" sz="800" dirty="0"/>
            </a:p>
          </p:txBody>
        </p:sp>
        <p:sp>
          <p:nvSpPr>
            <p:cNvPr id="79" name="CuadroTexto 78"/>
            <p:cNvSpPr txBox="1"/>
            <p:nvPr/>
          </p:nvSpPr>
          <p:spPr>
            <a:xfrm>
              <a:off x="4508758" y="5711535"/>
              <a:ext cx="524358" cy="246221"/>
            </a:xfrm>
            <a:prstGeom prst="rect">
              <a:avLst/>
            </a:prstGeom>
            <a:noFill/>
          </p:spPr>
          <p:txBody>
            <a:bodyPr wrap="square" lIns="0" tIns="0" rIns="0" bIns="0" rtlCol="0">
              <a:spAutoFit/>
            </a:bodyPr>
            <a:lstStyle/>
            <a:p>
              <a:pPr algn="ctr"/>
              <a:r>
                <a:rPr lang="es-ES" sz="800" b="1" dirty="0"/>
                <a:t>CD56</a:t>
              </a:r>
              <a:r>
                <a:rPr lang="es-ES" sz="800" b="1" baseline="30000" dirty="0"/>
                <a:t>bright</a:t>
              </a:r>
              <a:r>
                <a:rPr lang="es-ES" sz="800" b="1" dirty="0" smtClean="0"/>
                <a:t> 55%</a:t>
              </a:r>
              <a:endParaRPr lang="es-ES" sz="800" b="1" dirty="0"/>
            </a:p>
          </p:txBody>
        </p:sp>
        <p:sp>
          <p:nvSpPr>
            <p:cNvPr id="80" name="CuadroTexto 79"/>
            <p:cNvSpPr txBox="1"/>
            <p:nvPr/>
          </p:nvSpPr>
          <p:spPr>
            <a:xfrm>
              <a:off x="4119957" y="6263570"/>
              <a:ext cx="602689" cy="123111"/>
            </a:xfrm>
            <a:prstGeom prst="rect">
              <a:avLst/>
            </a:prstGeom>
            <a:noFill/>
          </p:spPr>
          <p:txBody>
            <a:bodyPr wrap="square" lIns="0" tIns="0" rIns="0" bIns="0" rtlCol="0">
              <a:spAutoFit/>
            </a:bodyPr>
            <a:lstStyle/>
            <a:p>
              <a:pPr algn="ctr"/>
              <a:r>
                <a:rPr lang="es-ES" sz="800" dirty="0"/>
                <a:t>CD56</a:t>
              </a:r>
              <a:r>
                <a:rPr lang="es-ES" sz="800" baseline="30000" dirty="0"/>
                <a:t>dim</a:t>
              </a:r>
              <a:r>
                <a:rPr lang="es-ES" sz="800" dirty="0" smtClean="0"/>
                <a:t> 45%</a:t>
              </a:r>
              <a:endParaRPr lang="es-ES" sz="800" dirty="0"/>
            </a:p>
          </p:txBody>
        </p:sp>
      </p:grpSp>
      <p:cxnSp>
        <p:nvCxnSpPr>
          <p:cNvPr id="81" name="Conector recto de flecha 80"/>
          <p:cNvCxnSpPr/>
          <p:nvPr/>
        </p:nvCxnSpPr>
        <p:spPr>
          <a:xfrm flipH="1">
            <a:off x="1545556" y="2108287"/>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2" name="Conector recto de flecha 81"/>
          <p:cNvCxnSpPr/>
          <p:nvPr/>
        </p:nvCxnSpPr>
        <p:spPr>
          <a:xfrm flipH="1">
            <a:off x="2508802" y="2108287"/>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3" name="Conector recto de flecha 82"/>
          <p:cNvCxnSpPr/>
          <p:nvPr/>
        </p:nvCxnSpPr>
        <p:spPr>
          <a:xfrm flipH="1">
            <a:off x="3423202" y="2108287"/>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4" name="Conector recto de flecha 83"/>
          <p:cNvCxnSpPr/>
          <p:nvPr/>
        </p:nvCxnSpPr>
        <p:spPr>
          <a:xfrm flipH="1">
            <a:off x="4308294" y="2108287"/>
            <a:ext cx="3908" cy="36732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85" name="CuadroTexto 84"/>
          <p:cNvSpPr txBox="1"/>
          <p:nvPr/>
        </p:nvSpPr>
        <p:spPr>
          <a:xfrm>
            <a:off x="1156387" y="956073"/>
            <a:ext cx="958904" cy="215444"/>
          </a:xfrm>
          <a:prstGeom prst="rect">
            <a:avLst/>
          </a:prstGeom>
          <a:noFill/>
        </p:spPr>
        <p:txBody>
          <a:bodyPr wrap="square" rtlCol="0">
            <a:spAutoFit/>
          </a:bodyPr>
          <a:lstStyle/>
          <a:p>
            <a:r>
              <a:rPr lang="es-ES" sz="800" b="1" dirty="0" smtClean="0"/>
              <a:t>UNTREATED</a:t>
            </a:r>
            <a:endParaRPr lang="es-ES" sz="800" b="1" dirty="0"/>
          </a:p>
        </p:txBody>
      </p:sp>
      <p:sp>
        <p:nvSpPr>
          <p:cNvPr id="86" name="CuadroTexto 85"/>
          <p:cNvSpPr txBox="1"/>
          <p:nvPr/>
        </p:nvSpPr>
        <p:spPr>
          <a:xfrm>
            <a:off x="2051535" y="956073"/>
            <a:ext cx="785289" cy="338554"/>
          </a:xfrm>
          <a:prstGeom prst="rect">
            <a:avLst/>
          </a:prstGeom>
          <a:noFill/>
        </p:spPr>
        <p:txBody>
          <a:bodyPr wrap="square" rtlCol="0">
            <a:spAutoFit/>
          </a:bodyPr>
          <a:lstStyle/>
          <a:p>
            <a:pPr algn="ctr"/>
            <a:r>
              <a:rPr lang="es-ES" sz="800" b="1" dirty="0" smtClean="0"/>
              <a:t> TICE 100% viable</a:t>
            </a:r>
          </a:p>
        </p:txBody>
      </p:sp>
      <p:sp>
        <p:nvSpPr>
          <p:cNvPr id="87" name="CuadroTexto 86"/>
          <p:cNvSpPr txBox="1"/>
          <p:nvPr/>
        </p:nvSpPr>
        <p:spPr>
          <a:xfrm>
            <a:off x="2951419" y="956073"/>
            <a:ext cx="785289" cy="338554"/>
          </a:xfrm>
          <a:prstGeom prst="rect">
            <a:avLst/>
          </a:prstGeom>
          <a:noFill/>
        </p:spPr>
        <p:txBody>
          <a:bodyPr wrap="square" rtlCol="0">
            <a:spAutoFit/>
          </a:bodyPr>
          <a:lstStyle/>
          <a:p>
            <a:pPr algn="ctr"/>
            <a:r>
              <a:rPr lang="es-ES" sz="800" b="1" dirty="0" smtClean="0"/>
              <a:t> TICE 50% viable</a:t>
            </a:r>
          </a:p>
        </p:txBody>
      </p:sp>
      <p:sp>
        <p:nvSpPr>
          <p:cNvPr id="88" name="CuadroTexto 87"/>
          <p:cNvSpPr txBox="1"/>
          <p:nvPr/>
        </p:nvSpPr>
        <p:spPr>
          <a:xfrm>
            <a:off x="3833605" y="956073"/>
            <a:ext cx="785289" cy="338554"/>
          </a:xfrm>
          <a:prstGeom prst="rect">
            <a:avLst/>
          </a:prstGeom>
          <a:noFill/>
        </p:spPr>
        <p:txBody>
          <a:bodyPr wrap="square" rtlCol="0">
            <a:spAutoFit/>
          </a:bodyPr>
          <a:lstStyle/>
          <a:p>
            <a:pPr algn="ctr"/>
            <a:r>
              <a:rPr lang="es-ES" sz="800" b="1" dirty="0" smtClean="0"/>
              <a:t> TICE 0%</a:t>
            </a:r>
          </a:p>
          <a:p>
            <a:pPr algn="ctr"/>
            <a:r>
              <a:rPr lang="es-ES" sz="800" b="1" dirty="0" smtClean="0"/>
              <a:t>viable</a:t>
            </a:r>
          </a:p>
        </p:txBody>
      </p:sp>
      <p:sp>
        <p:nvSpPr>
          <p:cNvPr id="89" name="CuadroTexto 88"/>
          <p:cNvSpPr txBox="1"/>
          <p:nvPr/>
        </p:nvSpPr>
        <p:spPr>
          <a:xfrm>
            <a:off x="1314482" y="4779945"/>
            <a:ext cx="449333" cy="138499"/>
          </a:xfrm>
          <a:prstGeom prst="rect">
            <a:avLst/>
          </a:prstGeom>
          <a:noFill/>
        </p:spPr>
        <p:txBody>
          <a:bodyPr wrap="square" lIns="0" tIns="0" rIns="0" bIns="0" rtlCol="0">
            <a:spAutoFit/>
          </a:bodyPr>
          <a:lstStyle/>
          <a:p>
            <a:r>
              <a:rPr lang="es-ES" sz="900" b="1" dirty="0" smtClean="0"/>
              <a:t>CD3 FITC</a:t>
            </a:r>
            <a:endParaRPr lang="es-ES" sz="900" b="1" dirty="0"/>
          </a:p>
        </p:txBody>
      </p:sp>
      <p:cxnSp>
        <p:nvCxnSpPr>
          <p:cNvPr id="90" name="Conector recto de flecha 89"/>
          <p:cNvCxnSpPr/>
          <p:nvPr/>
        </p:nvCxnSpPr>
        <p:spPr>
          <a:xfrm flipH="1" flipV="1">
            <a:off x="982058" y="4562752"/>
            <a:ext cx="5860" cy="230543"/>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91" name="CuadroTexto 90"/>
          <p:cNvSpPr txBox="1"/>
          <p:nvPr/>
        </p:nvSpPr>
        <p:spPr>
          <a:xfrm rot="16200000">
            <a:off x="509225" y="4050827"/>
            <a:ext cx="931985" cy="230832"/>
          </a:xfrm>
          <a:prstGeom prst="rect">
            <a:avLst/>
          </a:prstGeom>
          <a:noFill/>
        </p:spPr>
        <p:txBody>
          <a:bodyPr wrap="square" rtlCol="0">
            <a:spAutoFit/>
          </a:bodyPr>
          <a:lstStyle/>
          <a:p>
            <a:r>
              <a:rPr lang="es-ES" sz="900" b="1" dirty="0" smtClean="0"/>
              <a:t>CD56 PE-Cy5</a:t>
            </a:r>
            <a:endParaRPr lang="es-ES" sz="900" b="1" dirty="0"/>
          </a:p>
        </p:txBody>
      </p:sp>
      <p:cxnSp>
        <p:nvCxnSpPr>
          <p:cNvPr id="92" name="Conector recto de flecha 91"/>
          <p:cNvCxnSpPr/>
          <p:nvPr/>
        </p:nvCxnSpPr>
        <p:spPr>
          <a:xfrm flipH="1">
            <a:off x="1263627" y="4469637"/>
            <a:ext cx="0" cy="647096"/>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3" name="Conector recto de flecha 92"/>
          <p:cNvCxnSpPr/>
          <p:nvPr/>
        </p:nvCxnSpPr>
        <p:spPr>
          <a:xfrm>
            <a:off x="2125982" y="4469637"/>
            <a:ext cx="0" cy="647096"/>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4" name="Conector recto de flecha 93"/>
          <p:cNvCxnSpPr/>
          <p:nvPr/>
        </p:nvCxnSpPr>
        <p:spPr>
          <a:xfrm>
            <a:off x="3065780" y="4469637"/>
            <a:ext cx="0" cy="647096"/>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5" name="Conector recto de flecha 94"/>
          <p:cNvCxnSpPr/>
          <p:nvPr/>
        </p:nvCxnSpPr>
        <p:spPr>
          <a:xfrm>
            <a:off x="3997113" y="4469637"/>
            <a:ext cx="0" cy="647096"/>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96" name="CuadroTexto 95"/>
          <p:cNvSpPr txBox="1"/>
          <p:nvPr/>
        </p:nvSpPr>
        <p:spPr>
          <a:xfrm>
            <a:off x="4070365" y="4779945"/>
            <a:ext cx="449333" cy="138499"/>
          </a:xfrm>
          <a:prstGeom prst="rect">
            <a:avLst/>
          </a:prstGeom>
          <a:noFill/>
        </p:spPr>
        <p:txBody>
          <a:bodyPr wrap="square" lIns="0" tIns="0" rIns="0" bIns="0" rtlCol="0">
            <a:spAutoFit/>
          </a:bodyPr>
          <a:lstStyle/>
          <a:p>
            <a:r>
              <a:rPr lang="es-ES" sz="900" b="1" dirty="0" smtClean="0"/>
              <a:t>CD3 FITC</a:t>
            </a:r>
            <a:endParaRPr lang="es-ES" sz="900" b="1" dirty="0"/>
          </a:p>
        </p:txBody>
      </p:sp>
      <p:sp>
        <p:nvSpPr>
          <p:cNvPr id="97" name="CuadroTexto 96"/>
          <p:cNvSpPr txBox="1"/>
          <p:nvPr/>
        </p:nvSpPr>
        <p:spPr>
          <a:xfrm>
            <a:off x="3189905" y="4779945"/>
            <a:ext cx="449333" cy="138499"/>
          </a:xfrm>
          <a:prstGeom prst="rect">
            <a:avLst/>
          </a:prstGeom>
          <a:noFill/>
        </p:spPr>
        <p:txBody>
          <a:bodyPr wrap="square" lIns="0" tIns="0" rIns="0" bIns="0" rtlCol="0">
            <a:spAutoFit/>
          </a:bodyPr>
          <a:lstStyle/>
          <a:p>
            <a:r>
              <a:rPr lang="es-ES" sz="900" b="1" dirty="0" smtClean="0"/>
              <a:t>CD3 FITC</a:t>
            </a:r>
            <a:endParaRPr lang="es-ES" sz="900" b="1" dirty="0"/>
          </a:p>
        </p:txBody>
      </p:sp>
      <p:sp>
        <p:nvSpPr>
          <p:cNvPr id="98" name="CuadroTexto 97"/>
          <p:cNvSpPr txBox="1"/>
          <p:nvPr/>
        </p:nvSpPr>
        <p:spPr>
          <a:xfrm>
            <a:off x="2194959" y="4779945"/>
            <a:ext cx="449333" cy="138499"/>
          </a:xfrm>
          <a:prstGeom prst="rect">
            <a:avLst/>
          </a:prstGeom>
          <a:noFill/>
        </p:spPr>
        <p:txBody>
          <a:bodyPr wrap="square" lIns="0" tIns="0" rIns="0" bIns="0" rtlCol="0">
            <a:spAutoFit/>
          </a:bodyPr>
          <a:lstStyle/>
          <a:p>
            <a:r>
              <a:rPr lang="es-ES" sz="900" b="1" dirty="0" smtClean="0"/>
              <a:t>CD3 FITC</a:t>
            </a:r>
            <a:endParaRPr lang="es-ES" sz="900" b="1" dirty="0"/>
          </a:p>
        </p:txBody>
      </p:sp>
      <p:sp>
        <p:nvSpPr>
          <p:cNvPr id="99" name="CuadroTexto 98"/>
          <p:cNvSpPr txBox="1"/>
          <p:nvPr/>
        </p:nvSpPr>
        <p:spPr>
          <a:xfrm>
            <a:off x="2214243" y="3920010"/>
            <a:ext cx="132664" cy="123111"/>
          </a:xfrm>
          <a:prstGeom prst="rect">
            <a:avLst/>
          </a:prstGeom>
          <a:noFill/>
        </p:spPr>
        <p:txBody>
          <a:bodyPr wrap="square" lIns="0" tIns="0" rIns="0" bIns="0" rtlCol="0">
            <a:spAutoFit/>
          </a:bodyPr>
          <a:lstStyle/>
          <a:p>
            <a:r>
              <a:rPr lang="es-ES" sz="800" b="1" dirty="0" smtClean="0"/>
              <a:t>NK</a:t>
            </a:r>
            <a:endParaRPr lang="es-ES" sz="800" b="1" dirty="0"/>
          </a:p>
        </p:txBody>
      </p:sp>
      <p:sp>
        <p:nvSpPr>
          <p:cNvPr id="100" name="CuadroTexto 99"/>
          <p:cNvSpPr txBox="1"/>
          <p:nvPr/>
        </p:nvSpPr>
        <p:spPr>
          <a:xfrm>
            <a:off x="3111781" y="3913715"/>
            <a:ext cx="132664" cy="123111"/>
          </a:xfrm>
          <a:prstGeom prst="rect">
            <a:avLst/>
          </a:prstGeom>
          <a:noFill/>
        </p:spPr>
        <p:txBody>
          <a:bodyPr wrap="square" lIns="0" tIns="0" rIns="0" bIns="0" rtlCol="0">
            <a:spAutoFit/>
          </a:bodyPr>
          <a:lstStyle/>
          <a:p>
            <a:r>
              <a:rPr lang="es-ES" sz="800" b="1" dirty="0" smtClean="0"/>
              <a:t>NK</a:t>
            </a:r>
            <a:endParaRPr lang="es-ES" sz="800" b="1" dirty="0"/>
          </a:p>
        </p:txBody>
      </p:sp>
      <p:sp>
        <p:nvSpPr>
          <p:cNvPr id="101" name="CuadroTexto 100"/>
          <p:cNvSpPr txBox="1"/>
          <p:nvPr/>
        </p:nvSpPr>
        <p:spPr>
          <a:xfrm>
            <a:off x="4009319" y="3913715"/>
            <a:ext cx="132664" cy="123111"/>
          </a:xfrm>
          <a:prstGeom prst="rect">
            <a:avLst/>
          </a:prstGeom>
          <a:noFill/>
        </p:spPr>
        <p:txBody>
          <a:bodyPr wrap="square" lIns="0" tIns="0" rIns="0" bIns="0" rtlCol="0">
            <a:spAutoFit/>
          </a:bodyPr>
          <a:lstStyle/>
          <a:p>
            <a:r>
              <a:rPr lang="es-ES" sz="800" b="1" dirty="0" smtClean="0"/>
              <a:t>NK</a:t>
            </a:r>
            <a:endParaRPr lang="es-ES" sz="800" b="1" dirty="0"/>
          </a:p>
        </p:txBody>
      </p:sp>
      <p:cxnSp>
        <p:nvCxnSpPr>
          <p:cNvPr id="102" name="Conector recto 101"/>
          <p:cNvCxnSpPr/>
          <p:nvPr/>
        </p:nvCxnSpPr>
        <p:spPr>
          <a:xfrm flipV="1">
            <a:off x="1482677" y="5448231"/>
            <a:ext cx="72000" cy="0"/>
          </a:xfrm>
          <a:prstGeom prst="line">
            <a:avLst/>
          </a:prstGeom>
          <a:ln w="254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Conector recto 102"/>
          <p:cNvCxnSpPr/>
          <p:nvPr/>
        </p:nvCxnSpPr>
        <p:spPr>
          <a:xfrm flipV="1">
            <a:off x="2394264" y="5448231"/>
            <a:ext cx="72000" cy="0"/>
          </a:xfrm>
          <a:prstGeom prst="line">
            <a:avLst/>
          </a:prstGeom>
          <a:ln w="254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Conector recto 103"/>
          <p:cNvCxnSpPr/>
          <p:nvPr/>
        </p:nvCxnSpPr>
        <p:spPr>
          <a:xfrm flipV="1">
            <a:off x="3286701" y="5448231"/>
            <a:ext cx="72000" cy="0"/>
          </a:xfrm>
          <a:prstGeom prst="line">
            <a:avLst/>
          </a:prstGeom>
          <a:ln w="254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Conector recto 104"/>
          <p:cNvCxnSpPr/>
          <p:nvPr/>
        </p:nvCxnSpPr>
        <p:spPr>
          <a:xfrm flipV="1">
            <a:off x="4193137" y="5444899"/>
            <a:ext cx="72000" cy="0"/>
          </a:xfrm>
          <a:prstGeom prst="line">
            <a:avLst/>
          </a:prstGeom>
          <a:ln w="254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CuadroTexto 105"/>
          <p:cNvSpPr txBox="1"/>
          <p:nvPr/>
        </p:nvSpPr>
        <p:spPr>
          <a:xfrm>
            <a:off x="4780542" y="5367387"/>
            <a:ext cx="1652156" cy="461665"/>
          </a:xfrm>
          <a:prstGeom prst="rect">
            <a:avLst/>
          </a:prstGeom>
          <a:noFill/>
          <a:ln>
            <a:solidFill>
              <a:schemeClr val="tx1"/>
            </a:solidFill>
          </a:ln>
        </p:spPr>
        <p:txBody>
          <a:bodyPr wrap="square" rtlCol="0">
            <a:spAutoFit/>
          </a:bodyPr>
          <a:lstStyle/>
          <a:p>
            <a:r>
              <a:rPr lang="es-ES" sz="1200" dirty="0" err="1" smtClean="0"/>
              <a:t>Number</a:t>
            </a:r>
            <a:r>
              <a:rPr lang="es-ES" sz="1200" dirty="0" smtClean="0"/>
              <a:t> </a:t>
            </a:r>
            <a:r>
              <a:rPr lang="es-ES" sz="1200" dirty="0" err="1" smtClean="0"/>
              <a:t>represented</a:t>
            </a:r>
            <a:r>
              <a:rPr lang="es-ES" sz="1200" dirty="0" smtClean="0"/>
              <a:t> in </a:t>
            </a:r>
            <a:r>
              <a:rPr lang="es-ES" sz="1200" b="1" dirty="0" smtClean="0"/>
              <a:t>CD56</a:t>
            </a:r>
            <a:r>
              <a:rPr lang="es-ES" sz="1200" b="1" baseline="30000" dirty="0" smtClean="0"/>
              <a:t>bright</a:t>
            </a:r>
            <a:r>
              <a:rPr lang="es-ES" sz="1200" dirty="0" smtClean="0"/>
              <a:t> </a:t>
            </a:r>
            <a:r>
              <a:rPr lang="es-ES" sz="1200" dirty="0" err="1" smtClean="0"/>
              <a:t>graph</a:t>
            </a:r>
            <a:endParaRPr lang="es-ES" sz="1200" dirty="0"/>
          </a:p>
        </p:txBody>
      </p:sp>
      <p:sp>
        <p:nvSpPr>
          <p:cNvPr id="107" name="CuadroTexto 106"/>
          <p:cNvSpPr txBox="1"/>
          <p:nvPr/>
        </p:nvSpPr>
        <p:spPr>
          <a:xfrm>
            <a:off x="4777604" y="2816491"/>
            <a:ext cx="1652156" cy="646331"/>
          </a:xfrm>
          <a:prstGeom prst="rect">
            <a:avLst/>
          </a:prstGeom>
          <a:noFill/>
          <a:ln>
            <a:solidFill>
              <a:schemeClr val="tx1"/>
            </a:solidFill>
          </a:ln>
        </p:spPr>
        <p:txBody>
          <a:bodyPr wrap="square" rtlCol="0">
            <a:spAutoFit/>
          </a:bodyPr>
          <a:lstStyle/>
          <a:p>
            <a:r>
              <a:rPr lang="es-ES" sz="1200" dirty="0" err="1" smtClean="0"/>
              <a:t>Number</a:t>
            </a:r>
            <a:r>
              <a:rPr lang="es-ES" sz="1200" dirty="0" smtClean="0"/>
              <a:t> </a:t>
            </a:r>
            <a:r>
              <a:rPr lang="es-ES" sz="1200" dirty="0" err="1" smtClean="0"/>
              <a:t>represented</a:t>
            </a:r>
            <a:r>
              <a:rPr lang="es-ES" sz="1200" dirty="0" smtClean="0"/>
              <a:t> in </a:t>
            </a:r>
            <a:r>
              <a:rPr lang="es-ES" sz="1200" b="1" dirty="0" err="1" smtClean="0"/>
              <a:t>activated</a:t>
            </a:r>
            <a:r>
              <a:rPr lang="es-ES" sz="1200" b="1" dirty="0" smtClean="0"/>
              <a:t> </a:t>
            </a:r>
            <a:r>
              <a:rPr lang="es-ES" sz="1200" b="1" dirty="0" err="1" smtClean="0"/>
              <a:t>lymphocytes</a:t>
            </a:r>
            <a:r>
              <a:rPr lang="es-ES" sz="1200" b="1" dirty="0" smtClean="0"/>
              <a:t> </a:t>
            </a:r>
            <a:r>
              <a:rPr lang="es-ES" sz="1200" dirty="0" err="1" smtClean="0"/>
              <a:t>graph</a:t>
            </a:r>
            <a:endParaRPr lang="es-ES" sz="1200" dirty="0"/>
          </a:p>
        </p:txBody>
      </p:sp>
      <p:sp>
        <p:nvSpPr>
          <p:cNvPr id="2" name="Rectángulo 1"/>
          <p:cNvSpPr/>
          <p:nvPr/>
        </p:nvSpPr>
        <p:spPr>
          <a:xfrm>
            <a:off x="490569" y="6614445"/>
            <a:ext cx="5863685" cy="1615827"/>
          </a:xfrm>
          <a:prstGeom prst="rect">
            <a:avLst/>
          </a:prstGeom>
        </p:spPr>
        <p:txBody>
          <a:bodyPr wrap="square">
            <a:spAutoFit/>
          </a:bodyPr>
          <a:lstStyle/>
          <a:p>
            <a:r>
              <a:rPr lang="en-GB" sz="1100" b="1" dirty="0">
                <a:latin typeface="Calibri" panose="020F0502020204030204" pitchFamily="34" charset="0"/>
                <a:ea typeface="Calibri" panose="020F0502020204030204" pitchFamily="34" charset="0"/>
                <a:cs typeface="Times New Roman" panose="02020603050405020304" pitchFamily="18" charset="0"/>
              </a:rPr>
              <a:t>Supplementary Figure 2. Gating strategy for activated lymphocytes and NK CD56</a:t>
            </a:r>
            <a:r>
              <a:rPr lang="en-GB" sz="1100" b="1" baseline="30000" dirty="0">
                <a:latin typeface="Calibri" panose="020F0502020204030204" pitchFamily="34" charset="0"/>
                <a:ea typeface="Calibri" panose="020F0502020204030204" pitchFamily="34" charset="0"/>
                <a:cs typeface="Times New Roman" panose="02020603050405020304" pitchFamily="18" charset="0"/>
              </a:rPr>
              <a:t>bright</a:t>
            </a:r>
            <a:r>
              <a:rPr lang="en-GB" sz="1100" b="1" dirty="0">
                <a:latin typeface="Calibri" panose="020F0502020204030204" pitchFamily="34" charset="0"/>
                <a:ea typeface="Calibri" panose="020F0502020204030204" pitchFamily="34" charset="0"/>
                <a:cs typeface="Times New Roman" panose="02020603050405020304" pitchFamily="18" charset="0"/>
              </a:rPr>
              <a:t> population after co-culture with BCG.</a:t>
            </a:r>
            <a:r>
              <a:rPr lang="en-GB" sz="1100" dirty="0">
                <a:latin typeface="Calibri" panose="020F0502020204030204" pitchFamily="34" charset="0"/>
                <a:ea typeface="Calibri" panose="020F0502020204030204" pitchFamily="34" charset="0"/>
                <a:cs typeface="Times New Roman" panose="02020603050405020304" pitchFamily="18" charset="0"/>
              </a:rPr>
              <a:t> PBMCs from a healthy donor were incubated with the indicated concentrations of BCG-Tice at a 6:1 ratio (bacteria to PBMC). At day 7, cells in suspension were recovered from the co-culture, centrifuged and analysed by flow cytometry. Once dead cells were eliminated, the percentage of activated lymphocytes was determined by identifying the resting and activating lymphocyte regions in the FSC vs SSC plot. The percentage of activated lymphocytes from this plot was included in the subsequent graphs. NK cells were selected within the whole lymphocyte population in a CD3 vs CD56 plot. The percentage of CD56</a:t>
            </a:r>
            <a:r>
              <a:rPr lang="en-GB" sz="1100" baseline="30000" dirty="0">
                <a:latin typeface="Calibri" panose="020F0502020204030204" pitchFamily="34" charset="0"/>
                <a:ea typeface="Calibri" panose="020F0502020204030204" pitchFamily="34" charset="0"/>
                <a:cs typeface="Times New Roman" panose="02020603050405020304" pitchFamily="18" charset="0"/>
              </a:rPr>
              <a:t>bright</a:t>
            </a:r>
            <a:r>
              <a:rPr lang="en-GB" sz="1100" dirty="0">
                <a:latin typeface="Calibri" panose="020F0502020204030204" pitchFamily="34" charset="0"/>
                <a:ea typeface="Calibri" panose="020F0502020204030204" pitchFamily="34" charset="0"/>
                <a:cs typeface="Times New Roman" panose="02020603050405020304" pitchFamily="18" charset="0"/>
              </a:rPr>
              <a:t> population, within the NK cell region, was plotted.</a:t>
            </a:r>
            <a:endParaRPr lang="es-ES" dirty="0"/>
          </a:p>
        </p:txBody>
      </p:sp>
    </p:spTree>
    <p:extLst>
      <p:ext uri="{BB962C8B-B14F-4D97-AF65-F5344CB8AC3E}">
        <p14:creationId xmlns:p14="http://schemas.microsoft.com/office/powerpoint/2010/main" val="667268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referRelativeResize="0">
            <a:picLocks/>
          </p:cNvPicPr>
          <p:nvPr/>
        </p:nvPicPr>
        <p:blipFill>
          <a:blip r:embed="rId2">
            <a:extLst>
              <a:ext uri="{BEBA8EAE-BF5A-486C-A8C5-ECC9F3942E4B}">
                <a14:imgProps xmlns:a14="http://schemas.microsoft.com/office/drawing/2010/main">
                  <a14:imgLayer r:embed="rId3">
                    <a14:imgEffect>
                      <a14:saturation sat="66000"/>
                    </a14:imgEffect>
                  </a14:imgLayer>
                </a14:imgProps>
              </a:ext>
            </a:extLst>
          </a:blip>
          <a:stretch>
            <a:fillRect/>
          </a:stretch>
        </p:blipFill>
        <p:spPr>
          <a:xfrm>
            <a:off x="1097004" y="1191980"/>
            <a:ext cx="900000" cy="900000"/>
          </a:xfrm>
          <a:prstGeom prst="rect">
            <a:avLst/>
          </a:prstGeom>
        </p:spPr>
      </p:pic>
      <p:sp>
        <p:nvSpPr>
          <p:cNvPr id="19" name="CuadroTexto 18"/>
          <p:cNvSpPr txBox="1"/>
          <p:nvPr/>
        </p:nvSpPr>
        <p:spPr>
          <a:xfrm>
            <a:off x="1358187" y="1148236"/>
            <a:ext cx="392874" cy="215444"/>
          </a:xfrm>
          <a:prstGeom prst="rect">
            <a:avLst/>
          </a:prstGeom>
          <a:noFill/>
        </p:spPr>
        <p:txBody>
          <a:bodyPr wrap="square" rtlCol="0">
            <a:spAutoFit/>
          </a:bodyPr>
          <a:lstStyle/>
          <a:p>
            <a:r>
              <a:rPr lang="es-ES" sz="800" b="1" dirty="0" smtClean="0"/>
              <a:t>NK </a:t>
            </a:r>
            <a:endParaRPr lang="es-ES" sz="800" b="1" dirty="0"/>
          </a:p>
        </p:txBody>
      </p:sp>
      <p:sp>
        <p:nvSpPr>
          <p:cNvPr id="26" name="CuadroTexto 25"/>
          <p:cNvSpPr txBox="1"/>
          <p:nvPr/>
        </p:nvSpPr>
        <p:spPr>
          <a:xfrm>
            <a:off x="1003166" y="2043676"/>
            <a:ext cx="666956" cy="230832"/>
          </a:xfrm>
          <a:prstGeom prst="rect">
            <a:avLst/>
          </a:prstGeom>
          <a:noFill/>
        </p:spPr>
        <p:txBody>
          <a:bodyPr wrap="square" rtlCol="0">
            <a:spAutoFit/>
          </a:bodyPr>
          <a:lstStyle/>
          <a:p>
            <a:r>
              <a:rPr lang="es-ES" sz="900" b="1" dirty="0" smtClean="0"/>
              <a:t>CD3 FITC</a:t>
            </a:r>
            <a:endParaRPr lang="es-ES" sz="900" b="1" dirty="0"/>
          </a:p>
        </p:txBody>
      </p:sp>
      <p:cxnSp>
        <p:nvCxnSpPr>
          <p:cNvPr id="28" name="Conector recto de flecha 27"/>
          <p:cNvCxnSpPr/>
          <p:nvPr/>
        </p:nvCxnSpPr>
        <p:spPr>
          <a:xfrm flipV="1">
            <a:off x="1542214" y="2171594"/>
            <a:ext cx="274089" cy="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29" name="CuadroTexto 28"/>
          <p:cNvSpPr txBox="1"/>
          <p:nvPr/>
        </p:nvSpPr>
        <p:spPr>
          <a:xfrm rot="16200000">
            <a:off x="655742" y="1728637"/>
            <a:ext cx="666956" cy="230832"/>
          </a:xfrm>
          <a:prstGeom prst="rect">
            <a:avLst/>
          </a:prstGeom>
          <a:noFill/>
        </p:spPr>
        <p:txBody>
          <a:bodyPr wrap="square" rtlCol="0">
            <a:spAutoFit/>
          </a:bodyPr>
          <a:lstStyle/>
          <a:p>
            <a:r>
              <a:rPr lang="es-ES" sz="900" b="1" dirty="0" smtClean="0"/>
              <a:t>CD56 PE</a:t>
            </a:r>
            <a:endParaRPr lang="es-ES" sz="900" b="1" dirty="0"/>
          </a:p>
        </p:txBody>
      </p:sp>
      <p:cxnSp>
        <p:nvCxnSpPr>
          <p:cNvPr id="30" name="Conector recto de flecha 29"/>
          <p:cNvCxnSpPr/>
          <p:nvPr/>
        </p:nvCxnSpPr>
        <p:spPr>
          <a:xfrm flipV="1">
            <a:off x="1012291" y="1382868"/>
            <a:ext cx="0" cy="26790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32" name="CuadroTexto 31"/>
          <p:cNvSpPr txBox="1"/>
          <p:nvPr/>
        </p:nvSpPr>
        <p:spPr>
          <a:xfrm rot="16200000">
            <a:off x="655741" y="2895261"/>
            <a:ext cx="666956" cy="230832"/>
          </a:xfrm>
          <a:prstGeom prst="rect">
            <a:avLst/>
          </a:prstGeom>
          <a:noFill/>
        </p:spPr>
        <p:txBody>
          <a:bodyPr wrap="square" rtlCol="0">
            <a:spAutoFit/>
          </a:bodyPr>
          <a:lstStyle/>
          <a:p>
            <a:r>
              <a:rPr lang="es-ES" sz="900" b="1" dirty="0" smtClean="0"/>
              <a:t>CD56 PE</a:t>
            </a:r>
            <a:endParaRPr lang="es-ES" sz="900" b="1" dirty="0"/>
          </a:p>
        </p:txBody>
      </p:sp>
      <p:cxnSp>
        <p:nvCxnSpPr>
          <p:cNvPr id="33" name="Conector recto de flecha 32"/>
          <p:cNvCxnSpPr/>
          <p:nvPr/>
        </p:nvCxnSpPr>
        <p:spPr>
          <a:xfrm flipV="1">
            <a:off x="1012290" y="2549492"/>
            <a:ext cx="0" cy="26790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34" name="CuadroTexto 33"/>
          <p:cNvSpPr txBox="1"/>
          <p:nvPr/>
        </p:nvSpPr>
        <p:spPr>
          <a:xfrm>
            <a:off x="994018" y="3255217"/>
            <a:ext cx="865041" cy="230832"/>
          </a:xfrm>
          <a:prstGeom prst="rect">
            <a:avLst/>
          </a:prstGeom>
          <a:noFill/>
        </p:spPr>
        <p:txBody>
          <a:bodyPr wrap="square" rtlCol="0">
            <a:spAutoFit/>
          </a:bodyPr>
          <a:lstStyle/>
          <a:p>
            <a:r>
              <a:rPr lang="es-ES" sz="900" b="1" dirty="0" smtClean="0"/>
              <a:t>LAMP1 APC</a:t>
            </a:r>
            <a:endParaRPr lang="es-ES" sz="900" b="1" dirty="0"/>
          </a:p>
        </p:txBody>
      </p:sp>
      <p:cxnSp>
        <p:nvCxnSpPr>
          <p:cNvPr id="35" name="Conector recto de flecha 34"/>
          <p:cNvCxnSpPr/>
          <p:nvPr/>
        </p:nvCxnSpPr>
        <p:spPr>
          <a:xfrm flipV="1">
            <a:off x="1665044" y="3390625"/>
            <a:ext cx="274089" cy="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CuadroTexto 35"/>
          <p:cNvSpPr txBox="1"/>
          <p:nvPr/>
        </p:nvSpPr>
        <p:spPr>
          <a:xfrm>
            <a:off x="1009373" y="2205212"/>
            <a:ext cx="493365" cy="246221"/>
          </a:xfrm>
          <a:prstGeom prst="rect">
            <a:avLst/>
          </a:prstGeom>
          <a:noFill/>
        </p:spPr>
        <p:txBody>
          <a:bodyPr wrap="square" rtlCol="0">
            <a:spAutoFit/>
          </a:bodyPr>
          <a:lstStyle/>
          <a:p>
            <a:r>
              <a:rPr lang="es-ES" sz="1000" b="1" dirty="0" smtClean="0"/>
              <a:t>NK </a:t>
            </a:r>
            <a:endParaRPr lang="es-ES" sz="1000" b="1" dirty="0"/>
          </a:p>
        </p:txBody>
      </p:sp>
      <p:sp>
        <p:nvSpPr>
          <p:cNvPr id="37" name="CuadroTexto 36"/>
          <p:cNvSpPr txBox="1"/>
          <p:nvPr/>
        </p:nvSpPr>
        <p:spPr>
          <a:xfrm>
            <a:off x="1585730" y="1127801"/>
            <a:ext cx="493365" cy="338554"/>
          </a:xfrm>
          <a:prstGeom prst="rect">
            <a:avLst/>
          </a:prstGeom>
          <a:noFill/>
        </p:spPr>
        <p:txBody>
          <a:bodyPr wrap="square" rtlCol="0">
            <a:spAutoFit/>
          </a:bodyPr>
          <a:lstStyle/>
          <a:p>
            <a:pPr algn="ctr"/>
            <a:r>
              <a:rPr lang="es-ES" sz="800" b="1" dirty="0" smtClean="0"/>
              <a:t>CD3+</a:t>
            </a:r>
          </a:p>
          <a:p>
            <a:pPr algn="ctr"/>
            <a:r>
              <a:rPr lang="es-ES" sz="800" b="1" dirty="0" smtClean="0"/>
              <a:t>CD56+</a:t>
            </a:r>
            <a:endParaRPr lang="es-ES" sz="800" b="1" dirty="0"/>
          </a:p>
        </p:txBody>
      </p:sp>
      <p:sp>
        <p:nvSpPr>
          <p:cNvPr id="38" name="CuadroTexto 37"/>
          <p:cNvSpPr txBox="1"/>
          <p:nvPr/>
        </p:nvSpPr>
        <p:spPr>
          <a:xfrm>
            <a:off x="1685454" y="1803178"/>
            <a:ext cx="392874" cy="215444"/>
          </a:xfrm>
          <a:prstGeom prst="rect">
            <a:avLst/>
          </a:prstGeom>
          <a:noFill/>
        </p:spPr>
        <p:txBody>
          <a:bodyPr wrap="square" rtlCol="0">
            <a:spAutoFit/>
          </a:bodyPr>
          <a:lstStyle/>
          <a:p>
            <a:r>
              <a:rPr lang="es-ES" sz="800" b="1" dirty="0" smtClean="0"/>
              <a:t>CD3 </a:t>
            </a:r>
            <a:endParaRPr lang="es-ES" sz="800" b="1" dirty="0"/>
          </a:p>
        </p:txBody>
      </p:sp>
      <p:sp>
        <p:nvSpPr>
          <p:cNvPr id="47" name="CuadroTexto 46"/>
          <p:cNvSpPr txBox="1"/>
          <p:nvPr/>
        </p:nvSpPr>
        <p:spPr>
          <a:xfrm>
            <a:off x="1015594" y="3390112"/>
            <a:ext cx="493365" cy="246221"/>
          </a:xfrm>
          <a:prstGeom prst="rect">
            <a:avLst/>
          </a:prstGeom>
          <a:noFill/>
        </p:spPr>
        <p:txBody>
          <a:bodyPr wrap="square" rtlCol="0">
            <a:spAutoFit/>
          </a:bodyPr>
          <a:lstStyle/>
          <a:p>
            <a:r>
              <a:rPr lang="es-ES" sz="1000" b="1" dirty="0" smtClean="0"/>
              <a:t>CD3 </a:t>
            </a:r>
            <a:endParaRPr lang="es-ES" sz="1000" b="1" dirty="0"/>
          </a:p>
        </p:txBody>
      </p:sp>
      <p:sp>
        <p:nvSpPr>
          <p:cNvPr id="48" name="CuadroTexto 47"/>
          <p:cNvSpPr txBox="1"/>
          <p:nvPr/>
        </p:nvSpPr>
        <p:spPr>
          <a:xfrm>
            <a:off x="1000238" y="4466762"/>
            <a:ext cx="865041" cy="230832"/>
          </a:xfrm>
          <a:prstGeom prst="rect">
            <a:avLst/>
          </a:prstGeom>
          <a:noFill/>
        </p:spPr>
        <p:txBody>
          <a:bodyPr wrap="square" rtlCol="0">
            <a:spAutoFit/>
          </a:bodyPr>
          <a:lstStyle/>
          <a:p>
            <a:r>
              <a:rPr lang="es-ES" sz="900" b="1" dirty="0" smtClean="0"/>
              <a:t>LAMP1 APC</a:t>
            </a:r>
            <a:endParaRPr lang="es-ES" sz="900" b="1" dirty="0"/>
          </a:p>
        </p:txBody>
      </p:sp>
      <p:cxnSp>
        <p:nvCxnSpPr>
          <p:cNvPr id="49" name="Conector recto de flecha 48"/>
          <p:cNvCxnSpPr/>
          <p:nvPr/>
        </p:nvCxnSpPr>
        <p:spPr>
          <a:xfrm flipV="1">
            <a:off x="1691686" y="4594680"/>
            <a:ext cx="274089" cy="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50" name="CuadroTexto 49"/>
          <p:cNvSpPr txBox="1"/>
          <p:nvPr/>
        </p:nvSpPr>
        <p:spPr>
          <a:xfrm rot="16200000">
            <a:off x="655741" y="4116712"/>
            <a:ext cx="666956" cy="230832"/>
          </a:xfrm>
          <a:prstGeom prst="rect">
            <a:avLst/>
          </a:prstGeom>
          <a:noFill/>
        </p:spPr>
        <p:txBody>
          <a:bodyPr wrap="square" rtlCol="0">
            <a:spAutoFit/>
          </a:bodyPr>
          <a:lstStyle/>
          <a:p>
            <a:r>
              <a:rPr lang="es-ES" sz="900" b="1" dirty="0" smtClean="0"/>
              <a:t>CD3 FITC</a:t>
            </a:r>
            <a:endParaRPr lang="es-ES" sz="900" b="1" dirty="0"/>
          </a:p>
        </p:txBody>
      </p:sp>
      <p:cxnSp>
        <p:nvCxnSpPr>
          <p:cNvPr id="51" name="Conector recto de flecha 50"/>
          <p:cNvCxnSpPr/>
          <p:nvPr/>
        </p:nvCxnSpPr>
        <p:spPr>
          <a:xfrm flipV="1">
            <a:off x="1003154" y="3761806"/>
            <a:ext cx="0" cy="26790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52" name="CuadroTexto 51"/>
          <p:cNvSpPr txBox="1"/>
          <p:nvPr/>
        </p:nvSpPr>
        <p:spPr>
          <a:xfrm rot="16200000">
            <a:off x="646605" y="5366198"/>
            <a:ext cx="666956" cy="230832"/>
          </a:xfrm>
          <a:prstGeom prst="rect">
            <a:avLst/>
          </a:prstGeom>
          <a:noFill/>
        </p:spPr>
        <p:txBody>
          <a:bodyPr wrap="square" rtlCol="0">
            <a:spAutoFit/>
          </a:bodyPr>
          <a:lstStyle/>
          <a:p>
            <a:r>
              <a:rPr lang="es-ES" sz="900" b="1" dirty="0" smtClean="0"/>
              <a:t>CD56 PE</a:t>
            </a:r>
            <a:endParaRPr lang="es-ES" sz="900" b="1" dirty="0"/>
          </a:p>
        </p:txBody>
      </p:sp>
      <p:cxnSp>
        <p:nvCxnSpPr>
          <p:cNvPr id="53" name="Conector recto de flecha 52"/>
          <p:cNvCxnSpPr/>
          <p:nvPr/>
        </p:nvCxnSpPr>
        <p:spPr>
          <a:xfrm flipV="1">
            <a:off x="994018" y="5029566"/>
            <a:ext cx="0" cy="26790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54" name="CuadroTexto 53"/>
          <p:cNvSpPr txBox="1"/>
          <p:nvPr/>
        </p:nvSpPr>
        <p:spPr>
          <a:xfrm>
            <a:off x="981965" y="5734778"/>
            <a:ext cx="865041" cy="230832"/>
          </a:xfrm>
          <a:prstGeom prst="rect">
            <a:avLst/>
          </a:prstGeom>
          <a:noFill/>
        </p:spPr>
        <p:txBody>
          <a:bodyPr wrap="square" rtlCol="0">
            <a:spAutoFit/>
          </a:bodyPr>
          <a:lstStyle/>
          <a:p>
            <a:r>
              <a:rPr lang="es-ES" sz="900" b="1" dirty="0" smtClean="0"/>
              <a:t>LAMP1 APC</a:t>
            </a:r>
            <a:endParaRPr lang="es-ES" sz="900" b="1" dirty="0"/>
          </a:p>
        </p:txBody>
      </p:sp>
      <p:cxnSp>
        <p:nvCxnSpPr>
          <p:cNvPr id="55" name="Conector recto de flecha 54"/>
          <p:cNvCxnSpPr/>
          <p:nvPr/>
        </p:nvCxnSpPr>
        <p:spPr>
          <a:xfrm flipV="1">
            <a:off x="1691686" y="5862696"/>
            <a:ext cx="274089" cy="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56" name="CuadroTexto 55"/>
          <p:cNvSpPr txBox="1"/>
          <p:nvPr/>
        </p:nvSpPr>
        <p:spPr>
          <a:xfrm>
            <a:off x="976133" y="4664078"/>
            <a:ext cx="958933" cy="246221"/>
          </a:xfrm>
          <a:prstGeom prst="rect">
            <a:avLst/>
          </a:prstGeom>
          <a:noFill/>
        </p:spPr>
        <p:txBody>
          <a:bodyPr wrap="square" rtlCol="0">
            <a:spAutoFit/>
          </a:bodyPr>
          <a:lstStyle/>
          <a:p>
            <a:r>
              <a:rPr lang="es-ES" sz="1000" b="1" dirty="0" smtClean="0"/>
              <a:t>CD3+CD56+ </a:t>
            </a:r>
            <a:endParaRPr lang="es-ES" sz="1000" b="1" dirty="0"/>
          </a:p>
        </p:txBody>
      </p:sp>
      <p:sp>
        <p:nvSpPr>
          <p:cNvPr id="57" name="CuadroTexto 56"/>
          <p:cNvSpPr txBox="1"/>
          <p:nvPr/>
        </p:nvSpPr>
        <p:spPr>
          <a:xfrm>
            <a:off x="1434009" y="645583"/>
            <a:ext cx="954620" cy="276999"/>
          </a:xfrm>
          <a:prstGeom prst="rect">
            <a:avLst/>
          </a:prstGeom>
          <a:noFill/>
        </p:spPr>
        <p:txBody>
          <a:bodyPr wrap="none" rtlCol="0">
            <a:spAutoFit/>
          </a:bodyPr>
          <a:lstStyle/>
          <a:p>
            <a:r>
              <a:rPr lang="es-ES" sz="1200" b="1" dirty="0" smtClean="0"/>
              <a:t>UNTREATED</a:t>
            </a:r>
            <a:endParaRPr lang="es-ES" sz="1200" b="1" dirty="0"/>
          </a:p>
        </p:txBody>
      </p:sp>
      <p:cxnSp>
        <p:nvCxnSpPr>
          <p:cNvPr id="59" name="Conector recto 58"/>
          <p:cNvCxnSpPr/>
          <p:nvPr/>
        </p:nvCxnSpPr>
        <p:spPr>
          <a:xfrm>
            <a:off x="1102151" y="927805"/>
            <a:ext cx="173566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60" name="CuadroTexto 59"/>
          <p:cNvSpPr txBox="1"/>
          <p:nvPr/>
        </p:nvSpPr>
        <p:spPr>
          <a:xfrm>
            <a:off x="3395688" y="645583"/>
            <a:ext cx="849361" cy="276999"/>
          </a:xfrm>
          <a:prstGeom prst="rect">
            <a:avLst/>
          </a:prstGeom>
          <a:noFill/>
        </p:spPr>
        <p:txBody>
          <a:bodyPr wrap="none" rtlCol="0">
            <a:spAutoFit/>
          </a:bodyPr>
          <a:lstStyle/>
          <a:p>
            <a:r>
              <a:rPr lang="es-ES" sz="1200" b="1" dirty="0" smtClean="0"/>
              <a:t>ONCOTICE</a:t>
            </a:r>
            <a:endParaRPr lang="es-ES" sz="1200" b="1" dirty="0"/>
          </a:p>
        </p:txBody>
      </p:sp>
      <p:cxnSp>
        <p:nvCxnSpPr>
          <p:cNvPr id="61" name="Conector recto 60"/>
          <p:cNvCxnSpPr/>
          <p:nvPr/>
        </p:nvCxnSpPr>
        <p:spPr>
          <a:xfrm>
            <a:off x="2975020" y="924983"/>
            <a:ext cx="173566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62" name="CuadroTexto 61"/>
          <p:cNvSpPr txBox="1"/>
          <p:nvPr/>
        </p:nvSpPr>
        <p:spPr>
          <a:xfrm>
            <a:off x="1094732" y="941981"/>
            <a:ext cx="930288" cy="276999"/>
          </a:xfrm>
          <a:prstGeom prst="rect">
            <a:avLst/>
          </a:prstGeom>
          <a:noFill/>
        </p:spPr>
        <p:txBody>
          <a:bodyPr wrap="none" rtlCol="0">
            <a:spAutoFit/>
          </a:bodyPr>
          <a:lstStyle/>
          <a:p>
            <a:r>
              <a:rPr lang="es-ES" sz="1200" b="1" dirty="0" smtClean="0"/>
              <a:t>NO TARGET</a:t>
            </a:r>
            <a:endParaRPr lang="es-ES" sz="1200" b="1" dirty="0"/>
          </a:p>
        </p:txBody>
      </p:sp>
      <p:sp>
        <p:nvSpPr>
          <p:cNvPr id="63" name="CuadroTexto 62"/>
          <p:cNvSpPr txBox="1"/>
          <p:nvPr/>
        </p:nvSpPr>
        <p:spPr>
          <a:xfrm>
            <a:off x="3004705" y="941981"/>
            <a:ext cx="930288" cy="276999"/>
          </a:xfrm>
          <a:prstGeom prst="rect">
            <a:avLst/>
          </a:prstGeom>
          <a:noFill/>
        </p:spPr>
        <p:txBody>
          <a:bodyPr wrap="none" rtlCol="0">
            <a:spAutoFit/>
          </a:bodyPr>
          <a:lstStyle/>
          <a:p>
            <a:r>
              <a:rPr lang="es-ES" sz="1200" b="1" dirty="0" smtClean="0"/>
              <a:t>NO TARGET</a:t>
            </a:r>
            <a:endParaRPr lang="es-ES" sz="1200" b="1" dirty="0"/>
          </a:p>
        </p:txBody>
      </p:sp>
      <p:sp>
        <p:nvSpPr>
          <p:cNvPr id="64" name="CuadroTexto 63"/>
          <p:cNvSpPr txBox="1"/>
          <p:nvPr/>
        </p:nvSpPr>
        <p:spPr>
          <a:xfrm>
            <a:off x="2291355" y="941981"/>
            <a:ext cx="416851" cy="276999"/>
          </a:xfrm>
          <a:prstGeom prst="rect">
            <a:avLst/>
          </a:prstGeom>
          <a:noFill/>
        </p:spPr>
        <p:txBody>
          <a:bodyPr wrap="none" rtlCol="0">
            <a:spAutoFit/>
          </a:bodyPr>
          <a:lstStyle/>
          <a:p>
            <a:r>
              <a:rPr lang="es-ES" sz="1200" b="1" dirty="0" smtClean="0"/>
              <a:t>T24</a:t>
            </a:r>
            <a:endParaRPr lang="es-ES" sz="1200" b="1" dirty="0"/>
          </a:p>
        </p:txBody>
      </p:sp>
      <p:sp>
        <p:nvSpPr>
          <p:cNvPr id="65" name="CuadroTexto 64"/>
          <p:cNvSpPr txBox="1"/>
          <p:nvPr/>
        </p:nvSpPr>
        <p:spPr>
          <a:xfrm>
            <a:off x="4199747" y="941981"/>
            <a:ext cx="416851" cy="276999"/>
          </a:xfrm>
          <a:prstGeom prst="rect">
            <a:avLst/>
          </a:prstGeom>
          <a:noFill/>
        </p:spPr>
        <p:txBody>
          <a:bodyPr wrap="none" rtlCol="0">
            <a:spAutoFit/>
          </a:bodyPr>
          <a:lstStyle/>
          <a:p>
            <a:r>
              <a:rPr lang="es-ES" sz="1200" b="1" dirty="0" smtClean="0"/>
              <a:t>T24</a:t>
            </a:r>
            <a:endParaRPr lang="es-ES" sz="1200" b="1" dirty="0"/>
          </a:p>
        </p:txBody>
      </p:sp>
      <p:pic>
        <p:nvPicPr>
          <p:cNvPr id="6" name="Imagen 5"/>
          <p:cNvPicPr preferRelativeResize="0">
            <a:picLocks/>
          </p:cNvPicPr>
          <p:nvPr/>
        </p:nvPicPr>
        <p:blipFill>
          <a:blip r:embed="rId4">
            <a:extLst>
              <a:ext uri="{BEBA8EAE-BF5A-486C-A8C5-ECC9F3942E4B}">
                <a14:imgProps xmlns:a14="http://schemas.microsoft.com/office/drawing/2010/main">
                  <a14:imgLayer r:embed="rId5">
                    <a14:imgEffect>
                      <a14:saturation sat="66000"/>
                    </a14:imgEffect>
                  </a14:imgLayer>
                </a14:imgProps>
              </a:ext>
            </a:extLst>
          </a:blip>
          <a:stretch>
            <a:fillRect/>
          </a:stretch>
        </p:blipFill>
        <p:spPr>
          <a:xfrm>
            <a:off x="2025020" y="1191980"/>
            <a:ext cx="900000" cy="900000"/>
          </a:xfrm>
          <a:prstGeom prst="rect">
            <a:avLst/>
          </a:prstGeom>
        </p:spPr>
      </p:pic>
      <p:pic>
        <p:nvPicPr>
          <p:cNvPr id="7" name="Imagen 6"/>
          <p:cNvPicPr preferRelativeResize="0">
            <a:picLocks/>
          </p:cNvPicPr>
          <p:nvPr/>
        </p:nvPicPr>
        <p:blipFill>
          <a:blip r:embed="rId6">
            <a:extLst>
              <a:ext uri="{BEBA8EAE-BF5A-486C-A8C5-ECC9F3942E4B}">
                <a14:imgProps xmlns:a14="http://schemas.microsoft.com/office/drawing/2010/main">
                  <a14:imgLayer r:embed="rId7">
                    <a14:imgEffect>
                      <a14:saturation sat="66000"/>
                    </a14:imgEffect>
                  </a14:imgLayer>
                </a14:imgProps>
              </a:ext>
            </a:extLst>
          </a:blip>
          <a:stretch>
            <a:fillRect/>
          </a:stretch>
        </p:blipFill>
        <p:spPr>
          <a:xfrm>
            <a:off x="2979678" y="1191980"/>
            <a:ext cx="900000" cy="900000"/>
          </a:xfrm>
          <a:prstGeom prst="rect">
            <a:avLst/>
          </a:prstGeom>
        </p:spPr>
      </p:pic>
      <p:pic>
        <p:nvPicPr>
          <p:cNvPr id="8" name="Imagen 7"/>
          <p:cNvPicPr preferRelativeResize="0">
            <a:picLocks/>
          </p:cNvPicPr>
          <p:nvPr/>
        </p:nvPicPr>
        <p:blipFill>
          <a:blip r:embed="rId8">
            <a:extLst>
              <a:ext uri="{BEBA8EAE-BF5A-486C-A8C5-ECC9F3942E4B}">
                <a14:imgProps xmlns:a14="http://schemas.microsoft.com/office/drawing/2010/main">
                  <a14:imgLayer r:embed="rId9">
                    <a14:imgEffect>
                      <a14:saturation sat="66000"/>
                    </a14:imgEffect>
                  </a14:imgLayer>
                </a14:imgProps>
              </a:ext>
            </a:extLst>
          </a:blip>
          <a:stretch>
            <a:fillRect/>
          </a:stretch>
        </p:blipFill>
        <p:spPr>
          <a:xfrm>
            <a:off x="3912136" y="1191980"/>
            <a:ext cx="900000" cy="900000"/>
          </a:xfrm>
          <a:prstGeom prst="rect">
            <a:avLst/>
          </a:prstGeom>
        </p:spPr>
      </p:pic>
      <p:pic>
        <p:nvPicPr>
          <p:cNvPr id="9" name="Imagen 8"/>
          <p:cNvPicPr preferRelativeResize="0">
            <a:picLocks/>
          </p:cNvPicPr>
          <p:nvPr/>
        </p:nvPicPr>
        <p:blipFill>
          <a:blip r:embed="rId10">
            <a:grayscl/>
            <a:extLst>
              <a:ext uri="{BEBA8EAE-BF5A-486C-A8C5-ECC9F3942E4B}">
                <a14:imgProps xmlns:a14="http://schemas.microsoft.com/office/drawing/2010/main">
                  <a14:imgLayer r:embed="rId11">
                    <a14:imgEffect>
                      <a14:saturation sat="0"/>
                    </a14:imgEffect>
                  </a14:imgLayer>
                </a14:imgProps>
              </a:ext>
            </a:extLst>
          </a:blip>
          <a:stretch>
            <a:fillRect/>
          </a:stretch>
        </p:blipFill>
        <p:spPr>
          <a:xfrm>
            <a:off x="1097004" y="2404845"/>
            <a:ext cx="900000" cy="900000"/>
          </a:xfrm>
          <a:prstGeom prst="rect">
            <a:avLst/>
          </a:prstGeom>
        </p:spPr>
      </p:pic>
      <p:pic>
        <p:nvPicPr>
          <p:cNvPr id="20" name="Imagen 19"/>
          <p:cNvPicPr preferRelativeResize="0">
            <a:picLocks/>
          </p:cNvPicPr>
          <p:nvPr/>
        </p:nvPicPr>
        <p:blipFill>
          <a:blip r:embed="rId12">
            <a:grayscl/>
            <a:extLst>
              <a:ext uri="{BEBA8EAE-BF5A-486C-A8C5-ECC9F3942E4B}">
                <a14:imgProps xmlns:a14="http://schemas.microsoft.com/office/drawing/2010/main">
                  <a14:imgLayer r:embed="rId13">
                    <a14:imgEffect>
                      <a14:saturation sat="0"/>
                    </a14:imgEffect>
                  </a14:imgLayer>
                </a14:imgProps>
              </a:ext>
            </a:extLst>
          </a:blip>
          <a:stretch>
            <a:fillRect/>
          </a:stretch>
        </p:blipFill>
        <p:spPr>
          <a:xfrm>
            <a:off x="2025020" y="2404845"/>
            <a:ext cx="900000" cy="900000"/>
          </a:xfrm>
          <a:prstGeom prst="rect">
            <a:avLst/>
          </a:prstGeom>
        </p:spPr>
      </p:pic>
      <p:pic>
        <p:nvPicPr>
          <p:cNvPr id="21" name="Imagen 20"/>
          <p:cNvPicPr preferRelativeResize="0">
            <a:picLocks/>
          </p:cNvPicPr>
          <p:nvPr/>
        </p:nvPicPr>
        <p:blipFill>
          <a:blip r:embed="rId14">
            <a:grayscl/>
            <a:extLst>
              <a:ext uri="{BEBA8EAE-BF5A-486C-A8C5-ECC9F3942E4B}">
                <a14:imgProps xmlns:a14="http://schemas.microsoft.com/office/drawing/2010/main">
                  <a14:imgLayer r:embed="rId15">
                    <a14:imgEffect>
                      <a14:saturation sat="0"/>
                    </a14:imgEffect>
                  </a14:imgLayer>
                </a14:imgProps>
              </a:ext>
            </a:extLst>
          </a:blip>
          <a:stretch>
            <a:fillRect/>
          </a:stretch>
        </p:blipFill>
        <p:spPr>
          <a:xfrm>
            <a:off x="2979678" y="2404845"/>
            <a:ext cx="900000" cy="900000"/>
          </a:xfrm>
          <a:prstGeom prst="rect">
            <a:avLst/>
          </a:prstGeom>
        </p:spPr>
      </p:pic>
      <p:pic>
        <p:nvPicPr>
          <p:cNvPr id="22" name="Imagen 21"/>
          <p:cNvPicPr preferRelativeResize="0">
            <a:picLocks/>
          </p:cNvPicPr>
          <p:nvPr/>
        </p:nvPicPr>
        <p:blipFill>
          <a:blip r:embed="rId16">
            <a:grayscl/>
            <a:extLst>
              <a:ext uri="{BEBA8EAE-BF5A-486C-A8C5-ECC9F3942E4B}">
                <a14:imgProps xmlns:a14="http://schemas.microsoft.com/office/drawing/2010/main">
                  <a14:imgLayer r:embed="rId17">
                    <a14:imgEffect>
                      <a14:saturation sat="0"/>
                    </a14:imgEffect>
                  </a14:imgLayer>
                </a14:imgProps>
              </a:ext>
            </a:extLst>
          </a:blip>
          <a:stretch>
            <a:fillRect/>
          </a:stretch>
        </p:blipFill>
        <p:spPr>
          <a:xfrm>
            <a:off x="3912136" y="2404845"/>
            <a:ext cx="900000" cy="900000"/>
          </a:xfrm>
          <a:prstGeom prst="rect">
            <a:avLst/>
          </a:prstGeom>
        </p:spPr>
      </p:pic>
      <p:pic>
        <p:nvPicPr>
          <p:cNvPr id="31" name="Imagen 30"/>
          <p:cNvPicPr preferRelativeResize="0">
            <a:picLocks/>
          </p:cNvPicPr>
          <p:nvPr/>
        </p:nvPicPr>
        <p:blipFill>
          <a:blip r:embed="rId18">
            <a:grayscl/>
            <a:extLst>
              <a:ext uri="{BEBA8EAE-BF5A-486C-A8C5-ECC9F3942E4B}">
                <a14:imgProps xmlns:a14="http://schemas.microsoft.com/office/drawing/2010/main">
                  <a14:imgLayer r:embed="rId19">
                    <a14:imgEffect>
                      <a14:saturation sat="0"/>
                    </a14:imgEffect>
                  </a14:imgLayer>
                </a14:imgProps>
              </a:ext>
            </a:extLst>
          </a:blip>
          <a:stretch>
            <a:fillRect/>
          </a:stretch>
        </p:blipFill>
        <p:spPr>
          <a:xfrm>
            <a:off x="1097004" y="4882617"/>
            <a:ext cx="900000" cy="900000"/>
          </a:xfrm>
          <a:prstGeom prst="rect">
            <a:avLst/>
          </a:prstGeom>
        </p:spPr>
      </p:pic>
      <p:pic>
        <p:nvPicPr>
          <p:cNvPr id="58" name="Imagen 57"/>
          <p:cNvPicPr preferRelativeResize="0">
            <a:picLocks/>
          </p:cNvPicPr>
          <p:nvPr/>
        </p:nvPicPr>
        <p:blipFill>
          <a:blip r:embed="rId20">
            <a:grayscl/>
            <a:extLst>
              <a:ext uri="{BEBA8EAE-BF5A-486C-A8C5-ECC9F3942E4B}">
                <a14:imgProps xmlns:a14="http://schemas.microsoft.com/office/drawing/2010/main">
                  <a14:imgLayer r:embed="rId21">
                    <a14:imgEffect>
                      <a14:saturation sat="0"/>
                    </a14:imgEffect>
                  </a14:imgLayer>
                </a14:imgProps>
              </a:ext>
            </a:extLst>
          </a:blip>
          <a:stretch>
            <a:fillRect/>
          </a:stretch>
        </p:blipFill>
        <p:spPr>
          <a:xfrm>
            <a:off x="2025020" y="4882617"/>
            <a:ext cx="900000" cy="900000"/>
          </a:xfrm>
          <a:prstGeom prst="rect">
            <a:avLst/>
          </a:prstGeom>
        </p:spPr>
      </p:pic>
      <p:pic>
        <p:nvPicPr>
          <p:cNvPr id="66" name="Imagen 65"/>
          <p:cNvPicPr preferRelativeResize="0">
            <a:picLocks/>
          </p:cNvPicPr>
          <p:nvPr/>
        </p:nvPicPr>
        <p:blipFill>
          <a:blip r:embed="rId22">
            <a:grayscl/>
            <a:extLst>
              <a:ext uri="{BEBA8EAE-BF5A-486C-A8C5-ECC9F3942E4B}">
                <a14:imgProps xmlns:a14="http://schemas.microsoft.com/office/drawing/2010/main">
                  <a14:imgLayer r:embed="rId23">
                    <a14:imgEffect>
                      <a14:saturation sat="0"/>
                    </a14:imgEffect>
                  </a14:imgLayer>
                </a14:imgProps>
              </a:ext>
            </a:extLst>
          </a:blip>
          <a:stretch>
            <a:fillRect/>
          </a:stretch>
        </p:blipFill>
        <p:spPr>
          <a:xfrm>
            <a:off x="2979678" y="4882617"/>
            <a:ext cx="900000" cy="900000"/>
          </a:xfrm>
          <a:prstGeom prst="rect">
            <a:avLst/>
          </a:prstGeom>
        </p:spPr>
      </p:pic>
      <p:pic>
        <p:nvPicPr>
          <p:cNvPr id="67" name="Imagen 66"/>
          <p:cNvPicPr preferRelativeResize="0">
            <a:picLocks/>
          </p:cNvPicPr>
          <p:nvPr/>
        </p:nvPicPr>
        <p:blipFill>
          <a:blip r:embed="rId24">
            <a:grayscl/>
            <a:extLst>
              <a:ext uri="{BEBA8EAE-BF5A-486C-A8C5-ECC9F3942E4B}">
                <a14:imgProps xmlns:a14="http://schemas.microsoft.com/office/drawing/2010/main">
                  <a14:imgLayer r:embed="rId25">
                    <a14:imgEffect>
                      <a14:saturation sat="0"/>
                    </a14:imgEffect>
                  </a14:imgLayer>
                </a14:imgProps>
              </a:ext>
            </a:extLst>
          </a:blip>
          <a:stretch>
            <a:fillRect/>
          </a:stretch>
        </p:blipFill>
        <p:spPr>
          <a:xfrm>
            <a:off x="3912136" y="4882617"/>
            <a:ext cx="900000" cy="900000"/>
          </a:xfrm>
          <a:prstGeom prst="rect">
            <a:avLst/>
          </a:prstGeom>
        </p:spPr>
      </p:pic>
      <p:grpSp>
        <p:nvGrpSpPr>
          <p:cNvPr id="78" name="Agrupar 77"/>
          <p:cNvGrpSpPr/>
          <p:nvPr/>
        </p:nvGrpSpPr>
        <p:grpSpPr>
          <a:xfrm>
            <a:off x="5056432" y="2339487"/>
            <a:ext cx="1209048" cy="1179113"/>
            <a:chOff x="4190323" y="2251164"/>
            <a:chExt cx="1209048" cy="1179113"/>
          </a:xfrm>
        </p:grpSpPr>
        <p:pic>
          <p:nvPicPr>
            <p:cNvPr id="68" name="Imagen 67"/>
            <p:cNvPicPr>
              <a:picLocks noChangeAspect="1"/>
            </p:cNvPicPr>
            <p:nvPr/>
          </p:nvPicPr>
          <p:blipFill rotWithShape="1">
            <a:blip r:embed="rId26"/>
            <a:srcRect l="11519" t="18698" r="48273" b="27771"/>
            <a:stretch/>
          </p:blipFill>
          <p:spPr>
            <a:xfrm>
              <a:off x="4520198" y="2330735"/>
              <a:ext cx="879173" cy="848628"/>
            </a:xfrm>
            <a:prstGeom prst="rect">
              <a:avLst/>
            </a:prstGeom>
          </p:spPr>
        </p:pic>
        <p:sp>
          <p:nvSpPr>
            <p:cNvPr id="69" name="CuadroTexto 68"/>
            <p:cNvSpPr txBox="1"/>
            <p:nvPr/>
          </p:nvSpPr>
          <p:spPr>
            <a:xfrm>
              <a:off x="4320528" y="2251164"/>
              <a:ext cx="404387" cy="215444"/>
            </a:xfrm>
            <a:prstGeom prst="rect">
              <a:avLst/>
            </a:prstGeom>
            <a:noFill/>
          </p:spPr>
          <p:txBody>
            <a:bodyPr wrap="square" rtlCol="0">
              <a:spAutoFit/>
            </a:bodyPr>
            <a:lstStyle/>
            <a:p>
              <a:r>
                <a:rPr lang="es-ES" sz="800" b="1" dirty="0" smtClean="0"/>
                <a:t>50</a:t>
              </a:r>
              <a:endParaRPr lang="es-ES" sz="800" b="1" dirty="0"/>
            </a:p>
          </p:txBody>
        </p:sp>
        <p:sp>
          <p:nvSpPr>
            <p:cNvPr id="70" name="CuadroTexto 69"/>
            <p:cNvSpPr txBox="1"/>
            <p:nvPr/>
          </p:nvSpPr>
          <p:spPr>
            <a:xfrm>
              <a:off x="4316571" y="2409571"/>
              <a:ext cx="404387" cy="215444"/>
            </a:xfrm>
            <a:prstGeom prst="rect">
              <a:avLst/>
            </a:prstGeom>
            <a:noFill/>
          </p:spPr>
          <p:txBody>
            <a:bodyPr wrap="square" rtlCol="0">
              <a:spAutoFit/>
            </a:bodyPr>
            <a:lstStyle/>
            <a:p>
              <a:r>
                <a:rPr lang="es-ES" sz="800" b="1" dirty="0"/>
                <a:t>4</a:t>
              </a:r>
              <a:r>
                <a:rPr lang="es-ES" sz="800" b="1" dirty="0" smtClean="0"/>
                <a:t>0</a:t>
              </a:r>
              <a:endParaRPr lang="es-ES" sz="800" b="1" dirty="0"/>
            </a:p>
          </p:txBody>
        </p:sp>
        <p:sp>
          <p:nvSpPr>
            <p:cNvPr id="71" name="CuadroTexto 70"/>
            <p:cNvSpPr txBox="1"/>
            <p:nvPr/>
          </p:nvSpPr>
          <p:spPr>
            <a:xfrm>
              <a:off x="4317167" y="2563647"/>
              <a:ext cx="404387" cy="215444"/>
            </a:xfrm>
            <a:prstGeom prst="rect">
              <a:avLst/>
            </a:prstGeom>
            <a:noFill/>
          </p:spPr>
          <p:txBody>
            <a:bodyPr wrap="square" rtlCol="0">
              <a:spAutoFit/>
            </a:bodyPr>
            <a:lstStyle/>
            <a:p>
              <a:r>
                <a:rPr lang="es-ES" sz="800" b="1" dirty="0"/>
                <a:t>3</a:t>
              </a:r>
              <a:r>
                <a:rPr lang="es-ES" sz="800" b="1" dirty="0" smtClean="0"/>
                <a:t>0</a:t>
              </a:r>
              <a:endParaRPr lang="es-ES" sz="800" b="1" dirty="0"/>
            </a:p>
          </p:txBody>
        </p:sp>
        <p:sp>
          <p:nvSpPr>
            <p:cNvPr id="72" name="CuadroTexto 71"/>
            <p:cNvSpPr txBox="1"/>
            <p:nvPr/>
          </p:nvSpPr>
          <p:spPr>
            <a:xfrm>
              <a:off x="4318609" y="2715701"/>
              <a:ext cx="345929" cy="215444"/>
            </a:xfrm>
            <a:prstGeom prst="rect">
              <a:avLst/>
            </a:prstGeom>
            <a:noFill/>
          </p:spPr>
          <p:txBody>
            <a:bodyPr wrap="square" rtlCol="0">
              <a:spAutoFit/>
            </a:bodyPr>
            <a:lstStyle/>
            <a:p>
              <a:r>
                <a:rPr lang="es-ES" sz="800" b="1" dirty="0"/>
                <a:t>2</a:t>
              </a:r>
              <a:r>
                <a:rPr lang="es-ES" sz="800" b="1" dirty="0" smtClean="0"/>
                <a:t>0</a:t>
              </a:r>
              <a:endParaRPr lang="es-ES" sz="800" b="1" dirty="0"/>
            </a:p>
          </p:txBody>
        </p:sp>
        <p:sp>
          <p:nvSpPr>
            <p:cNvPr id="73" name="CuadroTexto 72"/>
            <p:cNvSpPr txBox="1"/>
            <p:nvPr/>
          </p:nvSpPr>
          <p:spPr>
            <a:xfrm>
              <a:off x="4316572" y="2869182"/>
              <a:ext cx="404387" cy="215444"/>
            </a:xfrm>
            <a:prstGeom prst="rect">
              <a:avLst/>
            </a:prstGeom>
            <a:noFill/>
          </p:spPr>
          <p:txBody>
            <a:bodyPr wrap="square" rtlCol="0">
              <a:spAutoFit/>
            </a:bodyPr>
            <a:lstStyle/>
            <a:p>
              <a:r>
                <a:rPr lang="es-ES" sz="800" b="1" dirty="0"/>
                <a:t>1</a:t>
              </a:r>
              <a:r>
                <a:rPr lang="es-ES" sz="800" b="1" dirty="0" smtClean="0"/>
                <a:t>0</a:t>
              </a:r>
              <a:endParaRPr lang="es-ES" sz="800" b="1" dirty="0"/>
            </a:p>
          </p:txBody>
        </p:sp>
        <p:sp>
          <p:nvSpPr>
            <p:cNvPr id="74" name="CuadroTexto 73"/>
            <p:cNvSpPr txBox="1"/>
            <p:nvPr/>
          </p:nvSpPr>
          <p:spPr>
            <a:xfrm>
              <a:off x="4378129" y="3040423"/>
              <a:ext cx="404387" cy="215444"/>
            </a:xfrm>
            <a:prstGeom prst="rect">
              <a:avLst/>
            </a:prstGeom>
            <a:noFill/>
          </p:spPr>
          <p:txBody>
            <a:bodyPr wrap="square" rtlCol="0">
              <a:spAutoFit/>
            </a:bodyPr>
            <a:lstStyle/>
            <a:p>
              <a:r>
                <a:rPr lang="es-ES" sz="800" b="1" dirty="0" smtClean="0"/>
                <a:t>0</a:t>
              </a:r>
              <a:endParaRPr lang="es-ES" sz="800" b="1" dirty="0"/>
            </a:p>
          </p:txBody>
        </p:sp>
        <p:sp>
          <p:nvSpPr>
            <p:cNvPr id="75" name="CuadroTexto 74"/>
            <p:cNvSpPr txBox="1"/>
            <p:nvPr/>
          </p:nvSpPr>
          <p:spPr>
            <a:xfrm rot="16200000">
              <a:off x="3950066" y="2646173"/>
              <a:ext cx="726736" cy="246221"/>
            </a:xfrm>
            <a:prstGeom prst="rect">
              <a:avLst/>
            </a:prstGeom>
            <a:noFill/>
          </p:spPr>
          <p:txBody>
            <a:bodyPr wrap="square" rtlCol="0">
              <a:spAutoFit/>
            </a:bodyPr>
            <a:lstStyle/>
            <a:p>
              <a:r>
                <a:rPr lang="es-ES" sz="1000" b="1" dirty="0" smtClean="0"/>
                <a:t>% LAMP 1</a:t>
              </a:r>
            </a:p>
          </p:txBody>
        </p:sp>
        <p:sp>
          <p:nvSpPr>
            <p:cNvPr id="76" name="CuadroTexto 75"/>
            <p:cNvSpPr txBox="1"/>
            <p:nvPr/>
          </p:nvSpPr>
          <p:spPr>
            <a:xfrm rot="19166312">
              <a:off x="4242454" y="3214833"/>
              <a:ext cx="800993" cy="215444"/>
            </a:xfrm>
            <a:prstGeom prst="rect">
              <a:avLst/>
            </a:prstGeom>
            <a:noFill/>
          </p:spPr>
          <p:txBody>
            <a:bodyPr wrap="square" rtlCol="0">
              <a:spAutoFit/>
            </a:bodyPr>
            <a:lstStyle/>
            <a:p>
              <a:r>
                <a:rPr lang="es-ES" sz="800" b="1" dirty="0" smtClean="0"/>
                <a:t>NO TARGET</a:t>
              </a:r>
              <a:endParaRPr lang="es-ES" sz="800" b="1" dirty="0"/>
            </a:p>
          </p:txBody>
        </p:sp>
        <p:sp>
          <p:nvSpPr>
            <p:cNvPr id="77" name="CuadroTexto 76"/>
            <p:cNvSpPr txBox="1"/>
            <p:nvPr/>
          </p:nvSpPr>
          <p:spPr>
            <a:xfrm rot="19152132">
              <a:off x="4959438" y="3122177"/>
              <a:ext cx="407474" cy="215444"/>
            </a:xfrm>
            <a:prstGeom prst="rect">
              <a:avLst/>
            </a:prstGeom>
            <a:noFill/>
          </p:spPr>
          <p:txBody>
            <a:bodyPr wrap="square" rtlCol="0">
              <a:spAutoFit/>
            </a:bodyPr>
            <a:lstStyle/>
            <a:p>
              <a:r>
                <a:rPr lang="es-ES" sz="800" b="1" dirty="0" smtClean="0"/>
                <a:t>T24</a:t>
              </a:r>
              <a:endParaRPr lang="es-ES" sz="800" b="1" dirty="0"/>
            </a:p>
          </p:txBody>
        </p:sp>
      </p:grpSp>
      <p:sp>
        <p:nvSpPr>
          <p:cNvPr id="79" name="Rectángulo 78"/>
          <p:cNvSpPr/>
          <p:nvPr/>
        </p:nvSpPr>
        <p:spPr>
          <a:xfrm>
            <a:off x="401795" y="6280936"/>
            <a:ext cx="5863685" cy="2123658"/>
          </a:xfrm>
          <a:prstGeom prst="rect">
            <a:avLst/>
          </a:prstGeom>
        </p:spPr>
        <p:txBody>
          <a:bodyPr wrap="square">
            <a:spAutoFit/>
          </a:bodyPr>
          <a:lstStyle/>
          <a:p>
            <a:r>
              <a:rPr lang="en-GB" sz="1100" b="1" dirty="0">
                <a:latin typeface="Calibri" panose="020F0502020204030204" pitchFamily="34" charset="0"/>
                <a:ea typeface="Calibri" panose="020F0502020204030204" pitchFamily="34" charset="0"/>
                <a:cs typeface="Times New Roman" panose="02020603050405020304" pitchFamily="18" charset="0"/>
              </a:rPr>
              <a:t>Supplementary Figure </a:t>
            </a:r>
            <a:r>
              <a:rPr lang="en-GB" sz="1100" b="1" dirty="0" smtClean="0">
                <a:latin typeface="Calibri" panose="020F0502020204030204" pitchFamily="34" charset="0"/>
                <a:ea typeface="Calibri" panose="020F0502020204030204" pitchFamily="34" charset="0"/>
                <a:cs typeface="Times New Roman" panose="02020603050405020304" pitchFamily="18" charset="0"/>
              </a:rPr>
              <a:t>3. </a:t>
            </a:r>
            <a:r>
              <a:rPr lang="en-GB" sz="1100" b="1" dirty="0">
                <a:latin typeface="Calibri" panose="020F0502020204030204" pitchFamily="34" charset="0"/>
                <a:ea typeface="Calibri" panose="020F0502020204030204" pitchFamily="34" charset="0"/>
                <a:cs typeface="Times New Roman" panose="02020603050405020304" pitchFamily="18" charset="0"/>
              </a:rPr>
              <a:t>Gating strategy for </a:t>
            </a:r>
            <a:r>
              <a:rPr lang="en-GB" sz="1100" b="1" dirty="0" smtClean="0">
                <a:latin typeface="Calibri" panose="020F0502020204030204" pitchFamily="34" charset="0"/>
                <a:ea typeface="Calibri" panose="020F0502020204030204" pitchFamily="34" charset="0"/>
                <a:cs typeface="Times New Roman" panose="02020603050405020304" pitchFamily="18" charset="0"/>
              </a:rPr>
              <a:t>degranulation experiments after </a:t>
            </a:r>
            <a:r>
              <a:rPr lang="en-GB" sz="1100" b="1" dirty="0">
                <a:latin typeface="Calibri" panose="020F0502020204030204" pitchFamily="34" charset="0"/>
                <a:ea typeface="Calibri" panose="020F0502020204030204" pitchFamily="34" charset="0"/>
                <a:cs typeface="Times New Roman" panose="02020603050405020304" pitchFamily="18" charset="0"/>
              </a:rPr>
              <a:t>co-culture with BCG.</a:t>
            </a:r>
            <a:r>
              <a:rPr lang="en-GB" sz="1100" dirty="0">
                <a:latin typeface="Calibri" panose="020F0502020204030204" pitchFamily="34" charset="0"/>
                <a:ea typeface="Calibri" panose="020F0502020204030204" pitchFamily="34" charset="0"/>
                <a:cs typeface="Times New Roman" panose="02020603050405020304" pitchFamily="18" charset="0"/>
              </a:rPr>
              <a:t> PBMCs from a healthy donor were incubated with </a:t>
            </a:r>
            <a:r>
              <a:rPr lang="en-GB" sz="1100" dirty="0" smtClean="0">
                <a:latin typeface="Calibri" panose="020F0502020204030204" pitchFamily="34" charset="0"/>
                <a:ea typeface="Calibri" panose="020F0502020204030204" pitchFamily="34" charset="0"/>
                <a:cs typeface="Times New Roman" panose="02020603050405020304" pitchFamily="18" charset="0"/>
              </a:rPr>
              <a:t>BCG-Tice </a:t>
            </a:r>
            <a:r>
              <a:rPr lang="en-GB" sz="1100" dirty="0">
                <a:latin typeface="Calibri" panose="020F0502020204030204" pitchFamily="34" charset="0"/>
                <a:ea typeface="Calibri" panose="020F0502020204030204" pitchFamily="34" charset="0"/>
                <a:cs typeface="Times New Roman" panose="02020603050405020304" pitchFamily="18" charset="0"/>
              </a:rPr>
              <a:t>at a 6:1 ratio (bacteria to PBMC). At day 7, cells in suspension were recovered from the co-culture, </a:t>
            </a:r>
            <a:r>
              <a:rPr lang="en-GB" sz="1100" dirty="0" smtClean="0">
                <a:latin typeface="Calibri" panose="020F0502020204030204" pitchFamily="34" charset="0"/>
                <a:ea typeface="Calibri" panose="020F0502020204030204" pitchFamily="34" charset="0"/>
                <a:cs typeface="Times New Roman" panose="02020603050405020304" pitchFamily="18" charset="0"/>
              </a:rPr>
              <a:t>an used in degranulation experiments </a:t>
            </a:r>
            <a:r>
              <a:rPr lang="en-US" sz="1100" dirty="0" smtClean="0">
                <a:latin typeface="Calibri" panose="020F0502020204030204" pitchFamily="34" charset="0"/>
                <a:ea typeface="Calibri" panose="020F0502020204030204" pitchFamily="34" charset="0"/>
                <a:cs typeface="Times New Roman" panose="02020603050405020304" pitchFamily="18" charset="0"/>
              </a:rPr>
              <a:t>against </a:t>
            </a:r>
            <a:r>
              <a:rPr lang="en-US" sz="1100" dirty="0">
                <a:latin typeface="Calibri" panose="020F0502020204030204" pitchFamily="34" charset="0"/>
                <a:ea typeface="Calibri" panose="020F0502020204030204" pitchFamily="34" charset="0"/>
                <a:cs typeface="Times New Roman" panose="02020603050405020304" pitchFamily="18" charset="0"/>
              </a:rPr>
              <a:t>bladder cancer </a:t>
            </a:r>
            <a:r>
              <a:rPr lang="en-US" sz="1100" dirty="0" smtClean="0">
                <a:latin typeface="Calibri" panose="020F0502020204030204" pitchFamily="34" charset="0"/>
                <a:ea typeface="Calibri" panose="020F0502020204030204" pitchFamily="34" charset="0"/>
                <a:cs typeface="Times New Roman" panose="02020603050405020304" pitchFamily="18" charset="0"/>
              </a:rPr>
              <a:t>cells. The conditions without any target and with T24 bladder cancer cells are shown. The percentage of degranulation was measured by analyzing surface LAMP-1 (CD107a) within the CD3-CD56+ region, corresponding to NK cells. As an example, the numbers obtained for NK cells are plotted. In the lower panels, degranulation corresponding to T cells (both CD3+CD56- and CD3+CD56+) is also shown. Degranulation was not observed in the regions corresponding to T cells</a:t>
            </a:r>
            <a:r>
              <a:rPr lang="en-GB" sz="1100" dirty="0" smtClean="0">
                <a:latin typeface="Calibri" panose="020F0502020204030204" pitchFamily="34" charset="0"/>
                <a:ea typeface="Calibri" panose="020F0502020204030204" pitchFamily="34" charset="0"/>
                <a:cs typeface="Times New Roman" panose="02020603050405020304" pitchFamily="18" charset="0"/>
              </a:rPr>
              <a:t>. In the case of untreated PBMC, CD56dim cells were the only population able to </a:t>
            </a:r>
            <a:r>
              <a:rPr lang="en-GB" sz="1100" dirty="0" err="1" smtClean="0">
                <a:latin typeface="Calibri" panose="020F0502020204030204" pitchFamily="34" charset="0"/>
                <a:ea typeface="Calibri" panose="020F0502020204030204" pitchFamily="34" charset="0"/>
                <a:cs typeface="Times New Roman" panose="02020603050405020304" pitchFamily="18" charset="0"/>
              </a:rPr>
              <a:t>degranulate</a:t>
            </a:r>
            <a:r>
              <a:rPr lang="en-GB" sz="1100" dirty="0" smtClean="0">
                <a:latin typeface="Calibri" panose="020F0502020204030204" pitchFamily="34" charset="0"/>
                <a:ea typeface="Calibri" panose="020F0502020204030204" pitchFamily="34" charset="0"/>
                <a:cs typeface="Times New Roman" panose="02020603050405020304" pitchFamily="18" charset="0"/>
              </a:rPr>
              <a:t> against bladder cancer cells. In contrast, after co-incubation with BCG, fluorescence intensity for CD56 was clearly increased and these BCG-activated CD56hi were the main population mobilising granules in response to bladder cancer cells</a:t>
            </a:r>
            <a:endParaRPr lang="es-ES" dirty="0"/>
          </a:p>
        </p:txBody>
      </p:sp>
      <p:pic>
        <p:nvPicPr>
          <p:cNvPr id="80" name="Imagen 79"/>
          <p:cNvPicPr preferRelativeResize="0">
            <a:picLocks/>
          </p:cNvPicPr>
          <p:nvPr/>
        </p:nvPicPr>
        <p:blipFill>
          <a:blip r:embed="rId27"/>
          <a:stretch>
            <a:fillRect/>
          </a:stretch>
        </p:blipFill>
        <p:spPr>
          <a:xfrm>
            <a:off x="1097003" y="3630410"/>
            <a:ext cx="900000" cy="900000"/>
          </a:xfrm>
          <a:prstGeom prst="rect">
            <a:avLst/>
          </a:prstGeom>
        </p:spPr>
      </p:pic>
      <p:pic>
        <p:nvPicPr>
          <p:cNvPr id="81" name="Imagen 80"/>
          <p:cNvPicPr preferRelativeResize="0">
            <a:picLocks/>
          </p:cNvPicPr>
          <p:nvPr/>
        </p:nvPicPr>
        <p:blipFill>
          <a:blip r:embed="rId28"/>
          <a:stretch>
            <a:fillRect/>
          </a:stretch>
        </p:blipFill>
        <p:spPr>
          <a:xfrm>
            <a:off x="2038340" y="3630410"/>
            <a:ext cx="900000" cy="900000"/>
          </a:xfrm>
          <a:prstGeom prst="rect">
            <a:avLst/>
          </a:prstGeom>
        </p:spPr>
      </p:pic>
      <p:pic>
        <p:nvPicPr>
          <p:cNvPr id="82" name="Imagen 81"/>
          <p:cNvPicPr preferRelativeResize="0">
            <a:picLocks/>
          </p:cNvPicPr>
          <p:nvPr/>
        </p:nvPicPr>
        <p:blipFill>
          <a:blip r:embed="rId29"/>
          <a:stretch>
            <a:fillRect/>
          </a:stretch>
        </p:blipFill>
        <p:spPr>
          <a:xfrm>
            <a:off x="2997439" y="3630410"/>
            <a:ext cx="900000" cy="900000"/>
          </a:xfrm>
          <a:prstGeom prst="rect">
            <a:avLst/>
          </a:prstGeom>
        </p:spPr>
      </p:pic>
      <p:pic>
        <p:nvPicPr>
          <p:cNvPr id="83" name="Imagen 82"/>
          <p:cNvPicPr preferRelativeResize="0">
            <a:picLocks/>
          </p:cNvPicPr>
          <p:nvPr/>
        </p:nvPicPr>
        <p:blipFill>
          <a:blip r:embed="rId30"/>
          <a:stretch>
            <a:fillRect/>
          </a:stretch>
        </p:blipFill>
        <p:spPr>
          <a:xfrm>
            <a:off x="3938777" y="3630410"/>
            <a:ext cx="900000" cy="900000"/>
          </a:xfrm>
          <a:prstGeom prst="rect">
            <a:avLst/>
          </a:prstGeom>
        </p:spPr>
      </p:pic>
      <p:sp>
        <p:nvSpPr>
          <p:cNvPr id="84" name="4 CuadroTexto"/>
          <p:cNvSpPr txBox="1">
            <a:spLocks noChangeArrowheads="1"/>
          </p:cNvSpPr>
          <p:nvPr/>
        </p:nvSpPr>
        <p:spPr bwMode="auto">
          <a:xfrm>
            <a:off x="4724682" y="53259"/>
            <a:ext cx="167583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a:buFont typeface="Arial" charset="0"/>
              <a:buNone/>
              <a:defRPr/>
            </a:pPr>
            <a:r>
              <a:rPr lang="es-ES" altLang="es-ES" sz="1200" dirty="0" err="1" smtClean="0">
                <a:ea typeface="+mn-ea"/>
              </a:rPr>
              <a:t>Supplementary</a:t>
            </a:r>
            <a:r>
              <a:rPr lang="es-ES" altLang="es-ES" sz="1200" dirty="0" smtClean="0">
                <a:ea typeface="+mn-ea"/>
              </a:rPr>
              <a:t> Figure 3</a:t>
            </a:r>
            <a:endParaRPr lang="en-GB" sz="1200" spc="-100" baseline="30000" dirty="0">
              <a:ea typeface="+mn-ea"/>
              <a:cs typeface="ＭＳ Ｐゴシック" charset="-128"/>
            </a:endParaRPr>
          </a:p>
        </p:txBody>
      </p:sp>
    </p:spTree>
    <p:extLst>
      <p:ext uri="{BB962C8B-B14F-4D97-AF65-F5344CB8AC3E}">
        <p14:creationId xmlns:p14="http://schemas.microsoft.com/office/powerpoint/2010/main" val="3003654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4" name="Agrupar 283"/>
          <p:cNvGrpSpPr/>
          <p:nvPr/>
        </p:nvGrpSpPr>
        <p:grpSpPr>
          <a:xfrm>
            <a:off x="-70767" y="3699283"/>
            <a:ext cx="3476079" cy="1581013"/>
            <a:chOff x="-70767" y="3826283"/>
            <a:chExt cx="3476079" cy="1581013"/>
          </a:xfrm>
        </p:grpSpPr>
        <p:sp>
          <p:nvSpPr>
            <p:cNvPr id="234" name="CuadroTexto 233"/>
            <p:cNvSpPr txBox="1"/>
            <p:nvPr/>
          </p:nvSpPr>
          <p:spPr>
            <a:xfrm>
              <a:off x="1627431" y="3826283"/>
              <a:ext cx="561453" cy="246221"/>
            </a:xfrm>
            <a:prstGeom prst="rect">
              <a:avLst/>
            </a:prstGeom>
            <a:noFill/>
          </p:spPr>
          <p:txBody>
            <a:bodyPr wrap="square" rtlCol="0">
              <a:spAutoFit/>
            </a:bodyPr>
            <a:lstStyle/>
            <a:p>
              <a:r>
                <a:rPr lang="es-ES" sz="1000" b="1" dirty="0" smtClean="0"/>
                <a:t>TDM</a:t>
              </a:r>
            </a:p>
          </p:txBody>
        </p:sp>
        <p:pic>
          <p:nvPicPr>
            <p:cNvPr id="31" name="Imagen 30"/>
            <p:cNvPicPr preferRelativeResize="0">
              <a:picLocks/>
            </p:cNvPicPr>
            <p:nvPr/>
          </p:nvPicPr>
          <p:blipFill rotWithShape="1">
            <a:blip r:embed="rId2"/>
            <a:srcRect l="12319" t="12176" r="27252" b="30779"/>
            <a:stretch/>
          </p:blipFill>
          <p:spPr>
            <a:xfrm>
              <a:off x="255453" y="4266499"/>
              <a:ext cx="1440000" cy="900000"/>
            </a:xfrm>
            <a:prstGeom prst="rect">
              <a:avLst/>
            </a:prstGeom>
          </p:spPr>
        </p:pic>
        <p:sp>
          <p:nvSpPr>
            <p:cNvPr id="235" name="CuadroTexto 234"/>
            <p:cNvSpPr txBox="1"/>
            <p:nvPr/>
          </p:nvSpPr>
          <p:spPr>
            <a:xfrm rot="19580903">
              <a:off x="-70767" y="5152287"/>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236" name="CuadroTexto 235"/>
            <p:cNvSpPr txBox="1"/>
            <p:nvPr/>
          </p:nvSpPr>
          <p:spPr>
            <a:xfrm rot="19580903">
              <a:off x="718346" y="5136219"/>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237" name="CuadroTexto 236"/>
            <p:cNvSpPr txBox="1"/>
            <p:nvPr/>
          </p:nvSpPr>
          <p:spPr>
            <a:xfrm>
              <a:off x="30865" y="4166041"/>
              <a:ext cx="404387" cy="215444"/>
            </a:xfrm>
            <a:prstGeom prst="rect">
              <a:avLst/>
            </a:prstGeom>
            <a:noFill/>
          </p:spPr>
          <p:txBody>
            <a:bodyPr wrap="square" rtlCol="0">
              <a:spAutoFit/>
            </a:bodyPr>
            <a:lstStyle/>
            <a:p>
              <a:r>
                <a:rPr lang="es-ES" sz="800" b="1" dirty="0" smtClean="0"/>
                <a:t>100</a:t>
              </a:r>
              <a:endParaRPr lang="es-ES" sz="800" b="1" dirty="0"/>
            </a:p>
          </p:txBody>
        </p:sp>
        <p:sp>
          <p:nvSpPr>
            <p:cNvPr id="238" name="CuadroTexto 237"/>
            <p:cNvSpPr txBox="1"/>
            <p:nvPr/>
          </p:nvSpPr>
          <p:spPr>
            <a:xfrm>
              <a:off x="81031" y="4335717"/>
              <a:ext cx="404387" cy="215444"/>
            </a:xfrm>
            <a:prstGeom prst="rect">
              <a:avLst/>
            </a:prstGeom>
            <a:noFill/>
          </p:spPr>
          <p:txBody>
            <a:bodyPr wrap="square" rtlCol="0">
              <a:spAutoFit/>
            </a:bodyPr>
            <a:lstStyle/>
            <a:p>
              <a:r>
                <a:rPr lang="es-ES" sz="800" b="1" dirty="0" smtClean="0"/>
                <a:t>80</a:t>
              </a:r>
              <a:endParaRPr lang="es-ES" sz="800" b="1" dirty="0"/>
            </a:p>
          </p:txBody>
        </p:sp>
        <p:sp>
          <p:nvSpPr>
            <p:cNvPr id="239" name="CuadroTexto 238"/>
            <p:cNvSpPr txBox="1"/>
            <p:nvPr/>
          </p:nvSpPr>
          <p:spPr>
            <a:xfrm>
              <a:off x="81031" y="4508514"/>
              <a:ext cx="404387" cy="215444"/>
            </a:xfrm>
            <a:prstGeom prst="rect">
              <a:avLst/>
            </a:prstGeom>
            <a:noFill/>
          </p:spPr>
          <p:txBody>
            <a:bodyPr wrap="square" rtlCol="0">
              <a:spAutoFit/>
            </a:bodyPr>
            <a:lstStyle/>
            <a:p>
              <a:r>
                <a:rPr lang="es-ES" sz="800" b="1" dirty="0" smtClean="0"/>
                <a:t>60</a:t>
              </a:r>
              <a:endParaRPr lang="es-ES" sz="800" b="1" dirty="0"/>
            </a:p>
          </p:txBody>
        </p:sp>
        <p:sp>
          <p:nvSpPr>
            <p:cNvPr id="240" name="CuadroTexto 239"/>
            <p:cNvSpPr txBox="1"/>
            <p:nvPr/>
          </p:nvSpPr>
          <p:spPr>
            <a:xfrm>
              <a:off x="81031" y="4672667"/>
              <a:ext cx="314481" cy="215444"/>
            </a:xfrm>
            <a:prstGeom prst="rect">
              <a:avLst/>
            </a:prstGeom>
            <a:noFill/>
          </p:spPr>
          <p:txBody>
            <a:bodyPr wrap="square" rtlCol="0">
              <a:spAutoFit/>
            </a:bodyPr>
            <a:lstStyle/>
            <a:p>
              <a:r>
                <a:rPr lang="es-ES" sz="800" b="1" dirty="0" smtClean="0"/>
                <a:t>40</a:t>
              </a:r>
              <a:endParaRPr lang="es-ES" sz="800" b="1" dirty="0"/>
            </a:p>
          </p:txBody>
        </p:sp>
        <p:sp>
          <p:nvSpPr>
            <p:cNvPr id="241" name="CuadroTexto 240"/>
            <p:cNvSpPr txBox="1"/>
            <p:nvPr/>
          </p:nvSpPr>
          <p:spPr>
            <a:xfrm>
              <a:off x="81031" y="4836822"/>
              <a:ext cx="404387" cy="215444"/>
            </a:xfrm>
            <a:prstGeom prst="rect">
              <a:avLst/>
            </a:prstGeom>
            <a:noFill/>
          </p:spPr>
          <p:txBody>
            <a:bodyPr wrap="square" rtlCol="0">
              <a:spAutoFit/>
            </a:bodyPr>
            <a:lstStyle/>
            <a:p>
              <a:r>
                <a:rPr lang="es-ES" sz="800" b="1" dirty="0" smtClean="0"/>
                <a:t>20</a:t>
              </a:r>
              <a:endParaRPr lang="es-ES" sz="800" b="1" dirty="0"/>
            </a:p>
          </p:txBody>
        </p:sp>
        <p:sp>
          <p:nvSpPr>
            <p:cNvPr id="242" name="CuadroTexto 241"/>
            <p:cNvSpPr txBox="1"/>
            <p:nvPr/>
          </p:nvSpPr>
          <p:spPr>
            <a:xfrm>
              <a:off x="132871" y="5000974"/>
              <a:ext cx="404387" cy="215444"/>
            </a:xfrm>
            <a:prstGeom prst="rect">
              <a:avLst/>
            </a:prstGeom>
            <a:noFill/>
          </p:spPr>
          <p:txBody>
            <a:bodyPr wrap="square" rtlCol="0">
              <a:spAutoFit/>
            </a:bodyPr>
            <a:lstStyle/>
            <a:p>
              <a:r>
                <a:rPr lang="es-ES" sz="800" b="1" dirty="0" smtClean="0"/>
                <a:t>0</a:t>
              </a:r>
              <a:endParaRPr lang="es-ES" sz="800" b="1" dirty="0"/>
            </a:p>
          </p:txBody>
        </p:sp>
        <p:sp>
          <p:nvSpPr>
            <p:cNvPr id="243" name="CuadroTexto 242"/>
            <p:cNvSpPr txBox="1"/>
            <p:nvPr/>
          </p:nvSpPr>
          <p:spPr>
            <a:xfrm rot="19580903">
              <a:off x="346841" y="5191852"/>
              <a:ext cx="653423" cy="215444"/>
            </a:xfrm>
            <a:prstGeom prst="rect">
              <a:avLst/>
            </a:prstGeom>
            <a:noFill/>
          </p:spPr>
          <p:txBody>
            <a:bodyPr wrap="square" rtlCol="0">
              <a:spAutoFit/>
            </a:bodyPr>
            <a:lstStyle/>
            <a:p>
              <a:r>
                <a:rPr lang="es-ES" sz="800" b="1" dirty="0" smtClean="0"/>
                <a:t>ONCOTICE</a:t>
              </a:r>
              <a:endParaRPr lang="es-ES" sz="800" b="1" dirty="0"/>
            </a:p>
          </p:txBody>
        </p:sp>
        <p:sp>
          <p:nvSpPr>
            <p:cNvPr id="244" name="CuadroTexto 243"/>
            <p:cNvSpPr txBox="1"/>
            <p:nvPr/>
          </p:nvSpPr>
          <p:spPr>
            <a:xfrm rot="19580903">
              <a:off x="1151518" y="5154103"/>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245" name="CuadroTexto 244"/>
            <p:cNvSpPr txBox="1"/>
            <p:nvPr/>
          </p:nvSpPr>
          <p:spPr>
            <a:xfrm rot="16200000">
              <a:off x="-549210" y="4503870"/>
              <a:ext cx="1227857" cy="246221"/>
            </a:xfrm>
            <a:prstGeom prst="rect">
              <a:avLst/>
            </a:prstGeom>
            <a:noFill/>
          </p:spPr>
          <p:txBody>
            <a:bodyPr wrap="square" rtlCol="0">
              <a:spAutoFit/>
            </a:bodyPr>
            <a:lstStyle/>
            <a:p>
              <a:r>
                <a:rPr lang="es-ES" sz="1000" b="1" dirty="0" smtClean="0"/>
                <a:t>% </a:t>
              </a:r>
              <a:r>
                <a:rPr lang="es-ES" sz="900" b="1" dirty="0" smtClean="0"/>
                <a:t>LYMPHOCYTES</a:t>
              </a:r>
            </a:p>
          </p:txBody>
        </p:sp>
        <p:pic>
          <p:nvPicPr>
            <p:cNvPr id="246" name="Imagen 245"/>
            <p:cNvPicPr preferRelativeResize="0">
              <a:picLocks/>
            </p:cNvPicPr>
            <p:nvPr/>
          </p:nvPicPr>
          <p:blipFill rotWithShape="1">
            <a:blip r:embed="rId3"/>
            <a:srcRect l="12474" t="12176" r="27097" b="30565"/>
            <a:stretch/>
          </p:blipFill>
          <p:spPr>
            <a:xfrm>
              <a:off x="1963339" y="4273799"/>
              <a:ext cx="1440000" cy="900000"/>
            </a:xfrm>
            <a:prstGeom prst="rect">
              <a:avLst/>
            </a:prstGeom>
          </p:spPr>
        </p:pic>
        <p:sp>
          <p:nvSpPr>
            <p:cNvPr id="247" name="CuadroTexto 246"/>
            <p:cNvSpPr txBox="1"/>
            <p:nvPr/>
          </p:nvSpPr>
          <p:spPr>
            <a:xfrm rot="19580903">
              <a:off x="1635971" y="5167033"/>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248" name="CuadroTexto 247"/>
            <p:cNvSpPr txBox="1"/>
            <p:nvPr/>
          </p:nvSpPr>
          <p:spPr>
            <a:xfrm rot="19580903">
              <a:off x="2425084" y="5143666"/>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249" name="CuadroTexto 248"/>
            <p:cNvSpPr txBox="1"/>
            <p:nvPr/>
          </p:nvSpPr>
          <p:spPr>
            <a:xfrm>
              <a:off x="1725558" y="4173488"/>
              <a:ext cx="404387" cy="215444"/>
            </a:xfrm>
            <a:prstGeom prst="rect">
              <a:avLst/>
            </a:prstGeom>
            <a:noFill/>
          </p:spPr>
          <p:txBody>
            <a:bodyPr wrap="square" rtlCol="0">
              <a:spAutoFit/>
            </a:bodyPr>
            <a:lstStyle/>
            <a:p>
              <a:r>
                <a:rPr lang="es-ES" sz="800" b="1" dirty="0" smtClean="0"/>
                <a:t>100</a:t>
              </a:r>
              <a:endParaRPr lang="es-ES" sz="800" b="1" dirty="0"/>
            </a:p>
          </p:txBody>
        </p:sp>
        <p:sp>
          <p:nvSpPr>
            <p:cNvPr id="250" name="CuadroTexto 249"/>
            <p:cNvSpPr txBox="1"/>
            <p:nvPr/>
          </p:nvSpPr>
          <p:spPr>
            <a:xfrm>
              <a:off x="1775724" y="4343164"/>
              <a:ext cx="404387" cy="215444"/>
            </a:xfrm>
            <a:prstGeom prst="rect">
              <a:avLst/>
            </a:prstGeom>
            <a:noFill/>
          </p:spPr>
          <p:txBody>
            <a:bodyPr wrap="square" rtlCol="0">
              <a:spAutoFit/>
            </a:bodyPr>
            <a:lstStyle/>
            <a:p>
              <a:r>
                <a:rPr lang="es-ES" sz="800" b="1" dirty="0" smtClean="0"/>
                <a:t>80</a:t>
              </a:r>
              <a:endParaRPr lang="es-ES" sz="800" b="1" dirty="0"/>
            </a:p>
          </p:txBody>
        </p:sp>
        <p:sp>
          <p:nvSpPr>
            <p:cNvPr id="251" name="CuadroTexto 250"/>
            <p:cNvSpPr txBox="1"/>
            <p:nvPr/>
          </p:nvSpPr>
          <p:spPr>
            <a:xfrm>
              <a:off x="1775724" y="4515961"/>
              <a:ext cx="404387" cy="215444"/>
            </a:xfrm>
            <a:prstGeom prst="rect">
              <a:avLst/>
            </a:prstGeom>
            <a:noFill/>
          </p:spPr>
          <p:txBody>
            <a:bodyPr wrap="square" rtlCol="0">
              <a:spAutoFit/>
            </a:bodyPr>
            <a:lstStyle/>
            <a:p>
              <a:r>
                <a:rPr lang="es-ES" sz="800" b="1" dirty="0" smtClean="0"/>
                <a:t>60</a:t>
              </a:r>
              <a:endParaRPr lang="es-ES" sz="800" b="1" dirty="0"/>
            </a:p>
          </p:txBody>
        </p:sp>
        <p:sp>
          <p:nvSpPr>
            <p:cNvPr id="252" name="CuadroTexto 251"/>
            <p:cNvSpPr txBox="1"/>
            <p:nvPr/>
          </p:nvSpPr>
          <p:spPr>
            <a:xfrm>
              <a:off x="1775724" y="4680114"/>
              <a:ext cx="314481" cy="215444"/>
            </a:xfrm>
            <a:prstGeom prst="rect">
              <a:avLst/>
            </a:prstGeom>
            <a:noFill/>
          </p:spPr>
          <p:txBody>
            <a:bodyPr wrap="square" rtlCol="0">
              <a:spAutoFit/>
            </a:bodyPr>
            <a:lstStyle/>
            <a:p>
              <a:r>
                <a:rPr lang="es-ES" sz="800" b="1" dirty="0" smtClean="0"/>
                <a:t>40</a:t>
              </a:r>
              <a:endParaRPr lang="es-ES" sz="800" b="1" dirty="0"/>
            </a:p>
          </p:txBody>
        </p:sp>
        <p:sp>
          <p:nvSpPr>
            <p:cNvPr id="253" name="CuadroTexto 252"/>
            <p:cNvSpPr txBox="1"/>
            <p:nvPr/>
          </p:nvSpPr>
          <p:spPr>
            <a:xfrm>
              <a:off x="1775724" y="4844269"/>
              <a:ext cx="404387" cy="215444"/>
            </a:xfrm>
            <a:prstGeom prst="rect">
              <a:avLst/>
            </a:prstGeom>
            <a:noFill/>
          </p:spPr>
          <p:txBody>
            <a:bodyPr wrap="square" rtlCol="0">
              <a:spAutoFit/>
            </a:bodyPr>
            <a:lstStyle/>
            <a:p>
              <a:r>
                <a:rPr lang="es-ES" sz="800" b="1" dirty="0" smtClean="0"/>
                <a:t>20</a:t>
              </a:r>
              <a:endParaRPr lang="es-ES" sz="800" b="1" dirty="0"/>
            </a:p>
          </p:txBody>
        </p:sp>
        <p:sp>
          <p:nvSpPr>
            <p:cNvPr id="254" name="CuadroTexto 253"/>
            <p:cNvSpPr txBox="1"/>
            <p:nvPr/>
          </p:nvSpPr>
          <p:spPr>
            <a:xfrm>
              <a:off x="1827564" y="5008421"/>
              <a:ext cx="404387" cy="215444"/>
            </a:xfrm>
            <a:prstGeom prst="rect">
              <a:avLst/>
            </a:prstGeom>
            <a:noFill/>
          </p:spPr>
          <p:txBody>
            <a:bodyPr wrap="square" rtlCol="0">
              <a:spAutoFit/>
            </a:bodyPr>
            <a:lstStyle/>
            <a:p>
              <a:r>
                <a:rPr lang="es-ES" sz="800" b="1" dirty="0" smtClean="0"/>
                <a:t>0</a:t>
              </a:r>
              <a:endParaRPr lang="es-ES" sz="800" b="1" dirty="0"/>
            </a:p>
          </p:txBody>
        </p:sp>
        <p:sp>
          <p:nvSpPr>
            <p:cNvPr id="255" name="CuadroTexto 254"/>
            <p:cNvSpPr txBox="1"/>
            <p:nvPr/>
          </p:nvSpPr>
          <p:spPr>
            <a:xfrm rot="19580903">
              <a:off x="2038565" y="5163916"/>
              <a:ext cx="759459" cy="215444"/>
            </a:xfrm>
            <a:prstGeom prst="rect">
              <a:avLst/>
            </a:prstGeom>
            <a:noFill/>
          </p:spPr>
          <p:txBody>
            <a:bodyPr wrap="square" rtlCol="0">
              <a:spAutoFit/>
            </a:bodyPr>
            <a:lstStyle/>
            <a:p>
              <a:r>
                <a:rPr lang="es-ES" sz="800" b="1" dirty="0" smtClean="0"/>
                <a:t>ONCOTICE</a:t>
              </a:r>
              <a:endParaRPr lang="es-ES" sz="800" b="1" dirty="0"/>
            </a:p>
          </p:txBody>
        </p:sp>
        <p:sp>
          <p:nvSpPr>
            <p:cNvPr id="256" name="CuadroTexto 255"/>
            <p:cNvSpPr txBox="1"/>
            <p:nvPr/>
          </p:nvSpPr>
          <p:spPr>
            <a:xfrm rot="19580903">
              <a:off x="2842076" y="5158386"/>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257" name="CuadroTexto 256"/>
            <p:cNvSpPr txBox="1"/>
            <p:nvPr/>
          </p:nvSpPr>
          <p:spPr>
            <a:xfrm rot="16200000">
              <a:off x="1169345" y="4470473"/>
              <a:ext cx="1227857" cy="230832"/>
            </a:xfrm>
            <a:prstGeom prst="rect">
              <a:avLst/>
            </a:prstGeom>
            <a:noFill/>
          </p:spPr>
          <p:txBody>
            <a:bodyPr wrap="square" rtlCol="0">
              <a:spAutoFit/>
            </a:bodyPr>
            <a:lstStyle/>
            <a:p>
              <a:r>
                <a:rPr lang="es-ES" sz="900" b="1" dirty="0" smtClean="0"/>
                <a:t>% CD56 BRIGHT</a:t>
              </a:r>
            </a:p>
          </p:txBody>
        </p:sp>
      </p:grpSp>
      <p:sp>
        <p:nvSpPr>
          <p:cNvPr id="229" name="4 CuadroTexto"/>
          <p:cNvSpPr txBox="1">
            <a:spLocks noChangeArrowheads="1"/>
          </p:cNvSpPr>
          <p:nvPr/>
        </p:nvSpPr>
        <p:spPr bwMode="auto">
          <a:xfrm>
            <a:off x="226763" y="5510205"/>
            <a:ext cx="262123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a:buNone/>
              <a:defRPr/>
            </a:pPr>
            <a:r>
              <a:rPr lang="es-ES" altLang="es-ES" sz="900" b="1" dirty="0" smtClean="0">
                <a:latin typeface="Arial" panose="020B0604020202020204" pitchFamily="34" charset="0"/>
                <a:ea typeface="+mn-ea"/>
                <a:cs typeface="Arial" panose="020B0604020202020204" pitchFamily="34" charset="0"/>
              </a:rPr>
              <a:t>B. NK  </a:t>
            </a:r>
            <a:r>
              <a:rPr lang="es-ES" altLang="es-ES" sz="900" b="1" dirty="0" err="1" smtClean="0">
                <a:latin typeface="Arial" panose="020B0604020202020204" pitchFamily="34" charset="0"/>
                <a:ea typeface="+mn-ea"/>
                <a:cs typeface="Arial" panose="020B0604020202020204" pitchFamily="34" charset="0"/>
              </a:rPr>
              <a:t>activation</a:t>
            </a:r>
            <a:r>
              <a:rPr lang="es-ES" altLang="es-ES" sz="900" b="1" dirty="0" smtClean="0">
                <a:latin typeface="Arial" panose="020B0604020202020204" pitchFamily="34" charset="0"/>
                <a:ea typeface="+mn-ea"/>
                <a:cs typeface="Arial" panose="020B0604020202020204" pitchFamily="34" charset="0"/>
              </a:rPr>
              <a:t> </a:t>
            </a:r>
            <a:r>
              <a:rPr lang="es-ES" altLang="es-ES" sz="900" b="1" dirty="0" err="1" smtClean="0">
                <a:latin typeface="Arial" panose="020B0604020202020204" pitchFamily="34" charset="0"/>
                <a:cs typeface="Arial" panose="020B0604020202020204" pitchFamily="34" charset="0"/>
              </a:rPr>
              <a:t>using</a:t>
            </a:r>
            <a:r>
              <a:rPr lang="es-ES" altLang="es-ES" sz="900" b="1" dirty="0" smtClean="0">
                <a:latin typeface="Arial" panose="020B0604020202020204" pitchFamily="34" charset="0"/>
                <a:cs typeface="Arial" panose="020B0604020202020204" pitchFamily="34" charset="0"/>
              </a:rPr>
              <a:t> </a:t>
            </a:r>
            <a:r>
              <a:rPr lang="es-ES" altLang="es-ES" sz="900" b="1" dirty="0">
                <a:latin typeface="Arial" panose="020B0604020202020204" pitchFamily="34" charset="0"/>
                <a:cs typeface="Arial" panose="020B0604020202020204" pitchFamily="34" charset="0"/>
              </a:rPr>
              <a:t>BCG-Tice </a:t>
            </a:r>
            <a:r>
              <a:rPr lang="es-ES" altLang="es-ES" sz="900" b="1" dirty="0" err="1" smtClean="0">
                <a:latin typeface="Arial" panose="020B0604020202020204" pitchFamily="34" charset="0"/>
                <a:ea typeface="+mn-ea"/>
                <a:cs typeface="Arial" panose="020B0604020202020204" pitchFamily="34" charset="0"/>
              </a:rPr>
              <a:t>fragments</a:t>
            </a:r>
            <a:endParaRPr lang="en-GB" sz="900" b="1" spc="-100" baseline="30000" dirty="0">
              <a:latin typeface="Arial" panose="020B0604020202020204" pitchFamily="34" charset="0"/>
              <a:ea typeface="+mn-ea"/>
              <a:cs typeface="Arial" panose="020B0604020202020204" pitchFamily="34" charset="0"/>
            </a:endParaRPr>
          </a:p>
        </p:txBody>
      </p:sp>
      <p:grpSp>
        <p:nvGrpSpPr>
          <p:cNvPr id="20" name="Agrupar 19"/>
          <p:cNvGrpSpPr/>
          <p:nvPr/>
        </p:nvGrpSpPr>
        <p:grpSpPr>
          <a:xfrm>
            <a:off x="-56169" y="143914"/>
            <a:ext cx="3548052" cy="1782539"/>
            <a:chOff x="-56169" y="143914"/>
            <a:chExt cx="3548052" cy="1782539"/>
          </a:xfrm>
        </p:grpSpPr>
        <p:grpSp>
          <p:nvGrpSpPr>
            <p:cNvPr id="64" name="Agrupar 63"/>
            <p:cNvGrpSpPr/>
            <p:nvPr/>
          </p:nvGrpSpPr>
          <p:grpSpPr>
            <a:xfrm>
              <a:off x="-56169" y="143914"/>
              <a:ext cx="3470454" cy="1782539"/>
              <a:chOff x="-56169" y="270914"/>
              <a:chExt cx="3470454" cy="1782539"/>
            </a:xfrm>
          </p:grpSpPr>
          <p:sp>
            <p:nvSpPr>
              <p:cNvPr id="9" name="CuadroTexto 8"/>
              <p:cNvSpPr txBox="1"/>
              <p:nvPr/>
            </p:nvSpPr>
            <p:spPr>
              <a:xfrm rot="19580903">
                <a:off x="1630409" y="1807390"/>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11" name="CuadroTexto 10"/>
              <p:cNvSpPr txBox="1"/>
              <p:nvPr/>
            </p:nvSpPr>
            <p:spPr>
              <a:xfrm rot="19580903">
                <a:off x="2419522" y="1784023"/>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89" name="4 CuadroTexto"/>
              <p:cNvSpPr txBox="1">
                <a:spLocks noChangeArrowheads="1"/>
              </p:cNvSpPr>
              <p:nvPr/>
            </p:nvSpPr>
            <p:spPr bwMode="auto">
              <a:xfrm>
                <a:off x="290815" y="270914"/>
                <a:ext cx="2525051"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a:buFont typeface="Arial" charset="0"/>
                  <a:buNone/>
                  <a:defRPr/>
                </a:pPr>
                <a:r>
                  <a:rPr lang="es-ES" altLang="es-ES" sz="900" b="1" dirty="0" smtClean="0">
                    <a:latin typeface="Arial" panose="020B0604020202020204" pitchFamily="34" charset="0"/>
                    <a:ea typeface="+mn-ea"/>
                    <a:cs typeface="Arial" panose="020B0604020202020204" pitchFamily="34" charset="0"/>
                  </a:rPr>
                  <a:t>A. NK  </a:t>
                </a:r>
                <a:r>
                  <a:rPr lang="es-ES" altLang="es-ES" sz="900" b="1" dirty="0" err="1" smtClean="0">
                    <a:latin typeface="Arial" panose="020B0604020202020204" pitchFamily="34" charset="0"/>
                    <a:ea typeface="+mn-ea"/>
                    <a:cs typeface="Arial" panose="020B0604020202020204" pitchFamily="34" charset="0"/>
                  </a:rPr>
                  <a:t>activation</a:t>
                </a:r>
                <a:r>
                  <a:rPr lang="es-ES" altLang="es-ES" sz="900" b="1" dirty="0" smtClean="0">
                    <a:latin typeface="Arial" panose="020B0604020202020204" pitchFamily="34" charset="0"/>
                    <a:ea typeface="+mn-ea"/>
                    <a:cs typeface="Arial" panose="020B0604020202020204" pitchFamily="34" charset="0"/>
                  </a:rPr>
                  <a:t> </a:t>
                </a:r>
                <a:r>
                  <a:rPr lang="es-ES" altLang="es-ES" sz="900" b="1" dirty="0" err="1" smtClean="0">
                    <a:latin typeface="Arial" panose="020B0604020202020204" pitchFamily="34" charset="0"/>
                    <a:cs typeface="Arial" panose="020B0604020202020204" pitchFamily="34" charset="0"/>
                  </a:rPr>
                  <a:t>using</a:t>
                </a:r>
                <a:r>
                  <a:rPr lang="es-ES" altLang="es-ES" sz="900" b="1" dirty="0" smtClean="0">
                    <a:latin typeface="Arial" panose="020B0604020202020204" pitchFamily="34" charset="0"/>
                    <a:cs typeface="Arial" panose="020B0604020202020204" pitchFamily="34" charset="0"/>
                  </a:rPr>
                  <a:t> </a:t>
                </a:r>
                <a:r>
                  <a:rPr lang="es-ES" altLang="es-ES" sz="900" b="1" dirty="0" smtClean="0">
                    <a:latin typeface="Arial" panose="020B0604020202020204" pitchFamily="34" charset="0"/>
                    <a:ea typeface="+mn-ea"/>
                    <a:cs typeface="Arial" panose="020B0604020202020204" pitchFamily="34" charset="0"/>
                  </a:rPr>
                  <a:t>M. </a:t>
                </a:r>
                <a:r>
                  <a:rPr lang="es-ES" altLang="es-ES" sz="900" b="1" dirty="0" err="1" smtClean="0">
                    <a:latin typeface="Arial" panose="020B0604020202020204" pitchFamily="34" charset="0"/>
                    <a:ea typeface="+mn-ea"/>
                    <a:cs typeface="Arial" panose="020B0604020202020204" pitchFamily="34" charset="0"/>
                  </a:rPr>
                  <a:t>bovis</a:t>
                </a:r>
                <a:r>
                  <a:rPr lang="es-ES" altLang="es-ES" sz="900" b="1" dirty="0" smtClean="0">
                    <a:latin typeface="Arial" panose="020B0604020202020204" pitchFamily="34" charset="0"/>
                    <a:ea typeface="+mn-ea"/>
                    <a:cs typeface="Arial" panose="020B0604020202020204" pitchFamily="34" charset="0"/>
                  </a:rPr>
                  <a:t> </a:t>
                </a:r>
                <a:r>
                  <a:rPr lang="es-ES" altLang="es-ES" sz="900" b="1" dirty="0" err="1" smtClean="0">
                    <a:latin typeface="Arial" panose="020B0604020202020204" pitchFamily="34" charset="0"/>
                    <a:ea typeface="+mn-ea"/>
                    <a:cs typeface="Arial" panose="020B0604020202020204" pitchFamily="34" charset="0"/>
                  </a:rPr>
                  <a:t>fragments</a:t>
                </a:r>
                <a:endParaRPr lang="en-GB" sz="900" b="1" spc="-100" baseline="30000" dirty="0">
                  <a:latin typeface="Arial" panose="020B0604020202020204" pitchFamily="34" charset="0"/>
                  <a:ea typeface="+mn-ea"/>
                  <a:cs typeface="Arial" panose="020B0604020202020204" pitchFamily="34" charset="0"/>
                </a:endParaRPr>
              </a:p>
            </p:txBody>
          </p:sp>
          <p:sp>
            <p:nvSpPr>
              <p:cNvPr id="3" name="CuadroTexto 2"/>
              <p:cNvSpPr txBox="1"/>
              <p:nvPr/>
            </p:nvSpPr>
            <p:spPr>
              <a:xfrm>
                <a:off x="1719996" y="813845"/>
                <a:ext cx="404387" cy="215444"/>
              </a:xfrm>
              <a:prstGeom prst="rect">
                <a:avLst/>
              </a:prstGeom>
              <a:noFill/>
            </p:spPr>
            <p:txBody>
              <a:bodyPr wrap="square" rtlCol="0">
                <a:spAutoFit/>
              </a:bodyPr>
              <a:lstStyle/>
              <a:p>
                <a:r>
                  <a:rPr lang="es-ES" sz="800" b="1" dirty="0" smtClean="0"/>
                  <a:t>100</a:t>
                </a:r>
                <a:endParaRPr lang="es-ES" sz="800" b="1" dirty="0"/>
              </a:p>
            </p:txBody>
          </p:sp>
          <p:sp>
            <p:nvSpPr>
              <p:cNvPr id="4" name="CuadroTexto 3"/>
              <p:cNvSpPr txBox="1"/>
              <p:nvPr/>
            </p:nvSpPr>
            <p:spPr>
              <a:xfrm>
                <a:off x="1770162" y="983521"/>
                <a:ext cx="404387" cy="215444"/>
              </a:xfrm>
              <a:prstGeom prst="rect">
                <a:avLst/>
              </a:prstGeom>
              <a:noFill/>
            </p:spPr>
            <p:txBody>
              <a:bodyPr wrap="square" rtlCol="0">
                <a:spAutoFit/>
              </a:bodyPr>
              <a:lstStyle/>
              <a:p>
                <a:r>
                  <a:rPr lang="es-ES" sz="800" b="1" dirty="0" smtClean="0"/>
                  <a:t>80</a:t>
                </a:r>
                <a:endParaRPr lang="es-ES" sz="800" b="1" dirty="0"/>
              </a:p>
            </p:txBody>
          </p:sp>
          <p:sp>
            <p:nvSpPr>
              <p:cNvPr id="5" name="CuadroTexto 4"/>
              <p:cNvSpPr txBox="1"/>
              <p:nvPr/>
            </p:nvSpPr>
            <p:spPr>
              <a:xfrm>
                <a:off x="1770162" y="1156318"/>
                <a:ext cx="404387" cy="215444"/>
              </a:xfrm>
              <a:prstGeom prst="rect">
                <a:avLst/>
              </a:prstGeom>
              <a:noFill/>
            </p:spPr>
            <p:txBody>
              <a:bodyPr wrap="square" rtlCol="0">
                <a:spAutoFit/>
              </a:bodyPr>
              <a:lstStyle/>
              <a:p>
                <a:r>
                  <a:rPr lang="es-ES" sz="800" b="1" dirty="0" smtClean="0"/>
                  <a:t>60</a:t>
                </a:r>
                <a:endParaRPr lang="es-ES" sz="800" b="1" dirty="0"/>
              </a:p>
            </p:txBody>
          </p:sp>
          <p:sp>
            <p:nvSpPr>
              <p:cNvPr id="6" name="CuadroTexto 5"/>
              <p:cNvSpPr txBox="1"/>
              <p:nvPr/>
            </p:nvSpPr>
            <p:spPr>
              <a:xfrm>
                <a:off x="1770162" y="1320471"/>
                <a:ext cx="314481" cy="215444"/>
              </a:xfrm>
              <a:prstGeom prst="rect">
                <a:avLst/>
              </a:prstGeom>
              <a:noFill/>
            </p:spPr>
            <p:txBody>
              <a:bodyPr wrap="square" rtlCol="0">
                <a:spAutoFit/>
              </a:bodyPr>
              <a:lstStyle/>
              <a:p>
                <a:r>
                  <a:rPr lang="es-ES" sz="800" b="1" dirty="0" smtClean="0"/>
                  <a:t>40</a:t>
                </a:r>
                <a:endParaRPr lang="es-ES" sz="800" b="1" dirty="0"/>
              </a:p>
            </p:txBody>
          </p:sp>
          <p:sp>
            <p:nvSpPr>
              <p:cNvPr id="7" name="CuadroTexto 6"/>
              <p:cNvSpPr txBox="1"/>
              <p:nvPr/>
            </p:nvSpPr>
            <p:spPr>
              <a:xfrm>
                <a:off x="1770162" y="1484626"/>
                <a:ext cx="404387" cy="215444"/>
              </a:xfrm>
              <a:prstGeom prst="rect">
                <a:avLst/>
              </a:prstGeom>
              <a:noFill/>
            </p:spPr>
            <p:txBody>
              <a:bodyPr wrap="square" rtlCol="0">
                <a:spAutoFit/>
              </a:bodyPr>
              <a:lstStyle/>
              <a:p>
                <a:r>
                  <a:rPr lang="es-ES" sz="800" b="1" dirty="0" smtClean="0"/>
                  <a:t>20</a:t>
                </a:r>
                <a:endParaRPr lang="es-ES" sz="800" b="1" dirty="0"/>
              </a:p>
            </p:txBody>
          </p:sp>
          <p:sp>
            <p:nvSpPr>
              <p:cNvPr id="8" name="CuadroTexto 7"/>
              <p:cNvSpPr txBox="1"/>
              <p:nvPr/>
            </p:nvSpPr>
            <p:spPr>
              <a:xfrm>
                <a:off x="1822002" y="1648778"/>
                <a:ext cx="404387" cy="215444"/>
              </a:xfrm>
              <a:prstGeom prst="rect">
                <a:avLst/>
              </a:prstGeom>
              <a:noFill/>
            </p:spPr>
            <p:txBody>
              <a:bodyPr wrap="square" rtlCol="0">
                <a:spAutoFit/>
              </a:bodyPr>
              <a:lstStyle/>
              <a:p>
                <a:r>
                  <a:rPr lang="es-ES" sz="800" b="1" dirty="0" smtClean="0"/>
                  <a:t>0</a:t>
                </a:r>
                <a:endParaRPr lang="es-ES" sz="800" b="1" dirty="0"/>
              </a:p>
            </p:txBody>
          </p:sp>
          <p:sp>
            <p:nvSpPr>
              <p:cNvPr id="10" name="CuadroTexto 9"/>
              <p:cNvSpPr txBox="1"/>
              <p:nvPr/>
            </p:nvSpPr>
            <p:spPr>
              <a:xfrm rot="19580903">
                <a:off x="2058870" y="1805611"/>
                <a:ext cx="742126" cy="215444"/>
              </a:xfrm>
              <a:prstGeom prst="rect">
                <a:avLst/>
              </a:prstGeom>
              <a:noFill/>
            </p:spPr>
            <p:txBody>
              <a:bodyPr wrap="square" rtlCol="0">
                <a:spAutoFit/>
              </a:bodyPr>
              <a:lstStyle/>
              <a:p>
                <a:r>
                  <a:rPr lang="es-ES" sz="800" b="1" dirty="0" smtClean="0"/>
                  <a:t>ONCOTICE</a:t>
                </a:r>
                <a:endParaRPr lang="es-ES" sz="800" b="1" dirty="0"/>
              </a:p>
            </p:txBody>
          </p:sp>
          <p:sp>
            <p:nvSpPr>
              <p:cNvPr id="12" name="CuadroTexto 11"/>
              <p:cNvSpPr txBox="1"/>
              <p:nvPr/>
            </p:nvSpPr>
            <p:spPr>
              <a:xfrm rot="19580903">
                <a:off x="2843813" y="1784145"/>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13" name="CuadroTexto 12"/>
              <p:cNvSpPr txBox="1"/>
              <p:nvPr/>
            </p:nvSpPr>
            <p:spPr>
              <a:xfrm rot="16200000">
                <a:off x="1163783" y="1110830"/>
                <a:ext cx="1227857" cy="230832"/>
              </a:xfrm>
              <a:prstGeom prst="rect">
                <a:avLst/>
              </a:prstGeom>
              <a:noFill/>
            </p:spPr>
            <p:txBody>
              <a:bodyPr wrap="square" rtlCol="0">
                <a:spAutoFit/>
              </a:bodyPr>
              <a:lstStyle/>
              <a:p>
                <a:r>
                  <a:rPr lang="es-ES" sz="900" b="1" dirty="0" smtClean="0"/>
                  <a:t>% CD56 BRIGHT</a:t>
                </a:r>
              </a:p>
            </p:txBody>
          </p:sp>
          <p:sp>
            <p:nvSpPr>
              <p:cNvPr id="14" name="CuadroTexto 13"/>
              <p:cNvSpPr txBox="1"/>
              <p:nvPr/>
            </p:nvSpPr>
            <p:spPr>
              <a:xfrm>
                <a:off x="911276" y="510621"/>
                <a:ext cx="1695691" cy="246221"/>
              </a:xfrm>
              <a:prstGeom prst="rect">
                <a:avLst/>
              </a:prstGeom>
              <a:noFill/>
            </p:spPr>
            <p:txBody>
              <a:bodyPr wrap="square" rtlCol="0">
                <a:spAutoFit/>
              </a:bodyPr>
              <a:lstStyle/>
              <a:p>
                <a:r>
                  <a:rPr lang="es-ES" sz="1000" b="1" dirty="0" smtClean="0"/>
                  <a:t>IRRADIATED WHOLE CELLS</a:t>
                </a:r>
              </a:p>
            </p:txBody>
          </p:sp>
          <p:pic>
            <p:nvPicPr>
              <p:cNvPr id="2" name="Imagen 1"/>
              <p:cNvPicPr preferRelativeResize="0">
                <a:picLocks/>
              </p:cNvPicPr>
              <p:nvPr/>
            </p:nvPicPr>
            <p:blipFill rotWithShape="1">
              <a:blip r:embed="rId4"/>
              <a:srcRect l="16791" t="28560" r="1798" b="24821"/>
              <a:stretch/>
            </p:blipFill>
            <p:spPr>
              <a:xfrm>
                <a:off x="1974285" y="905852"/>
                <a:ext cx="1440000" cy="900000"/>
              </a:xfrm>
              <a:prstGeom prst="rect">
                <a:avLst/>
              </a:prstGeom>
            </p:spPr>
          </p:pic>
          <p:pic>
            <p:nvPicPr>
              <p:cNvPr id="15" name="Imagen 14"/>
              <p:cNvPicPr preferRelativeResize="0">
                <a:picLocks/>
              </p:cNvPicPr>
              <p:nvPr/>
            </p:nvPicPr>
            <p:blipFill rotWithShape="1">
              <a:blip r:embed="rId5"/>
              <a:srcRect l="16840" t="11953" r="1792" b="30643"/>
              <a:stretch/>
            </p:blipFill>
            <p:spPr>
              <a:xfrm>
                <a:off x="286379" y="905852"/>
                <a:ext cx="1440000" cy="900000"/>
              </a:xfrm>
              <a:prstGeom prst="rect">
                <a:avLst/>
              </a:prstGeom>
            </p:spPr>
          </p:pic>
          <p:sp>
            <p:nvSpPr>
              <p:cNvPr id="150" name="CuadroTexto 149"/>
              <p:cNvSpPr txBox="1"/>
              <p:nvPr/>
            </p:nvSpPr>
            <p:spPr>
              <a:xfrm rot="19580903">
                <a:off x="-56169" y="1799934"/>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151" name="CuadroTexto 150"/>
              <p:cNvSpPr txBox="1"/>
              <p:nvPr/>
            </p:nvSpPr>
            <p:spPr>
              <a:xfrm rot="19580903">
                <a:off x="732944" y="1776567"/>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152" name="CuadroTexto 151"/>
              <p:cNvSpPr txBox="1"/>
              <p:nvPr/>
            </p:nvSpPr>
            <p:spPr>
              <a:xfrm>
                <a:off x="60061" y="806389"/>
                <a:ext cx="404387" cy="215444"/>
              </a:xfrm>
              <a:prstGeom prst="rect">
                <a:avLst/>
              </a:prstGeom>
              <a:noFill/>
            </p:spPr>
            <p:txBody>
              <a:bodyPr wrap="square" rtlCol="0">
                <a:spAutoFit/>
              </a:bodyPr>
              <a:lstStyle/>
              <a:p>
                <a:r>
                  <a:rPr lang="es-ES" sz="800" b="1" dirty="0" smtClean="0"/>
                  <a:t>100</a:t>
                </a:r>
                <a:endParaRPr lang="es-ES" sz="800" b="1" dirty="0"/>
              </a:p>
            </p:txBody>
          </p:sp>
          <p:sp>
            <p:nvSpPr>
              <p:cNvPr id="153" name="CuadroTexto 152"/>
              <p:cNvSpPr txBox="1"/>
              <p:nvPr/>
            </p:nvSpPr>
            <p:spPr>
              <a:xfrm>
                <a:off x="110227" y="976065"/>
                <a:ext cx="404387" cy="215444"/>
              </a:xfrm>
              <a:prstGeom prst="rect">
                <a:avLst/>
              </a:prstGeom>
              <a:noFill/>
            </p:spPr>
            <p:txBody>
              <a:bodyPr wrap="square" rtlCol="0">
                <a:spAutoFit/>
              </a:bodyPr>
              <a:lstStyle/>
              <a:p>
                <a:r>
                  <a:rPr lang="es-ES" sz="800" b="1" dirty="0" smtClean="0"/>
                  <a:t>80</a:t>
                </a:r>
                <a:endParaRPr lang="es-ES" sz="800" b="1" dirty="0"/>
              </a:p>
            </p:txBody>
          </p:sp>
          <p:sp>
            <p:nvSpPr>
              <p:cNvPr id="154" name="CuadroTexto 153"/>
              <p:cNvSpPr txBox="1"/>
              <p:nvPr/>
            </p:nvSpPr>
            <p:spPr>
              <a:xfrm>
                <a:off x="110227" y="1148862"/>
                <a:ext cx="404387" cy="215444"/>
              </a:xfrm>
              <a:prstGeom prst="rect">
                <a:avLst/>
              </a:prstGeom>
              <a:noFill/>
            </p:spPr>
            <p:txBody>
              <a:bodyPr wrap="square" rtlCol="0">
                <a:spAutoFit/>
              </a:bodyPr>
              <a:lstStyle/>
              <a:p>
                <a:r>
                  <a:rPr lang="es-ES" sz="800" b="1" dirty="0" smtClean="0"/>
                  <a:t>60</a:t>
                </a:r>
                <a:endParaRPr lang="es-ES" sz="800" b="1" dirty="0"/>
              </a:p>
            </p:txBody>
          </p:sp>
          <p:sp>
            <p:nvSpPr>
              <p:cNvPr id="155" name="CuadroTexto 154"/>
              <p:cNvSpPr txBox="1"/>
              <p:nvPr/>
            </p:nvSpPr>
            <p:spPr>
              <a:xfrm>
                <a:off x="110227" y="1313015"/>
                <a:ext cx="314481" cy="215444"/>
              </a:xfrm>
              <a:prstGeom prst="rect">
                <a:avLst/>
              </a:prstGeom>
              <a:noFill/>
            </p:spPr>
            <p:txBody>
              <a:bodyPr wrap="square" rtlCol="0">
                <a:spAutoFit/>
              </a:bodyPr>
              <a:lstStyle/>
              <a:p>
                <a:r>
                  <a:rPr lang="es-ES" sz="800" b="1" dirty="0" smtClean="0"/>
                  <a:t>40</a:t>
                </a:r>
                <a:endParaRPr lang="es-ES" sz="800" b="1" dirty="0"/>
              </a:p>
            </p:txBody>
          </p:sp>
          <p:sp>
            <p:nvSpPr>
              <p:cNvPr id="157" name="CuadroTexto 156"/>
              <p:cNvSpPr txBox="1"/>
              <p:nvPr/>
            </p:nvSpPr>
            <p:spPr>
              <a:xfrm>
                <a:off x="110227" y="1477170"/>
                <a:ext cx="404387" cy="215444"/>
              </a:xfrm>
              <a:prstGeom prst="rect">
                <a:avLst/>
              </a:prstGeom>
              <a:noFill/>
            </p:spPr>
            <p:txBody>
              <a:bodyPr wrap="square" rtlCol="0">
                <a:spAutoFit/>
              </a:bodyPr>
              <a:lstStyle/>
              <a:p>
                <a:r>
                  <a:rPr lang="es-ES" sz="800" b="1" dirty="0" smtClean="0"/>
                  <a:t>20</a:t>
                </a:r>
                <a:endParaRPr lang="es-ES" sz="800" b="1" dirty="0"/>
              </a:p>
            </p:txBody>
          </p:sp>
          <p:sp>
            <p:nvSpPr>
              <p:cNvPr id="158" name="CuadroTexto 157"/>
              <p:cNvSpPr txBox="1"/>
              <p:nvPr/>
            </p:nvSpPr>
            <p:spPr>
              <a:xfrm>
                <a:off x="162067" y="1641322"/>
                <a:ext cx="404387" cy="215444"/>
              </a:xfrm>
              <a:prstGeom prst="rect">
                <a:avLst/>
              </a:prstGeom>
              <a:noFill/>
            </p:spPr>
            <p:txBody>
              <a:bodyPr wrap="square" rtlCol="0">
                <a:spAutoFit/>
              </a:bodyPr>
              <a:lstStyle/>
              <a:p>
                <a:r>
                  <a:rPr lang="es-ES" sz="800" b="1" dirty="0" smtClean="0"/>
                  <a:t>0</a:t>
                </a:r>
                <a:endParaRPr lang="es-ES" sz="800" b="1" dirty="0"/>
              </a:p>
            </p:txBody>
          </p:sp>
          <p:sp>
            <p:nvSpPr>
              <p:cNvPr id="159" name="CuadroTexto 158"/>
              <p:cNvSpPr txBox="1"/>
              <p:nvPr/>
            </p:nvSpPr>
            <p:spPr>
              <a:xfrm rot="19580903">
                <a:off x="375339" y="1838009"/>
                <a:ext cx="630339" cy="215444"/>
              </a:xfrm>
              <a:prstGeom prst="rect">
                <a:avLst/>
              </a:prstGeom>
              <a:noFill/>
            </p:spPr>
            <p:txBody>
              <a:bodyPr wrap="square" rtlCol="0">
                <a:spAutoFit/>
              </a:bodyPr>
              <a:lstStyle/>
              <a:p>
                <a:r>
                  <a:rPr lang="es-ES" sz="800" b="1" dirty="0" smtClean="0"/>
                  <a:t>ONCOTICE</a:t>
                </a:r>
                <a:endParaRPr lang="es-ES" sz="800" b="1" dirty="0"/>
              </a:p>
            </p:txBody>
          </p:sp>
          <p:sp>
            <p:nvSpPr>
              <p:cNvPr id="160" name="CuadroTexto 159"/>
              <p:cNvSpPr txBox="1"/>
              <p:nvPr/>
            </p:nvSpPr>
            <p:spPr>
              <a:xfrm rot="19580903">
                <a:off x="1166116" y="1794451"/>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162" name="CuadroTexto 161"/>
              <p:cNvSpPr txBox="1"/>
              <p:nvPr/>
            </p:nvSpPr>
            <p:spPr>
              <a:xfrm rot="16200000">
                <a:off x="-512715" y="1151517"/>
                <a:ext cx="1227857" cy="246221"/>
              </a:xfrm>
              <a:prstGeom prst="rect">
                <a:avLst/>
              </a:prstGeom>
              <a:noFill/>
            </p:spPr>
            <p:txBody>
              <a:bodyPr wrap="square" rtlCol="0">
                <a:spAutoFit/>
              </a:bodyPr>
              <a:lstStyle/>
              <a:p>
                <a:r>
                  <a:rPr lang="es-ES" sz="1000" b="1" dirty="0" smtClean="0"/>
                  <a:t>% </a:t>
                </a:r>
                <a:r>
                  <a:rPr lang="es-ES" sz="900" b="1" dirty="0" smtClean="0"/>
                  <a:t>LYMPHOCYTES</a:t>
                </a:r>
              </a:p>
            </p:txBody>
          </p:sp>
        </p:grpSp>
        <p:sp>
          <p:nvSpPr>
            <p:cNvPr id="392" name="CuadroTexto 391"/>
            <p:cNvSpPr txBox="1"/>
            <p:nvPr/>
          </p:nvSpPr>
          <p:spPr>
            <a:xfrm>
              <a:off x="587538" y="588380"/>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393" name="CuadroTexto 392"/>
            <p:cNvSpPr txBox="1"/>
            <p:nvPr/>
          </p:nvSpPr>
          <p:spPr>
            <a:xfrm>
              <a:off x="2264026" y="597254"/>
              <a:ext cx="1227857" cy="230832"/>
            </a:xfrm>
            <a:prstGeom prst="rect">
              <a:avLst/>
            </a:prstGeom>
            <a:noFill/>
          </p:spPr>
          <p:txBody>
            <a:bodyPr wrap="square" rtlCol="0">
              <a:spAutoFit/>
            </a:bodyPr>
            <a:lstStyle/>
            <a:p>
              <a:r>
                <a:rPr lang="es-ES" sz="900" b="1" dirty="0" smtClean="0"/>
                <a:t>% CD56 BRIGHT</a:t>
              </a:r>
            </a:p>
          </p:txBody>
        </p:sp>
      </p:grpSp>
      <p:grpSp>
        <p:nvGrpSpPr>
          <p:cNvPr id="22" name="Agrupar 21"/>
          <p:cNvGrpSpPr/>
          <p:nvPr/>
        </p:nvGrpSpPr>
        <p:grpSpPr>
          <a:xfrm>
            <a:off x="3344140" y="382969"/>
            <a:ext cx="3600623" cy="1540806"/>
            <a:chOff x="3344140" y="382969"/>
            <a:chExt cx="3600623" cy="1540806"/>
          </a:xfrm>
        </p:grpSpPr>
        <p:grpSp>
          <p:nvGrpSpPr>
            <p:cNvPr id="287" name="Agrupar 286"/>
            <p:cNvGrpSpPr/>
            <p:nvPr/>
          </p:nvGrpSpPr>
          <p:grpSpPr>
            <a:xfrm>
              <a:off x="3344140" y="382969"/>
              <a:ext cx="3499714" cy="1540806"/>
              <a:chOff x="3344140" y="509969"/>
              <a:chExt cx="3499714" cy="1540806"/>
            </a:xfrm>
          </p:grpSpPr>
          <p:sp>
            <p:nvSpPr>
              <p:cNvPr id="161" name="CuadroTexto 160"/>
              <p:cNvSpPr txBox="1"/>
              <p:nvPr/>
            </p:nvSpPr>
            <p:spPr>
              <a:xfrm>
                <a:off x="4578321" y="509969"/>
                <a:ext cx="1695691" cy="246221"/>
              </a:xfrm>
              <a:prstGeom prst="rect">
                <a:avLst/>
              </a:prstGeom>
              <a:noFill/>
            </p:spPr>
            <p:txBody>
              <a:bodyPr wrap="square" rtlCol="0">
                <a:spAutoFit/>
              </a:bodyPr>
              <a:lstStyle/>
              <a:p>
                <a:r>
                  <a:rPr lang="es-ES" sz="1000" b="1" dirty="0" smtClean="0"/>
                  <a:t>MEMBRANE FRACTION</a:t>
                </a:r>
              </a:p>
            </p:txBody>
          </p:sp>
          <p:pic>
            <p:nvPicPr>
              <p:cNvPr id="16" name="Imagen 15"/>
              <p:cNvPicPr preferRelativeResize="0">
                <a:picLocks/>
              </p:cNvPicPr>
              <p:nvPr/>
            </p:nvPicPr>
            <p:blipFill rotWithShape="1">
              <a:blip r:embed="rId6"/>
              <a:srcRect l="12630" t="12176" r="26941" b="30350"/>
              <a:stretch/>
            </p:blipFill>
            <p:spPr>
              <a:xfrm>
                <a:off x="3707717" y="919692"/>
                <a:ext cx="1440000" cy="900000"/>
              </a:xfrm>
              <a:prstGeom prst="rect">
                <a:avLst/>
              </a:prstGeom>
            </p:spPr>
          </p:pic>
          <p:sp>
            <p:nvSpPr>
              <p:cNvPr id="163" name="CuadroTexto 162"/>
              <p:cNvSpPr txBox="1"/>
              <p:nvPr/>
            </p:nvSpPr>
            <p:spPr>
              <a:xfrm rot="19580903">
                <a:off x="3344140" y="1820951"/>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164" name="CuadroTexto 163"/>
              <p:cNvSpPr txBox="1"/>
              <p:nvPr/>
            </p:nvSpPr>
            <p:spPr>
              <a:xfrm rot="19580903">
                <a:off x="4155150" y="1790285"/>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165" name="CuadroTexto 164"/>
              <p:cNvSpPr txBox="1"/>
              <p:nvPr/>
            </p:nvSpPr>
            <p:spPr>
              <a:xfrm>
                <a:off x="3460370" y="827406"/>
                <a:ext cx="404387" cy="215444"/>
              </a:xfrm>
              <a:prstGeom prst="rect">
                <a:avLst/>
              </a:prstGeom>
              <a:noFill/>
            </p:spPr>
            <p:txBody>
              <a:bodyPr wrap="square" rtlCol="0">
                <a:spAutoFit/>
              </a:bodyPr>
              <a:lstStyle/>
              <a:p>
                <a:r>
                  <a:rPr lang="es-ES" sz="800" b="1" dirty="0" smtClean="0"/>
                  <a:t>100</a:t>
                </a:r>
                <a:endParaRPr lang="es-ES" sz="800" b="1" dirty="0"/>
              </a:p>
            </p:txBody>
          </p:sp>
          <p:sp>
            <p:nvSpPr>
              <p:cNvPr id="166" name="CuadroTexto 165"/>
              <p:cNvSpPr txBox="1"/>
              <p:nvPr/>
            </p:nvSpPr>
            <p:spPr>
              <a:xfrm>
                <a:off x="3510536" y="997082"/>
                <a:ext cx="404387" cy="215444"/>
              </a:xfrm>
              <a:prstGeom prst="rect">
                <a:avLst/>
              </a:prstGeom>
              <a:noFill/>
            </p:spPr>
            <p:txBody>
              <a:bodyPr wrap="square" rtlCol="0">
                <a:spAutoFit/>
              </a:bodyPr>
              <a:lstStyle/>
              <a:p>
                <a:r>
                  <a:rPr lang="es-ES" sz="800" b="1" dirty="0" smtClean="0"/>
                  <a:t>80</a:t>
                </a:r>
                <a:endParaRPr lang="es-ES" sz="800" b="1" dirty="0"/>
              </a:p>
            </p:txBody>
          </p:sp>
          <p:sp>
            <p:nvSpPr>
              <p:cNvPr id="167" name="CuadroTexto 166"/>
              <p:cNvSpPr txBox="1"/>
              <p:nvPr/>
            </p:nvSpPr>
            <p:spPr>
              <a:xfrm>
                <a:off x="3510536" y="1169879"/>
                <a:ext cx="404387" cy="215444"/>
              </a:xfrm>
              <a:prstGeom prst="rect">
                <a:avLst/>
              </a:prstGeom>
              <a:noFill/>
            </p:spPr>
            <p:txBody>
              <a:bodyPr wrap="square" rtlCol="0">
                <a:spAutoFit/>
              </a:bodyPr>
              <a:lstStyle/>
              <a:p>
                <a:r>
                  <a:rPr lang="es-ES" sz="800" b="1" dirty="0" smtClean="0"/>
                  <a:t>60</a:t>
                </a:r>
                <a:endParaRPr lang="es-ES" sz="800" b="1" dirty="0"/>
              </a:p>
            </p:txBody>
          </p:sp>
          <p:sp>
            <p:nvSpPr>
              <p:cNvPr id="168" name="CuadroTexto 167"/>
              <p:cNvSpPr txBox="1"/>
              <p:nvPr/>
            </p:nvSpPr>
            <p:spPr>
              <a:xfrm>
                <a:off x="3510536" y="1334032"/>
                <a:ext cx="314481" cy="215444"/>
              </a:xfrm>
              <a:prstGeom prst="rect">
                <a:avLst/>
              </a:prstGeom>
              <a:noFill/>
            </p:spPr>
            <p:txBody>
              <a:bodyPr wrap="square" rtlCol="0">
                <a:spAutoFit/>
              </a:bodyPr>
              <a:lstStyle/>
              <a:p>
                <a:r>
                  <a:rPr lang="es-ES" sz="800" b="1" dirty="0" smtClean="0"/>
                  <a:t>40</a:t>
                </a:r>
                <a:endParaRPr lang="es-ES" sz="800" b="1" dirty="0"/>
              </a:p>
            </p:txBody>
          </p:sp>
          <p:sp>
            <p:nvSpPr>
              <p:cNvPr id="169" name="CuadroTexto 168"/>
              <p:cNvSpPr txBox="1"/>
              <p:nvPr/>
            </p:nvSpPr>
            <p:spPr>
              <a:xfrm>
                <a:off x="3510536" y="1498187"/>
                <a:ext cx="404387" cy="215444"/>
              </a:xfrm>
              <a:prstGeom prst="rect">
                <a:avLst/>
              </a:prstGeom>
              <a:noFill/>
            </p:spPr>
            <p:txBody>
              <a:bodyPr wrap="square" rtlCol="0">
                <a:spAutoFit/>
              </a:bodyPr>
              <a:lstStyle/>
              <a:p>
                <a:r>
                  <a:rPr lang="es-ES" sz="800" b="1" dirty="0" smtClean="0"/>
                  <a:t>20</a:t>
                </a:r>
                <a:endParaRPr lang="es-ES" sz="800" b="1" dirty="0"/>
              </a:p>
            </p:txBody>
          </p:sp>
          <p:sp>
            <p:nvSpPr>
              <p:cNvPr id="170" name="CuadroTexto 169"/>
              <p:cNvSpPr txBox="1"/>
              <p:nvPr/>
            </p:nvSpPr>
            <p:spPr>
              <a:xfrm>
                <a:off x="3562376" y="1662339"/>
                <a:ext cx="404387" cy="215444"/>
              </a:xfrm>
              <a:prstGeom prst="rect">
                <a:avLst/>
              </a:prstGeom>
              <a:noFill/>
            </p:spPr>
            <p:txBody>
              <a:bodyPr wrap="square" rtlCol="0">
                <a:spAutoFit/>
              </a:bodyPr>
              <a:lstStyle/>
              <a:p>
                <a:r>
                  <a:rPr lang="es-ES" sz="800" b="1" dirty="0" smtClean="0"/>
                  <a:t>0</a:t>
                </a:r>
                <a:endParaRPr lang="es-ES" sz="800" b="1" dirty="0"/>
              </a:p>
            </p:txBody>
          </p:sp>
          <p:sp>
            <p:nvSpPr>
              <p:cNvPr id="171" name="CuadroTexto 170"/>
              <p:cNvSpPr txBox="1"/>
              <p:nvPr/>
            </p:nvSpPr>
            <p:spPr>
              <a:xfrm rot="19580903">
                <a:off x="3789876" y="1824423"/>
                <a:ext cx="686824" cy="215444"/>
              </a:xfrm>
              <a:prstGeom prst="rect">
                <a:avLst/>
              </a:prstGeom>
              <a:noFill/>
            </p:spPr>
            <p:txBody>
              <a:bodyPr wrap="square" rtlCol="0">
                <a:spAutoFit/>
              </a:bodyPr>
              <a:lstStyle/>
              <a:p>
                <a:r>
                  <a:rPr lang="es-ES" sz="800" b="1" dirty="0" smtClean="0"/>
                  <a:t>ONCOTICE</a:t>
                </a:r>
                <a:endParaRPr lang="es-ES" sz="800" b="1" dirty="0"/>
              </a:p>
            </p:txBody>
          </p:sp>
          <p:sp>
            <p:nvSpPr>
              <p:cNvPr id="172" name="CuadroTexto 171"/>
              <p:cNvSpPr txBox="1"/>
              <p:nvPr/>
            </p:nvSpPr>
            <p:spPr>
              <a:xfrm rot="19580903">
                <a:off x="4588322" y="1800870"/>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173" name="CuadroTexto 172"/>
              <p:cNvSpPr txBox="1"/>
              <p:nvPr/>
            </p:nvSpPr>
            <p:spPr>
              <a:xfrm rot="16200000">
                <a:off x="2924091" y="1180225"/>
                <a:ext cx="1227857" cy="230832"/>
              </a:xfrm>
              <a:prstGeom prst="rect">
                <a:avLst/>
              </a:prstGeom>
              <a:noFill/>
            </p:spPr>
            <p:txBody>
              <a:bodyPr wrap="square" rtlCol="0">
                <a:spAutoFit/>
              </a:bodyPr>
              <a:lstStyle/>
              <a:p>
                <a:r>
                  <a:rPr lang="es-ES" sz="900" b="1" dirty="0" smtClean="0"/>
                  <a:t>% LYMPHOCYTES</a:t>
                </a:r>
              </a:p>
            </p:txBody>
          </p:sp>
          <p:pic>
            <p:nvPicPr>
              <p:cNvPr id="17" name="Imagen 16"/>
              <p:cNvPicPr preferRelativeResize="0">
                <a:picLocks/>
              </p:cNvPicPr>
              <p:nvPr/>
            </p:nvPicPr>
            <p:blipFill rotWithShape="1">
              <a:blip r:embed="rId7"/>
              <a:srcRect l="12474" t="12176" r="27252" b="30779"/>
              <a:stretch/>
            </p:blipFill>
            <p:spPr>
              <a:xfrm>
                <a:off x="5393709" y="919692"/>
                <a:ext cx="1440000" cy="900000"/>
              </a:xfrm>
              <a:prstGeom prst="rect">
                <a:avLst/>
              </a:prstGeom>
            </p:spPr>
          </p:pic>
          <p:sp>
            <p:nvSpPr>
              <p:cNvPr id="174" name="CuadroTexto 173"/>
              <p:cNvSpPr txBox="1"/>
              <p:nvPr/>
            </p:nvSpPr>
            <p:spPr>
              <a:xfrm rot="19580903">
                <a:off x="5059915" y="1821106"/>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175" name="CuadroTexto 174"/>
              <p:cNvSpPr txBox="1"/>
              <p:nvPr/>
            </p:nvSpPr>
            <p:spPr>
              <a:xfrm rot="19580903">
                <a:off x="5841729" y="1797739"/>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176" name="CuadroTexto 175"/>
              <p:cNvSpPr txBox="1"/>
              <p:nvPr/>
            </p:nvSpPr>
            <p:spPr>
              <a:xfrm>
                <a:off x="5149502" y="827561"/>
                <a:ext cx="404387" cy="215444"/>
              </a:xfrm>
              <a:prstGeom prst="rect">
                <a:avLst/>
              </a:prstGeom>
              <a:noFill/>
            </p:spPr>
            <p:txBody>
              <a:bodyPr wrap="square" rtlCol="0">
                <a:spAutoFit/>
              </a:bodyPr>
              <a:lstStyle/>
              <a:p>
                <a:r>
                  <a:rPr lang="es-ES" sz="800" b="1" dirty="0" smtClean="0"/>
                  <a:t>100</a:t>
                </a:r>
                <a:endParaRPr lang="es-ES" sz="800" b="1" dirty="0"/>
              </a:p>
            </p:txBody>
          </p:sp>
          <p:sp>
            <p:nvSpPr>
              <p:cNvPr id="177" name="CuadroTexto 176"/>
              <p:cNvSpPr txBox="1"/>
              <p:nvPr/>
            </p:nvSpPr>
            <p:spPr>
              <a:xfrm>
                <a:off x="5199668" y="997237"/>
                <a:ext cx="404387" cy="215444"/>
              </a:xfrm>
              <a:prstGeom prst="rect">
                <a:avLst/>
              </a:prstGeom>
              <a:noFill/>
            </p:spPr>
            <p:txBody>
              <a:bodyPr wrap="square" rtlCol="0">
                <a:spAutoFit/>
              </a:bodyPr>
              <a:lstStyle/>
              <a:p>
                <a:r>
                  <a:rPr lang="es-ES" sz="800" b="1" dirty="0" smtClean="0"/>
                  <a:t>80</a:t>
                </a:r>
                <a:endParaRPr lang="es-ES" sz="800" b="1" dirty="0"/>
              </a:p>
            </p:txBody>
          </p:sp>
          <p:sp>
            <p:nvSpPr>
              <p:cNvPr id="178" name="CuadroTexto 177"/>
              <p:cNvSpPr txBox="1"/>
              <p:nvPr/>
            </p:nvSpPr>
            <p:spPr>
              <a:xfrm>
                <a:off x="5199668" y="1170034"/>
                <a:ext cx="404387" cy="215444"/>
              </a:xfrm>
              <a:prstGeom prst="rect">
                <a:avLst/>
              </a:prstGeom>
              <a:noFill/>
            </p:spPr>
            <p:txBody>
              <a:bodyPr wrap="square" rtlCol="0">
                <a:spAutoFit/>
              </a:bodyPr>
              <a:lstStyle/>
              <a:p>
                <a:r>
                  <a:rPr lang="es-ES" sz="800" b="1" dirty="0" smtClean="0"/>
                  <a:t>60</a:t>
                </a:r>
                <a:endParaRPr lang="es-ES" sz="800" b="1" dirty="0"/>
              </a:p>
            </p:txBody>
          </p:sp>
          <p:sp>
            <p:nvSpPr>
              <p:cNvPr id="179" name="CuadroTexto 178"/>
              <p:cNvSpPr txBox="1"/>
              <p:nvPr/>
            </p:nvSpPr>
            <p:spPr>
              <a:xfrm>
                <a:off x="5199668" y="1334187"/>
                <a:ext cx="314481" cy="215444"/>
              </a:xfrm>
              <a:prstGeom prst="rect">
                <a:avLst/>
              </a:prstGeom>
              <a:noFill/>
            </p:spPr>
            <p:txBody>
              <a:bodyPr wrap="square" rtlCol="0">
                <a:spAutoFit/>
              </a:bodyPr>
              <a:lstStyle/>
              <a:p>
                <a:r>
                  <a:rPr lang="es-ES" sz="800" b="1" dirty="0" smtClean="0"/>
                  <a:t>40</a:t>
                </a:r>
                <a:endParaRPr lang="es-ES" sz="800" b="1" dirty="0"/>
              </a:p>
            </p:txBody>
          </p:sp>
          <p:sp>
            <p:nvSpPr>
              <p:cNvPr id="180" name="CuadroTexto 179"/>
              <p:cNvSpPr txBox="1"/>
              <p:nvPr/>
            </p:nvSpPr>
            <p:spPr>
              <a:xfrm>
                <a:off x="5199668" y="1498342"/>
                <a:ext cx="404387" cy="215444"/>
              </a:xfrm>
              <a:prstGeom prst="rect">
                <a:avLst/>
              </a:prstGeom>
              <a:noFill/>
            </p:spPr>
            <p:txBody>
              <a:bodyPr wrap="square" rtlCol="0">
                <a:spAutoFit/>
              </a:bodyPr>
              <a:lstStyle/>
              <a:p>
                <a:r>
                  <a:rPr lang="es-ES" sz="800" b="1" dirty="0" smtClean="0"/>
                  <a:t>20</a:t>
                </a:r>
                <a:endParaRPr lang="es-ES" sz="800" b="1" dirty="0"/>
              </a:p>
            </p:txBody>
          </p:sp>
          <p:sp>
            <p:nvSpPr>
              <p:cNvPr id="181" name="CuadroTexto 180"/>
              <p:cNvSpPr txBox="1"/>
              <p:nvPr/>
            </p:nvSpPr>
            <p:spPr>
              <a:xfrm>
                <a:off x="5251508" y="1662494"/>
                <a:ext cx="404387" cy="215444"/>
              </a:xfrm>
              <a:prstGeom prst="rect">
                <a:avLst/>
              </a:prstGeom>
              <a:noFill/>
            </p:spPr>
            <p:txBody>
              <a:bodyPr wrap="square" rtlCol="0">
                <a:spAutoFit/>
              </a:bodyPr>
              <a:lstStyle/>
              <a:p>
                <a:r>
                  <a:rPr lang="es-ES" sz="800" b="1" dirty="0" smtClean="0"/>
                  <a:t>0</a:t>
                </a:r>
                <a:endParaRPr lang="es-ES" sz="800" b="1" dirty="0"/>
              </a:p>
            </p:txBody>
          </p:sp>
          <p:sp>
            <p:nvSpPr>
              <p:cNvPr id="182" name="CuadroTexto 181"/>
              <p:cNvSpPr txBox="1"/>
              <p:nvPr/>
            </p:nvSpPr>
            <p:spPr>
              <a:xfrm rot="19580903">
                <a:off x="5486896" y="1835331"/>
                <a:ext cx="684363" cy="215444"/>
              </a:xfrm>
              <a:prstGeom prst="rect">
                <a:avLst/>
              </a:prstGeom>
              <a:noFill/>
            </p:spPr>
            <p:txBody>
              <a:bodyPr wrap="square" rtlCol="0">
                <a:spAutoFit/>
              </a:bodyPr>
              <a:lstStyle/>
              <a:p>
                <a:r>
                  <a:rPr lang="es-ES" sz="800" b="1" dirty="0" smtClean="0"/>
                  <a:t>ONCOTICE</a:t>
                </a:r>
                <a:endParaRPr lang="es-ES" sz="800" b="1" dirty="0"/>
              </a:p>
            </p:txBody>
          </p:sp>
          <p:sp>
            <p:nvSpPr>
              <p:cNvPr id="183" name="CuadroTexto 182"/>
              <p:cNvSpPr txBox="1"/>
              <p:nvPr/>
            </p:nvSpPr>
            <p:spPr>
              <a:xfrm rot="19580903">
                <a:off x="6280618" y="1805160"/>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184" name="CuadroTexto 183"/>
              <p:cNvSpPr txBox="1"/>
              <p:nvPr/>
            </p:nvSpPr>
            <p:spPr>
              <a:xfrm rot="16200000">
                <a:off x="4600585" y="1117252"/>
                <a:ext cx="1227857" cy="230832"/>
              </a:xfrm>
              <a:prstGeom prst="rect">
                <a:avLst/>
              </a:prstGeom>
              <a:noFill/>
            </p:spPr>
            <p:txBody>
              <a:bodyPr wrap="square" rtlCol="0">
                <a:spAutoFit/>
              </a:bodyPr>
              <a:lstStyle/>
              <a:p>
                <a:r>
                  <a:rPr lang="es-ES" sz="900" b="1" dirty="0" smtClean="0"/>
                  <a:t>% CD56 BRIGHT</a:t>
                </a:r>
              </a:p>
            </p:txBody>
          </p:sp>
        </p:grpSp>
        <p:sp>
          <p:nvSpPr>
            <p:cNvPr id="394" name="CuadroTexto 393"/>
            <p:cNvSpPr txBox="1"/>
            <p:nvPr/>
          </p:nvSpPr>
          <p:spPr>
            <a:xfrm>
              <a:off x="4040418" y="585265"/>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395" name="CuadroTexto 394"/>
            <p:cNvSpPr txBox="1"/>
            <p:nvPr/>
          </p:nvSpPr>
          <p:spPr>
            <a:xfrm>
              <a:off x="5716906" y="594139"/>
              <a:ext cx="1227857" cy="230832"/>
            </a:xfrm>
            <a:prstGeom prst="rect">
              <a:avLst/>
            </a:prstGeom>
            <a:noFill/>
          </p:spPr>
          <p:txBody>
            <a:bodyPr wrap="square" rtlCol="0">
              <a:spAutoFit/>
            </a:bodyPr>
            <a:lstStyle/>
            <a:p>
              <a:r>
                <a:rPr lang="es-ES" sz="900" b="1" dirty="0" smtClean="0"/>
                <a:t>% CD56 BRIGHT</a:t>
              </a:r>
            </a:p>
          </p:txBody>
        </p:sp>
      </p:grpSp>
      <p:grpSp>
        <p:nvGrpSpPr>
          <p:cNvPr id="23" name="Agrupar 22"/>
          <p:cNvGrpSpPr/>
          <p:nvPr/>
        </p:nvGrpSpPr>
        <p:grpSpPr>
          <a:xfrm>
            <a:off x="-79648" y="1997891"/>
            <a:ext cx="3620251" cy="1573107"/>
            <a:chOff x="-79648" y="1997891"/>
            <a:chExt cx="3620251" cy="1573107"/>
          </a:xfrm>
        </p:grpSpPr>
        <p:grpSp>
          <p:nvGrpSpPr>
            <p:cNvPr id="286" name="Agrupar 285"/>
            <p:cNvGrpSpPr/>
            <p:nvPr/>
          </p:nvGrpSpPr>
          <p:grpSpPr>
            <a:xfrm>
              <a:off x="-79648" y="1997891"/>
              <a:ext cx="3475688" cy="1573107"/>
              <a:chOff x="-79648" y="2124891"/>
              <a:chExt cx="3475688" cy="1573107"/>
            </a:xfrm>
          </p:grpSpPr>
          <p:sp>
            <p:nvSpPr>
              <p:cNvPr id="185" name="CuadroTexto 184"/>
              <p:cNvSpPr txBox="1"/>
              <p:nvPr/>
            </p:nvSpPr>
            <p:spPr>
              <a:xfrm>
                <a:off x="1078686" y="2124891"/>
                <a:ext cx="1289820" cy="246221"/>
              </a:xfrm>
              <a:prstGeom prst="rect">
                <a:avLst/>
              </a:prstGeom>
              <a:noFill/>
            </p:spPr>
            <p:txBody>
              <a:bodyPr wrap="square" rtlCol="0">
                <a:spAutoFit/>
              </a:bodyPr>
              <a:lstStyle/>
              <a:p>
                <a:r>
                  <a:rPr lang="es-ES" sz="1000" b="1" dirty="0" smtClean="0"/>
                  <a:t>CYTOSOL FRACTION</a:t>
                </a:r>
              </a:p>
            </p:txBody>
          </p:sp>
          <p:pic>
            <p:nvPicPr>
              <p:cNvPr id="18" name="Imagen 17"/>
              <p:cNvPicPr preferRelativeResize="0">
                <a:picLocks/>
              </p:cNvPicPr>
              <p:nvPr/>
            </p:nvPicPr>
            <p:blipFill rotWithShape="1">
              <a:blip r:embed="rId8"/>
              <a:srcRect l="12630" t="12390" r="27097" b="30351"/>
              <a:stretch/>
            </p:blipFill>
            <p:spPr>
              <a:xfrm>
                <a:off x="262752" y="2583896"/>
                <a:ext cx="1440000" cy="900000"/>
              </a:xfrm>
              <a:prstGeom prst="rect">
                <a:avLst/>
              </a:prstGeom>
            </p:spPr>
          </p:pic>
          <p:sp>
            <p:nvSpPr>
              <p:cNvPr id="186" name="CuadroTexto 185"/>
              <p:cNvSpPr txBox="1"/>
              <p:nvPr/>
            </p:nvSpPr>
            <p:spPr>
              <a:xfrm rot="19580903">
                <a:off x="-79648" y="3463256"/>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187" name="CuadroTexto 186"/>
              <p:cNvSpPr txBox="1"/>
              <p:nvPr/>
            </p:nvSpPr>
            <p:spPr>
              <a:xfrm rot="19580903">
                <a:off x="709465" y="3447188"/>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188" name="CuadroTexto 187"/>
              <p:cNvSpPr txBox="1"/>
              <p:nvPr/>
            </p:nvSpPr>
            <p:spPr>
              <a:xfrm>
                <a:off x="21984" y="2477010"/>
                <a:ext cx="404387" cy="215444"/>
              </a:xfrm>
              <a:prstGeom prst="rect">
                <a:avLst/>
              </a:prstGeom>
              <a:noFill/>
            </p:spPr>
            <p:txBody>
              <a:bodyPr wrap="square" rtlCol="0">
                <a:spAutoFit/>
              </a:bodyPr>
              <a:lstStyle/>
              <a:p>
                <a:r>
                  <a:rPr lang="es-ES" sz="800" b="1" dirty="0" smtClean="0"/>
                  <a:t>100</a:t>
                </a:r>
                <a:endParaRPr lang="es-ES" sz="800" b="1" dirty="0"/>
              </a:p>
            </p:txBody>
          </p:sp>
          <p:sp>
            <p:nvSpPr>
              <p:cNvPr id="189" name="CuadroTexto 188"/>
              <p:cNvSpPr txBox="1"/>
              <p:nvPr/>
            </p:nvSpPr>
            <p:spPr>
              <a:xfrm>
                <a:off x="72150" y="2646686"/>
                <a:ext cx="404387" cy="215444"/>
              </a:xfrm>
              <a:prstGeom prst="rect">
                <a:avLst/>
              </a:prstGeom>
              <a:noFill/>
            </p:spPr>
            <p:txBody>
              <a:bodyPr wrap="square" rtlCol="0">
                <a:spAutoFit/>
              </a:bodyPr>
              <a:lstStyle/>
              <a:p>
                <a:r>
                  <a:rPr lang="es-ES" sz="800" b="1" dirty="0" smtClean="0"/>
                  <a:t>80</a:t>
                </a:r>
                <a:endParaRPr lang="es-ES" sz="800" b="1" dirty="0"/>
              </a:p>
            </p:txBody>
          </p:sp>
          <p:sp>
            <p:nvSpPr>
              <p:cNvPr id="190" name="CuadroTexto 189"/>
              <p:cNvSpPr txBox="1"/>
              <p:nvPr/>
            </p:nvSpPr>
            <p:spPr>
              <a:xfrm>
                <a:off x="72150" y="2819483"/>
                <a:ext cx="404387" cy="215444"/>
              </a:xfrm>
              <a:prstGeom prst="rect">
                <a:avLst/>
              </a:prstGeom>
              <a:noFill/>
            </p:spPr>
            <p:txBody>
              <a:bodyPr wrap="square" rtlCol="0">
                <a:spAutoFit/>
              </a:bodyPr>
              <a:lstStyle/>
              <a:p>
                <a:r>
                  <a:rPr lang="es-ES" sz="800" b="1" dirty="0" smtClean="0"/>
                  <a:t>60</a:t>
                </a:r>
                <a:endParaRPr lang="es-ES" sz="800" b="1" dirty="0"/>
              </a:p>
            </p:txBody>
          </p:sp>
          <p:sp>
            <p:nvSpPr>
              <p:cNvPr id="191" name="CuadroTexto 190"/>
              <p:cNvSpPr txBox="1"/>
              <p:nvPr/>
            </p:nvSpPr>
            <p:spPr>
              <a:xfrm>
                <a:off x="72150" y="2983636"/>
                <a:ext cx="314481" cy="215444"/>
              </a:xfrm>
              <a:prstGeom prst="rect">
                <a:avLst/>
              </a:prstGeom>
              <a:noFill/>
            </p:spPr>
            <p:txBody>
              <a:bodyPr wrap="square" rtlCol="0">
                <a:spAutoFit/>
              </a:bodyPr>
              <a:lstStyle/>
              <a:p>
                <a:r>
                  <a:rPr lang="es-ES" sz="800" b="1" dirty="0" smtClean="0"/>
                  <a:t>40</a:t>
                </a:r>
                <a:endParaRPr lang="es-ES" sz="800" b="1" dirty="0"/>
              </a:p>
            </p:txBody>
          </p:sp>
          <p:sp>
            <p:nvSpPr>
              <p:cNvPr id="192" name="CuadroTexto 191"/>
              <p:cNvSpPr txBox="1"/>
              <p:nvPr/>
            </p:nvSpPr>
            <p:spPr>
              <a:xfrm>
                <a:off x="72150" y="3147791"/>
                <a:ext cx="404387" cy="215444"/>
              </a:xfrm>
              <a:prstGeom prst="rect">
                <a:avLst/>
              </a:prstGeom>
              <a:noFill/>
            </p:spPr>
            <p:txBody>
              <a:bodyPr wrap="square" rtlCol="0">
                <a:spAutoFit/>
              </a:bodyPr>
              <a:lstStyle/>
              <a:p>
                <a:r>
                  <a:rPr lang="es-ES" sz="800" b="1" dirty="0" smtClean="0"/>
                  <a:t>20</a:t>
                </a:r>
                <a:endParaRPr lang="es-ES" sz="800" b="1" dirty="0"/>
              </a:p>
            </p:txBody>
          </p:sp>
          <p:sp>
            <p:nvSpPr>
              <p:cNvPr id="193" name="CuadroTexto 192"/>
              <p:cNvSpPr txBox="1"/>
              <p:nvPr/>
            </p:nvSpPr>
            <p:spPr>
              <a:xfrm>
                <a:off x="123990" y="3311943"/>
                <a:ext cx="404387" cy="215444"/>
              </a:xfrm>
              <a:prstGeom prst="rect">
                <a:avLst/>
              </a:prstGeom>
              <a:noFill/>
            </p:spPr>
            <p:txBody>
              <a:bodyPr wrap="square" rtlCol="0">
                <a:spAutoFit/>
              </a:bodyPr>
              <a:lstStyle/>
              <a:p>
                <a:r>
                  <a:rPr lang="es-ES" sz="800" b="1" dirty="0" smtClean="0"/>
                  <a:t>0</a:t>
                </a:r>
                <a:endParaRPr lang="es-ES" sz="800" b="1" dirty="0"/>
              </a:p>
            </p:txBody>
          </p:sp>
          <p:sp>
            <p:nvSpPr>
              <p:cNvPr id="194" name="CuadroTexto 193"/>
              <p:cNvSpPr txBox="1"/>
              <p:nvPr/>
            </p:nvSpPr>
            <p:spPr>
              <a:xfrm rot="19580903">
                <a:off x="344271" y="3482554"/>
                <a:ext cx="720911" cy="215444"/>
              </a:xfrm>
              <a:prstGeom prst="rect">
                <a:avLst/>
              </a:prstGeom>
              <a:noFill/>
            </p:spPr>
            <p:txBody>
              <a:bodyPr wrap="square" rtlCol="0">
                <a:spAutoFit/>
              </a:bodyPr>
              <a:lstStyle/>
              <a:p>
                <a:r>
                  <a:rPr lang="es-ES" sz="800" b="1" dirty="0" smtClean="0"/>
                  <a:t>ONCOTICE</a:t>
                </a:r>
                <a:endParaRPr lang="es-ES" sz="800" b="1" dirty="0"/>
              </a:p>
            </p:txBody>
          </p:sp>
          <p:sp>
            <p:nvSpPr>
              <p:cNvPr id="195" name="CuadroTexto 194"/>
              <p:cNvSpPr txBox="1"/>
              <p:nvPr/>
            </p:nvSpPr>
            <p:spPr>
              <a:xfrm rot="19580903">
                <a:off x="1142637" y="3465072"/>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196" name="CuadroTexto 195"/>
              <p:cNvSpPr txBox="1"/>
              <p:nvPr/>
            </p:nvSpPr>
            <p:spPr>
              <a:xfrm rot="16200000">
                <a:off x="-558091" y="2814839"/>
                <a:ext cx="1227857" cy="246221"/>
              </a:xfrm>
              <a:prstGeom prst="rect">
                <a:avLst/>
              </a:prstGeom>
              <a:noFill/>
            </p:spPr>
            <p:txBody>
              <a:bodyPr wrap="square" rtlCol="0">
                <a:spAutoFit/>
              </a:bodyPr>
              <a:lstStyle/>
              <a:p>
                <a:r>
                  <a:rPr lang="es-ES" sz="1000" b="1" dirty="0" smtClean="0"/>
                  <a:t>% </a:t>
                </a:r>
                <a:r>
                  <a:rPr lang="es-ES" sz="900" b="1" dirty="0" smtClean="0"/>
                  <a:t>LYMPHOCYTES</a:t>
                </a:r>
              </a:p>
            </p:txBody>
          </p:sp>
          <p:pic>
            <p:nvPicPr>
              <p:cNvPr id="19" name="Imagen 18"/>
              <p:cNvPicPr preferRelativeResize="0">
                <a:picLocks/>
              </p:cNvPicPr>
              <p:nvPr/>
            </p:nvPicPr>
            <p:blipFill rotWithShape="1">
              <a:blip r:embed="rId9"/>
              <a:srcRect l="12474" t="12390" r="27097" b="30565"/>
              <a:stretch/>
            </p:blipFill>
            <p:spPr>
              <a:xfrm>
                <a:off x="1956040" y="2583896"/>
                <a:ext cx="1440000" cy="900000"/>
              </a:xfrm>
              <a:prstGeom prst="rect">
                <a:avLst/>
              </a:prstGeom>
            </p:spPr>
          </p:pic>
          <p:sp>
            <p:nvSpPr>
              <p:cNvPr id="197" name="CuadroTexto 196"/>
              <p:cNvSpPr txBox="1"/>
              <p:nvPr/>
            </p:nvSpPr>
            <p:spPr>
              <a:xfrm rot="19580903">
                <a:off x="1622243" y="3478012"/>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198" name="CuadroTexto 197"/>
              <p:cNvSpPr txBox="1"/>
              <p:nvPr/>
            </p:nvSpPr>
            <p:spPr>
              <a:xfrm rot="19580903">
                <a:off x="2411356" y="3454645"/>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199" name="CuadroTexto 198"/>
              <p:cNvSpPr txBox="1"/>
              <p:nvPr/>
            </p:nvSpPr>
            <p:spPr>
              <a:xfrm>
                <a:off x="1711830" y="2484467"/>
                <a:ext cx="404387" cy="215444"/>
              </a:xfrm>
              <a:prstGeom prst="rect">
                <a:avLst/>
              </a:prstGeom>
              <a:noFill/>
            </p:spPr>
            <p:txBody>
              <a:bodyPr wrap="square" rtlCol="0">
                <a:spAutoFit/>
              </a:bodyPr>
              <a:lstStyle/>
              <a:p>
                <a:r>
                  <a:rPr lang="es-ES" sz="800" b="1" dirty="0" smtClean="0"/>
                  <a:t>100</a:t>
                </a:r>
                <a:endParaRPr lang="es-ES" sz="800" b="1" dirty="0"/>
              </a:p>
            </p:txBody>
          </p:sp>
          <p:sp>
            <p:nvSpPr>
              <p:cNvPr id="200" name="CuadroTexto 199"/>
              <p:cNvSpPr txBox="1"/>
              <p:nvPr/>
            </p:nvSpPr>
            <p:spPr>
              <a:xfrm>
                <a:off x="1761996" y="2654143"/>
                <a:ext cx="404387" cy="215444"/>
              </a:xfrm>
              <a:prstGeom prst="rect">
                <a:avLst/>
              </a:prstGeom>
              <a:noFill/>
            </p:spPr>
            <p:txBody>
              <a:bodyPr wrap="square" rtlCol="0">
                <a:spAutoFit/>
              </a:bodyPr>
              <a:lstStyle/>
              <a:p>
                <a:r>
                  <a:rPr lang="es-ES" sz="800" b="1" dirty="0" smtClean="0"/>
                  <a:t>80</a:t>
                </a:r>
                <a:endParaRPr lang="es-ES" sz="800" b="1" dirty="0"/>
              </a:p>
            </p:txBody>
          </p:sp>
          <p:sp>
            <p:nvSpPr>
              <p:cNvPr id="201" name="CuadroTexto 200"/>
              <p:cNvSpPr txBox="1"/>
              <p:nvPr/>
            </p:nvSpPr>
            <p:spPr>
              <a:xfrm>
                <a:off x="1761996" y="2826940"/>
                <a:ext cx="404387" cy="215444"/>
              </a:xfrm>
              <a:prstGeom prst="rect">
                <a:avLst/>
              </a:prstGeom>
              <a:noFill/>
            </p:spPr>
            <p:txBody>
              <a:bodyPr wrap="square" rtlCol="0">
                <a:spAutoFit/>
              </a:bodyPr>
              <a:lstStyle/>
              <a:p>
                <a:r>
                  <a:rPr lang="es-ES" sz="800" b="1" dirty="0" smtClean="0"/>
                  <a:t>60</a:t>
                </a:r>
                <a:endParaRPr lang="es-ES" sz="800" b="1" dirty="0"/>
              </a:p>
            </p:txBody>
          </p:sp>
          <p:sp>
            <p:nvSpPr>
              <p:cNvPr id="202" name="CuadroTexto 201"/>
              <p:cNvSpPr txBox="1"/>
              <p:nvPr/>
            </p:nvSpPr>
            <p:spPr>
              <a:xfrm>
                <a:off x="1761996" y="2991093"/>
                <a:ext cx="314481" cy="215444"/>
              </a:xfrm>
              <a:prstGeom prst="rect">
                <a:avLst/>
              </a:prstGeom>
              <a:noFill/>
            </p:spPr>
            <p:txBody>
              <a:bodyPr wrap="square" rtlCol="0">
                <a:spAutoFit/>
              </a:bodyPr>
              <a:lstStyle/>
              <a:p>
                <a:r>
                  <a:rPr lang="es-ES" sz="800" b="1" dirty="0" smtClean="0"/>
                  <a:t>40</a:t>
                </a:r>
                <a:endParaRPr lang="es-ES" sz="800" b="1" dirty="0"/>
              </a:p>
            </p:txBody>
          </p:sp>
          <p:sp>
            <p:nvSpPr>
              <p:cNvPr id="203" name="CuadroTexto 202"/>
              <p:cNvSpPr txBox="1"/>
              <p:nvPr/>
            </p:nvSpPr>
            <p:spPr>
              <a:xfrm>
                <a:off x="1761996" y="3155248"/>
                <a:ext cx="404387" cy="215444"/>
              </a:xfrm>
              <a:prstGeom prst="rect">
                <a:avLst/>
              </a:prstGeom>
              <a:noFill/>
            </p:spPr>
            <p:txBody>
              <a:bodyPr wrap="square" rtlCol="0">
                <a:spAutoFit/>
              </a:bodyPr>
              <a:lstStyle/>
              <a:p>
                <a:r>
                  <a:rPr lang="es-ES" sz="800" b="1" dirty="0" smtClean="0"/>
                  <a:t>20</a:t>
                </a:r>
                <a:endParaRPr lang="es-ES" sz="800" b="1" dirty="0"/>
              </a:p>
            </p:txBody>
          </p:sp>
          <p:sp>
            <p:nvSpPr>
              <p:cNvPr id="204" name="CuadroTexto 203"/>
              <p:cNvSpPr txBox="1"/>
              <p:nvPr/>
            </p:nvSpPr>
            <p:spPr>
              <a:xfrm>
                <a:off x="1813836" y="3319400"/>
                <a:ext cx="404387" cy="215444"/>
              </a:xfrm>
              <a:prstGeom prst="rect">
                <a:avLst/>
              </a:prstGeom>
              <a:noFill/>
            </p:spPr>
            <p:txBody>
              <a:bodyPr wrap="square" rtlCol="0">
                <a:spAutoFit/>
              </a:bodyPr>
              <a:lstStyle/>
              <a:p>
                <a:r>
                  <a:rPr lang="es-ES" sz="800" b="1" dirty="0" smtClean="0"/>
                  <a:t>0</a:t>
                </a:r>
                <a:endParaRPr lang="es-ES" sz="800" b="1" dirty="0"/>
              </a:p>
            </p:txBody>
          </p:sp>
          <p:sp>
            <p:nvSpPr>
              <p:cNvPr id="205" name="CuadroTexto 204"/>
              <p:cNvSpPr txBox="1"/>
              <p:nvPr/>
            </p:nvSpPr>
            <p:spPr>
              <a:xfrm rot="19580903">
                <a:off x="2035912" y="3475403"/>
                <a:ext cx="767929" cy="215444"/>
              </a:xfrm>
              <a:prstGeom prst="rect">
                <a:avLst/>
              </a:prstGeom>
              <a:noFill/>
            </p:spPr>
            <p:txBody>
              <a:bodyPr wrap="square" rtlCol="0">
                <a:spAutoFit/>
              </a:bodyPr>
              <a:lstStyle/>
              <a:p>
                <a:r>
                  <a:rPr lang="es-ES" sz="800" b="1" dirty="0" smtClean="0"/>
                  <a:t>ONCOTICE</a:t>
                </a:r>
                <a:endParaRPr lang="es-ES" sz="800" b="1" dirty="0"/>
              </a:p>
            </p:txBody>
          </p:sp>
          <p:sp>
            <p:nvSpPr>
              <p:cNvPr id="206" name="CuadroTexto 205"/>
              <p:cNvSpPr txBox="1"/>
              <p:nvPr/>
            </p:nvSpPr>
            <p:spPr>
              <a:xfrm rot="19580903">
                <a:off x="2828348" y="3469365"/>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207" name="CuadroTexto 206"/>
              <p:cNvSpPr txBox="1"/>
              <p:nvPr/>
            </p:nvSpPr>
            <p:spPr>
              <a:xfrm rot="16200000">
                <a:off x="1155617" y="2781452"/>
                <a:ext cx="1227857" cy="230832"/>
              </a:xfrm>
              <a:prstGeom prst="rect">
                <a:avLst/>
              </a:prstGeom>
              <a:noFill/>
            </p:spPr>
            <p:txBody>
              <a:bodyPr wrap="square" rtlCol="0">
                <a:spAutoFit/>
              </a:bodyPr>
              <a:lstStyle/>
              <a:p>
                <a:r>
                  <a:rPr lang="es-ES" sz="900" b="1" dirty="0" smtClean="0"/>
                  <a:t>% CD56 BRIGHT</a:t>
                </a:r>
              </a:p>
            </p:txBody>
          </p:sp>
        </p:grpSp>
        <p:sp>
          <p:nvSpPr>
            <p:cNvPr id="396" name="CuadroTexto 395"/>
            <p:cNvSpPr txBox="1"/>
            <p:nvPr/>
          </p:nvSpPr>
          <p:spPr>
            <a:xfrm>
              <a:off x="636258" y="2209524"/>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397" name="CuadroTexto 396"/>
            <p:cNvSpPr txBox="1"/>
            <p:nvPr/>
          </p:nvSpPr>
          <p:spPr>
            <a:xfrm>
              <a:off x="2312746" y="2218398"/>
              <a:ext cx="1227857" cy="230832"/>
            </a:xfrm>
            <a:prstGeom prst="rect">
              <a:avLst/>
            </a:prstGeom>
            <a:noFill/>
          </p:spPr>
          <p:txBody>
            <a:bodyPr wrap="square" rtlCol="0">
              <a:spAutoFit/>
            </a:bodyPr>
            <a:lstStyle/>
            <a:p>
              <a:r>
                <a:rPr lang="es-ES" sz="900" b="1" dirty="0" smtClean="0"/>
                <a:t>% CD56 BRIGHT</a:t>
              </a:r>
            </a:p>
          </p:txBody>
        </p:sp>
      </p:grpSp>
      <p:grpSp>
        <p:nvGrpSpPr>
          <p:cNvPr id="24" name="Agrupar 23"/>
          <p:cNvGrpSpPr/>
          <p:nvPr/>
        </p:nvGrpSpPr>
        <p:grpSpPr>
          <a:xfrm>
            <a:off x="3350566" y="2046680"/>
            <a:ext cx="3585194" cy="1548090"/>
            <a:chOff x="3350566" y="2046680"/>
            <a:chExt cx="3585194" cy="1548090"/>
          </a:xfrm>
        </p:grpSpPr>
        <p:grpSp>
          <p:nvGrpSpPr>
            <p:cNvPr id="285" name="Agrupar 284"/>
            <p:cNvGrpSpPr/>
            <p:nvPr/>
          </p:nvGrpSpPr>
          <p:grpSpPr>
            <a:xfrm>
              <a:off x="3350566" y="2046680"/>
              <a:ext cx="3473038" cy="1548090"/>
              <a:chOff x="3350566" y="2173680"/>
              <a:chExt cx="3473038" cy="1548090"/>
            </a:xfrm>
          </p:grpSpPr>
          <p:sp>
            <p:nvSpPr>
              <p:cNvPr id="208" name="CuadroTexto 207"/>
              <p:cNvSpPr txBox="1"/>
              <p:nvPr/>
            </p:nvSpPr>
            <p:spPr>
              <a:xfrm>
                <a:off x="4881521" y="2173680"/>
                <a:ext cx="921212" cy="246221"/>
              </a:xfrm>
              <a:prstGeom prst="rect">
                <a:avLst/>
              </a:prstGeom>
              <a:noFill/>
            </p:spPr>
            <p:txBody>
              <a:bodyPr wrap="square" rtlCol="0">
                <a:spAutoFit/>
              </a:bodyPr>
              <a:lstStyle/>
              <a:p>
                <a:r>
                  <a:rPr lang="es-ES" sz="1000" b="1" dirty="0" smtClean="0"/>
                  <a:t>TOTAL LIPIDS</a:t>
                </a:r>
              </a:p>
            </p:txBody>
          </p:sp>
          <p:pic>
            <p:nvPicPr>
              <p:cNvPr id="21" name="Imagen 20"/>
              <p:cNvPicPr preferRelativeResize="0">
                <a:picLocks/>
              </p:cNvPicPr>
              <p:nvPr/>
            </p:nvPicPr>
            <p:blipFill rotWithShape="1">
              <a:blip r:embed="rId10"/>
              <a:srcRect l="12474" t="12176" r="26941" b="30565"/>
              <a:stretch/>
            </p:blipFill>
            <p:spPr>
              <a:xfrm>
                <a:off x="3707717" y="2591195"/>
                <a:ext cx="1440000" cy="900000"/>
              </a:xfrm>
              <a:prstGeom prst="rect">
                <a:avLst/>
              </a:prstGeom>
            </p:spPr>
          </p:pic>
          <p:sp>
            <p:nvSpPr>
              <p:cNvPr id="209" name="CuadroTexto 208"/>
              <p:cNvSpPr txBox="1"/>
              <p:nvPr/>
            </p:nvSpPr>
            <p:spPr>
              <a:xfrm rot="19580903">
                <a:off x="3350566" y="3484274"/>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210" name="CuadroTexto 209"/>
              <p:cNvSpPr txBox="1"/>
              <p:nvPr/>
            </p:nvSpPr>
            <p:spPr>
              <a:xfrm rot="19580903">
                <a:off x="4161576" y="3453608"/>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211" name="CuadroTexto 210"/>
              <p:cNvSpPr txBox="1"/>
              <p:nvPr/>
            </p:nvSpPr>
            <p:spPr>
              <a:xfrm>
                <a:off x="3466796" y="2490729"/>
                <a:ext cx="404387" cy="215444"/>
              </a:xfrm>
              <a:prstGeom prst="rect">
                <a:avLst/>
              </a:prstGeom>
              <a:noFill/>
            </p:spPr>
            <p:txBody>
              <a:bodyPr wrap="square" rtlCol="0">
                <a:spAutoFit/>
              </a:bodyPr>
              <a:lstStyle/>
              <a:p>
                <a:r>
                  <a:rPr lang="es-ES" sz="800" b="1" dirty="0" smtClean="0"/>
                  <a:t>100</a:t>
                </a:r>
                <a:endParaRPr lang="es-ES" sz="800" b="1" dirty="0"/>
              </a:p>
            </p:txBody>
          </p:sp>
          <p:sp>
            <p:nvSpPr>
              <p:cNvPr id="212" name="CuadroTexto 211"/>
              <p:cNvSpPr txBox="1"/>
              <p:nvPr/>
            </p:nvSpPr>
            <p:spPr>
              <a:xfrm>
                <a:off x="3516962" y="2660405"/>
                <a:ext cx="404387" cy="215444"/>
              </a:xfrm>
              <a:prstGeom prst="rect">
                <a:avLst/>
              </a:prstGeom>
              <a:noFill/>
            </p:spPr>
            <p:txBody>
              <a:bodyPr wrap="square" rtlCol="0">
                <a:spAutoFit/>
              </a:bodyPr>
              <a:lstStyle/>
              <a:p>
                <a:r>
                  <a:rPr lang="es-ES" sz="800" b="1" dirty="0" smtClean="0"/>
                  <a:t>80</a:t>
                </a:r>
                <a:endParaRPr lang="es-ES" sz="800" b="1" dirty="0"/>
              </a:p>
            </p:txBody>
          </p:sp>
          <p:sp>
            <p:nvSpPr>
              <p:cNvPr id="213" name="CuadroTexto 212"/>
              <p:cNvSpPr txBox="1"/>
              <p:nvPr/>
            </p:nvSpPr>
            <p:spPr>
              <a:xfrm>
                <a:off x="3516962" y="2833202"/>
                <a:ext cx="404387" cy="215444"/>
              </a:xfrm>
              <a:prstGeom prst="rect">
                <a:avLst/>
              </a:prstGeom>
              <a:noFill/>
            </p:spPr>
            <p:txBody>
              <a:bodyPr wrap="square" rtlCol="0">
                <a:spAutoFit/>
              </a:bodyPr>
              <a:lstStyle/>
              <a:p>
                <a:r>
                  <a:rPr lang="es-ES" sz="800" b="1" dirty="0" smtClean="0"/>
                  <a:t>60</a:t>
                </a:r>
                <a:endParaRPr lang="es-ES" sz="800" b="1" dirty="0"/>
              </a:p>
            </p:txBody>
          </p:sp>
          <p:sp>
            <p:nvSpPr>
              <p:cNvPr id="214" name="CuadroTexto 213"/>
              <p:cNvSpPr txBox="1"/>
              <p:nvPr/>
            </p:nvSpPr>
            <p:spPr>
              <a:xfrm>
                <a:off x="3516962" y="2997355"/>
                <a:ext cx="314481" cy="215444"/>
              </a:xfrm>
              <a:prstGeom prst="rect">
                <a:avLst/>
              </a:prstGeom>
              <a:noFill/>
            </p:spPr>
            <p:txBody>
              <a:bodyPr wrap="square" rtlCol="0">
                <a:spAutoFit/>
              </a:bodyPr>
              <a:lstStyle/>
              <a:p>
                <a:r>
                  <a:rPr lang="es-ES" sz="800" b="1" dirty="0" smtClean="0"/>
                  <a:t>40</a:t>
                </a:r>
                <a:endParaRPr lang="es-ES" sz="800" b="1" dirty="0"/>
              </a:p>
            </p:txBody>
          </p:sp>
          <p:sp>
            <p:nvSpPr>
              <p:cNvPr id="215" name="CuadroTexto 214"/>
              <p:cNvSpPr txBox="1"/>
              <p:nvPr/>
            </p:nvSpPr>
            <p:spPr>
              <a:xfrm>
                <a:off x="3516962" y="3161510"/>
                <a:ext cx="404387" cy="215444"/>
              </a:xfrm>
              <a:prstGeom prst="rect">
                <a:avLst/>
              </a:prstGeom>
              <a:noFill/>
            </p:spPr>
            <p:txBody>
              <a:bodyPr wrap="square" rtlCol="0">
                <a:spAutoFit/>
              </a:bodyPr>
              <a:lstStyle/>
              <a:p>
                <a:r>
                  <a:rPr lang="es-ES" sz="800" b="1" dirty="0" smtClean="0"/>
                  <a:t>20</a:t>
                </a:r>
                <a:endParaRPr lang="es-ES" sz="800" b="1" dirty="0"/>
              </a:p>
            </p:txBody>
          </p:sp>
          <p:sp>
            <p:nvSpPr>
              <p:cNvPr id="216" name="CuadroTexto 215"/>
              <p:cNvSpPr txBox="1"/>
              <p:nvPr/>
            </p:nvSpPr>
            <p:spPr>
              <a:xfrm>
                <a:off x="3568802" y="3325662"/>
                <a:ext cx="404387" cy="215444"/>
              </a:xfrm>
              <a:prstGeom prst="rect">
                <a:avLst/>
              </a:prstGeom>
              <a:noFill/>
            </p:spPr>
            <p:txBody>
              <a:bodyPr wrap="square" rtlCol="0">
                <a:spAutoFit/>
              </a:bodyPr>
              <a:lstStyle/>
              <a:p>
                <a:r>
                  <a:rPr lang="es-ES" sz="800" b="1" dirty="0" smtClean="0"/>
                  <a:t>0</a:t>
                </a:r>
                <a:endParaRPr lang="es-ES" sz="800" b="1" dirty="0"/>
              </a:p>
            </p:txBody>
          </p:sp>
          <p:sp>
            <p:nvSpPr>
              <p:cNvPr id="217" name="CuadroTexto 216"/>
              <p:cNvSpPr txBox="1"/>
              <p:nvPr/>
            </p:nvSpPr>
            <p:spPr>
              <a:xfrm rot="19580903">
                <a:off x="3784337" y="3481707"/>
                <a:ext cx="754229" cy="215444"/>
              </a:xfrm>
              <a:prstGeom prst="rect">
                <a:avLst/>
              </a:prstGeom>
              <a:noFill/>
            </p:spPr>
            <p:txBody>
              <a:bodyPr wrap="square" rtlCol="0">
                <a:spAutoFit/>
              </a:bodyPr>
              <a:lstStyle/>
              <a:p>
                <a:r>
                  <a:rPr lang="es-ES" sz="800" b="1" dirty="0" smtClean="0"/>
                  <a:t>ONCOTICE</a:t>
                </a:r>
                <a:endParaRPr lang="es-ES" sz="800" b="1" dirty="0"/>
              </a:p>
            </p:txBody>
          </p:sp>
          <p:sp>
            <p:nvSpPr>
              <p:cNvPr id="218" name="CuadroTexto 217"/>
              <p:cNvSpPr txBox="1"/>
              <p:nvPr/>
            </p:nvSpPr>
            <p:spPr>
              <a:xfrm rot="19580903">
                <a:off x="4594748" y="3464193"/>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219" name="CuadroTexto 218"/>
              <p:cNvSpPr txBox="1"/>
              <p:nvPr/>
            </p:nvSpPr>
            <p:spPr>
              <a:xfrm rot="16200000">
                <a:off x="2915919" y="2843548"/>
                <a:ext cx="1227857" cy="230832"/>
              </a:xfrm>
              <a:prstGeom prst="rect">
                <a:avLst/>
              </a:prstGeom>
              <a:noFill/>
            </p:spPr>
            <p:txBody>
              <a:bodyPr wrap="square" rtlCol="0">
                <a:spAutoFit/>
              </a:bodyPr>
              <a:lstStyle/>
              <a:p>
                <a:r>
                  <a:rPr lang="es-ES" sz="900" b="1" dirty="0" smtClean="0"/>
                  <a:t>% LYMPHOCYTES</a:t>
                </a:r>
              </a:p>
            </p:txBody>
          </p:sp>
          <p:pic>
            <p:nvPicPr>
              <p:cNvPr id="27" name="Imagen 26"/>
              <p:cNvPicPr preferRelativeResize="0">
                <a:picLocks/>
              </p:cNvPicPr>
              <p:nvPr/>
            </p:nvPicPr>
            <p:blipFill rotWithShape="1">
              <a:blip r:embed="rId11"/>
              <a:srcRect l="12474" t="11961" r="27252" b="30565"/>
              <a:stretch/>
            </p:blipFill>
            <p:spPr>
              <a:xfrm>
                <a:off x="5364513" y="2598494"/>
                <a:ext cx="1440000" cy="900000"/>
              </a:xfrm>
              <a:prstGeom prst="rect">
                <a:avLst/>
              </a:prstGeom>
            </p:spPr>
          </p:pic>
          <p:sp>
            <p:nvSpPr>
              <p:cNvPr id="220" name="CuadroTexto 219"/>
              <p:cNvSpPr txBox="1"/>
              <p:nvPr/>
            </p:nvSpPr>
            <p:spPr>
              <a:xfrm rot="19580903">
                <a:off x="5039665" y="3506326"/>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221" name="CuadroTexto 220"/>
              <p:cNvSpPr txBox="1"/>
              <p:nvPr/>
            </p:nvSpPr>
            <p:spPr>
              <a:xfrm rot="19580903">
                <a:off x="5821479" y="3482959"/>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222" name="CuadroTexto 221"/>
              <p:cNvSpPr txBox="1"/>
              <p:nvPr/>
            </p:nvSpPr>
            <p:spPr>
              <a:xfrm>
                <a:off x="5129252" y="2512781"/>
                <a:ext cx="404387" cy="215444"/>
              </a:xfrm>
              <a:prstGeom prst="rect">
                <a:avLst/>
              </a:prstGeom>
              <a:noFill/>
            </p:spPr>
            <p:txBody>
              <a:bodyPr wrap="square" rtlCol="0">
                <a:spAutoFit/>
              </a:bodyPr>
              <a:lstStyle/>
              <a:p>
                <a:r>
                  <a:rPr lang="es-ES" sz="800" b="1" dirty="0" smtClean="0"/>
                  <a:t>100</a:t>
                </a:r>
                <a:endParaRPr lang="es-ES" sz="800" b="1" dirty="0"/>
              </a:p>
            </p:txBody>
          </p:sp>
          <p:sp>
            <p:nvSpPr>
              <p:cNvPr id="223" name="CuadroTexto 222"/>
              <p:cNvSpPr txBox="1"/>
              <p:nvPr/>
            </p:nvSpPr>
            <p:spPr>
              <a:xfrm>
                <a:off x="5179418" y="2682457"/>
                <a:ext cx="404387" cy="215444"/>
              </a:xfrm>
              <a:prstGeom prst="rect">
                <a:avLst/>
              </a:prstGeom>
              <a:noFill/>
            </p:spPr>
            <p:txBody>
              <a:bodyPr wrap="square" rtlCol="0">
                <a:spAutoFit/>
              </a:bodyPr>
              <a:lstStyle/>
              <a:p>
                <a:r>
                  <a:rPr lang="es-ES" sz="800" b="1" dirty="0" smtClean="0"/>
                  <a:t>80</a:t>
                </a:r>
                <a:endParaRPr lang="es-ES" sz="800" b="1" dirty="0"/>
              </a:p>
            </p:txBody>
          </p:sp>
          <p:sp>
            <p:nvSpPr>
              <p:cNvPr id="224" name="CuadroTexto 223"/>
              <p:cNvSpPr txBox="1"/>
              <p:nvPr/>
            </p:nvSpPr>
            <p:spPr>
              <a:xfrm>
                <a:off x="5179418" y="2855254"/>
                <a:ext cx="404387" cy="215444"/>
              </a:xfrm>
              <a:prstGeom prst="rect">
                <a:avLst/>
              </a:prstGeom>
              <a:noFill/>
            </p:spPr>
            <p:txBody>
              <a:bodyPr wrap="square" rtlCol="0">
                <a:spAutoFit/>
              </a:bodyPr>
              <a:lstStyle/>
              <a:p>
                <a:r>
                  <a:rPr lang="es-ES" sz="800" b="1" dirty="0" smtClean="0"/>
                  <a:t>60</a:t>
                </a:r>
                <a:endParaRPr lang="es-ES" sz="800" b="1" dirty="0"/>
              </a:p>
            </p:txBody>
          </p:sp>
          <p:sp>
            <p:nvSpPr>
              <p:cNvPr id="225" name="CuadroTexto 224"/>
              <p:cNvSpPr txBox="1"/>
              <p:nvPr/>
            </p:nvSpPr>
            <p:spPr>
              <a:xfrm>
                <a:off x="5179418" y="3019407"/>
                <a:ext cx="314481" cy="215444"/>
              </a:xfrm>
              <a:prstGeom prst="rect">
                <a:avLst/>
              </a:prstGeom>
              <a:noFill/>
            </p:spPr>
            <p:txBody>
              <a:bodyPr wrap="square" rtlCol="0">
                <a:spAutoFit/>
              </a:bodyPr>
              <a:lstStyle/>
              <a:p>
                <a:r>
                  <a:rPr lang="es-ES" sz="800" b="1" dirty="0" smtClean="0"/>
                  <a:t>40</a:t>
                </a:r>
                <a:endParaRPr lang="es-ES" sz="800" b="1" dirty="0"/>
              </a:p>
            </p:txBody>
          </p:sp>
          <p:sp>
            <p:nvSpPr>
              <p:cNvPr id="226" name="CuadroTexto 225"/>
              <p:cNvSpPr txBox="1"/>
              <p:nvPr/>
            </p:nvSpPr>
            <p:spPr>
              <a:xfrm>
                <a:off x="5179418" y="3183562"/>
                <a:ext cx="404387" cy="215444"/>
              </a:xfrm>
              <a:prstGeom prst="rect">
                <a:avLst/>
              </a:prstGeom>
              <a:noFill/>
            </p:spPr>
            <p:txBody>
              <a:bodyPr wrap="square" rtlCol="0">
                <a:spAutoFit/>
              </a:bodyPr>
              <a:lstStyle/>
              <a:p>
                <a:r>
                  <a:rPr lang="es-ES" sz="800" b="1" dirty="0" smtClean="0"/>
                  <a:t>20</a:t>
                </a:r>
                <a:endParaRPr lang="es-ES" sz="800" b="1" dirty="0"/>
              </a:p>
            </p:txBody>
          </p:sp>
          <p:sp>
            <p:nvSpPr>
              <p:cNvPr id="227" name="CuadroTexto 226"/>
              <p:cNvSpPr txBox="1"/>
              <p:nvPr/>
            </p:nvSpPr>
            <p:spPr>
              <a:xfrm>
                <a:off x="5231258" y="3347714"/>
                <a:ext cx="404387" cy="215444"/>
              </a:xfrm>
              <a:prstGeom prst="rect">
                <a:avLst/>
              </a:prstGeom>
              <a:noFill/>
            </p:spPr>
            <p:txBody>
              <a:bodyPr wrap="square" rtlCol="0">
                <a:spAutoFit/>
              </a:bodyPr>
              <a:lstStyle/>
              <a:p>
                <a:r>
                  <a:rPr lang="es-ES" sz="800" b="1" dirty="0" smtClean="0"/>
                  <a:t>0</a:t>
                </a:r>
                <a:endParaRPr lang="es-ES" sz="800" b="1" dirty="0"/>
              </a:p>
            </p:txBody>
          </p:sp>
          <p:sp>
            <p:nvSpPr>
              <p:cNvPr id="228" name="CuadroTexto 227"/>
              <p:cNvSpPr txBox="1"/>
              <p:nvPr/>
            </p:nvSpPr>
            <p:spPr>
              <a:xfrm rot="19580903">
                <a:off x="5442991" y="3492351"/>
                <a:ext cx="740545" cy="215444"/>
              </a:xfrm>
              <a:prstGeom prst="rect">
                <a:avLst/>
              </a:prstGeom>
              <a:noFill/>
            </p:spPr>
            <p:txBody>
              <a:bodyPr wrap="square" rtlCol="0">
                <a:spAutoFit/>
              </a:bodyPr>
              <a:lstStyle/>
              <a:p>
                <a:r>
                  <a:rPr lang="es-ES" sz="800" b="1" dirty="0" smtClean="0"/>
                  <a:t>ONCOTICE</a:t>
                </a:r>
                <a:endParaRPr lang="es-ES" sz="800" b="1" dirty="0"/>
              </a:p>
            </p:txBody>
          </p:sp>
          <p:sp>
            <p:nvSpPr>
              <p:cNvPr id="230" name="CuadroTexto 229"/>
              <p:cNvSpPr txBox="1"/>
              <p:nvPr/>
            </p:nvSpPr>
            <p:spPr>
              <a:xfrm rot="19580903">
                <a:off x="6260368" y="3490380"/>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233" name="CuadroTexto 232"/>
              <p:cNvSpPr txBox="1"/>
              <p:nvPr/>
            </p:nvSpPr>
            <p:spPr>
              <a:xfrm rot="16200000">
                <a:off x="4585113" y="2795175"/>
                <a:ext cx="1227857" cy="230832"/>
              </a:xfrm>
              <a:prstGeom prst="rect">
                <a:avLst/>
              </a:prstGeom>
              <a:noFill/>
            </p:spPr>
            <p:txBody>
              <a:bodyPr wrap="square" rtlCol="0">
                <a:spAutoFit/>
              </a:bodyPr>
              <a:lstStyle/>
              <a:p>
                <a:r>
                  <a:rPr lang="es-ES" sz="900" b="1" dirty="0" smtClean="0"/>
                  <a:t>% CD56 BRIGHT</a:t>
                </a:r>
              </a:p>
            </p:txBody>
          </p:sp>
        </p:grpSp>
        <p:sp>
          <p:nvSpPr>
            <p:cNvPr id="398" name="CuadroTexto 397"/>
            <p:cNvSpPr txBox="1"/>
            <p:nvPr/>
          </p:nvSpPr>
          <p:spPr>
            <a:xfrm>
              <a:off x="4031415" y="2209522"/>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399" name="CuadroTexto 398"/>
            <p:cNvSpPr txBox="1"/>
            <p:nvPr/>
          </p:nvSpPr>
          <p:spPr>
            <a:xfrm>
              <a:off x="5707903" y="2218396"/>
              <a:ext cx="1227857" cy="230832"/>
            </a:xfrm>
            <a:prstGeom prst="rect">
              <a:avLst/>
            </a:prstGeom>
            <a:noFill/>
          </p:spPr>
          <p:txBody>
            <a:bodyPr wrap="square" rtlCol="0">
              <a:spAutoFit/>
            </a:bodyPr>
            <a:lstStyle/>
            <a:p>
              <a:r>
                <a:rPr lang="es-ES" sz="900" b="1" dirty="0" smtClean="0"/>
                <a:t>% CD56 BRIGHT</a:t>
              </a:r>
            </a:p>
          </p:txBody>
        </p:sp>
      </p:grpSp>
      <p:sp>
        <p:nvSpPr>
          <p:cNvPr id="400" name="CuadroTexto 399"/>
          <p:cNvSpPr txBox="1"/>
          <p:nvPr/>
        </p:nvSpPr>
        <p:spPr>
          <a:xfrm>
            <a:off x="641778" y="3847946"/>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401" name="CuadroTexto 400"/>
          <p:cNvSpPr txBox="1"/>
          <p:nvPr/>
        </p:nvSpPr>
        <p:spPr>
          <a:xfrm>
            <a:off x="2318266" y="3847946"/>
            <a:ext cx="1227857" cy="230832"/>
          </a:xfrm>
          <a:prstGeom prst="rect">
            <a:avLst/>
          </a:prstGeom>
          <a:noFill/>
        </p:spPr>
        <p:txBody>
          <a:bodyPr wrap="square" rtlCol="0">
            <a:spAutoFit/>
          </a:bodyPr>
          <a:lstStyle/>
          <a:p>
            <a:r>
              <a:rPr lang="es-ES" sz="900" b="1" dirty="0" smtClean="0"/>
              <a:t>% CD56 BRIGHT</a:t>
            </a:r>
          </a:p>
        </p:txBody>
      </p:sp>
      <p:grpSp>
        <p:nvGrpSpPr>
          <p:cNvPr id="25" name="Agrupar 24"/>
          <p:cNvGrpSpPr/>
          <p:nvPr/>
        </p:nvGrpSpPr>
        <p:grpSpPr>
          <a:xfrm>
            <a:off x="3335099" y="3719222"/>
            <a:ext cx="3632464" cy="1570970"/>
            <a:chOff x="3335099" y="3719222"/>
            <a:chExt cx="3632464" cy="1570970"/>
          </a:xfrm>
        </p:grpSpPr>
        <p:grpSp>
          <p:nvGrpSpPr>
            <p:cNvPr id="283" name="Agrupar 282"/>
            <p:cNvGrpSpPr/>
            <p:nvPr/>
          </p:nvGrpSpPr>
          <p:grpSpPr>
            <a:xfrm>
              <a:off x="3335099" y="3719222"/>
              <a:ext cx="3451143" cy="1570970"/>
              <a:chOff x="3335099" y="3846222"/>
              <a:chExt cx="3451143" cy="1570970"/>
            </a:xfrm>
          </p:grpSpPr>
          <p:sp>
            <p:nvSpPr>
              <p:cNvPr id="258" name="CuadroTexto 257"/>
              <p:cNvSpPr txBox="1"/>
              <p:nvPr/>
            </p:nvSpPr>
            <p:spPr>
              <a:xfrm>
                <a:off x="4745479" y="3846222"/>
                <a:ext cx="1062571" cy="246221"/>
              </a:xfrm>
              <a:prstGeom prst="rect">
                <a:avLst/>
              </a:prstGeom>
              <a:noFill/>
            </p:spPr>
            <p:txBody>
              <a:bodyPr wrap="square" rtlCol="0">
                <a:spAutoFit/>
              </a:bodyPr>
              <a:lstStyle/>
              <a:p>
                <a:r>
                  <a:rPr lang="es-ES" sz="1000" b="1" dirty="0" smtClean="0"/>
                  <a:t>MYCOLIC ACID</a:t>
                </a:r>
              </a:p>
            </p:txBody>
          </p:sp>
          <p:pic>
            <p:nvPicPr>
              <p:cNvPr id="259" name="Imagen 258"/>
              <p:cNvPicPr preferRelativeResize="0">
                <a:picLocks/>
              </p:cNvPicPr>
              <p:nvPr/>
            </p:nvPicPr>
            <p:blipFill rotWithShape="1">
              <a:blip r:embed="rId12"/>
              <a:srcRect l="12319" t="12176" r="27097" b="30779"/>
              <a:stretch/>
            </p:blipFill>
            <p:spPr>
              <a:xfrm>
                <a:off x="3693120" y="4273799"/>
                <a:ext cx="1440000" cy="900000"/>
              </a:xfrm>
              <a:prstGeom prst="rect">
                <a:avLst/>
              </a:prstGeom>
            </p:spPr>
          </p:pic>
          <p:sp>
            <p:nvSpPr>
              <p:cNvPr id="260" name="CuadroTexto 259"/>
              <p:cNvSpPr txBox="1"/>
              <p:nvPr/>
            </p:nvSpPr>
            <p:spPr>
              <a:xfrm rot="19580903">
                <a:off x="3335099" y="5180594"/>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261" name="CuadroTexto 260"/>
              <p:cNvSpPr txBox="1"/>
              <p:nvPr/>
            </p:nvSpPr>
            <p:spPr>
              <a:xfrm rot="19580903">
                <a:off x="4146109" y="5149928"/>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262" name="CuadroTexto 261"/>
              <p:cNvSpPr txBox="1"/>
              <p:nvPr/>
            </p:nvSpPr>
            <p:spPr>
              <a:xfrm>
                <a:off x="3451329" y="4187049"/>
                <a:ext cx="404387" cy="215444"/>
              </a:xfrm>
              <a:prstGeom prst="rect">
                <a:avLst/>
              </a:prstGeom>
              <a:noFill/>
            </p:spPr>
            <p:txBody>
              <a:bodyPr wrap="square" rtlCol="0">
                <a:spAutoFit/>
              </a:bodyPr>
              <a:lstStyle/>
              <a:p>
                <a:r>
                  <a:rPr lang="es-ES" sz="800" b="1" dirty="0" smtClean="0"/>
                  <a:t>100</a:t>
                </a:r>
                <a:endParaRPr lang="es-ES" sz="800" b="1" dirty="0"/>
              </a:p>
            </p:txBody>
          </p:sp>
          <p:sp>
            <p:nvSpPr>
              <p:cNvPr id="263" name="CuadroTexto 262"/>
              <p:cNvSpPr txBox="1"/>
              <p:nvPr/>
            </p:nvSpPr>
            <p:spPr>
              <a:xfrm>
                <a:off x="3501495" y="4356725"/>
                <a:ext cx="404387" cy="215444"/>
              </a:xfrm>
              <a:prstGeom prst="rect">
                <a:avLst/>
              </a:prstGeom>
              <a:noFill/>
            </p:spPr>
            <p:txBody>
              <a:bodyPr wrap="square" rtlCol="0">
                <a:spAutoFit/>
              </a:bodyPr>
              <a:lstStyle/>
              <a:p>
                <a:r>
                  <a:rPr lang="es-ES" sz="800" b="1" dirty="0" smtClean="0"/>
                  <a:t>80</a:t>
                </a:r>
                <a:endParaRPr lang="es-ES" sz="800" b="1" dirty="0"/>
              </a:p>
            </p:txBody>
          </p:sp>
          <p:sp>
            <p:nvSpPr>
              <p:cNvPr id="264" name="CuadroTexto 263"/>
              <p:cNvSpPr txBox="1"/>
              <p:nvPr/>
            </p:nvSpPr>
            <p:spPr>
              <a:xfrm>
                <a:off x="3501495" y="4529522"/>
                <a:ext cx="404387" cy="215444"/>
              </a:xfrm>
              <a:prstGeom prst="rect">
                <a:avLst/>
              </a:prstGeom>
              <a:noFill/>
            </p:spPr>
            <p:txBody>
              <a:bodyPr wrap="square" rtlCol="0">
                <a:spAutoFit/>
              </a:bodyPr>
              <a:lstStyle/>
              <a:p>
                <a:r>
                  <a:rPr lang="es-ES" sz="800" b="1" dirty="0" smtClean="0"/>
                  <a:t>60</a:t>
                </a:r>
                <a:endParaRPr lang="es-ES" sz="800" b="1" dirty="0"/>
              </a:p>
            </p:txBody>
          </p:sp>
          <p:sp>
            <p:nvSpPr>
              <p:cNvPr id="265" name="CuadroTexto 264"/>
              <p:cNvSpPr txBox="1"/>
              <p:nvPr/>
            </p:nvSpPr>
            <p:spPr>
              <a:xfrm>
                <a:off x="3501495" y="4693675"/>
                <a:ext cx="314481" cy="215444"/>
              </a:xfrm>
              <a:prstGeom prst="rect">
                <a:avLst/>
              </a:prstGeom>
              <a:noFill/>
            </p:spPr>
            <p:txBody>
              <a:bodyPr wrap="square" rtlCol="0">
                <a:spAutoFit/>
              </a:bodyPr>
              <a:lstStyle/>
              <a:p>
                <a:r>
                  <a:rPr lang="es-ES" sz="800" b="1" dirty="0" smtClean="0"/>
                  <a:t>40</a:t>
                </a:r>
                <a:endParaRPr lang="es-ES" sz="800" b="1" dirty="0"/>
              </a:p>
            </p:txBody>
          </p:sp>
          <p:sp>
            <p:nvSpPr>
              <p:cNvPr id="266" name="CuadroTexto 265"/>
              <p:cNvSpPr txBox="1"/>
              <p:nvPr/>
            </p:nvSpPr>
            <p:spPr>
              <a:xfrm>
                <a:off x="3501495" y="4857830"/>
                <a:ext cx="404387" cy="215444"/>
              </a:xfrm>
              <a:prstGeom prst="rect">
                <a:avLst/>
              </a:prstGeom>
              <a:noFill/>
            </p:spPr>
            <p:txBody>
              <a:bodyPr wrap="square" rtlCol="0">
                <a:spAutoFit/>
              </a:bodyPr>
              <a:lstStyle/>
              <a:p>
                <a:r>
                  <a:rPr lang="es-ES" sz="800" b="1" dirty="0" smtClean="0"/>
                  <a:t>20</a:t>
                </a:r>
                <a:endParaRPr lang="es-ES" sz="800" b="1" dirty="0"/>
              </a:p>
            </p:txBody>
          </p:sp>
          <p:sp>
            <p:nvSpPr>
              <p:cNvPr id="267" name="CuadroTexto 266"/>
              <p:cNvSpPr txBox="1"/>
              <p:nvPr/>
            </p:nvSpPr>
            <p:spPr>
              <a:xfrm>
                <a:off x="3553335" y="5021982"/>
                <a:ext cx="404387" cy="215444"/>
              </a:xfrm>
              <a:prstGeom prst="rect">
                <a:avLst/>
              </a:prstGeom>
              <a:noFill/>
            </p:spPr>
            <p:txBody>
              <a:bodyPr wrap="square" rtlCol="0">
                <a:spAutoFit/>
              </a:bodyPr>
              <a:lstStyle/>
              <a:p>
                <a:r>
                  <a:rPr lang="es-ES" sz="800" b="1" dirty="0" smtClean="0"/>
                  <a:t>0</a:t>
                </a:r>
                <a:endParaRPr lang="es-ES" sz="800" b="1" dirty="0"/>
              </a:p>
            </p:txBody>
          </p:sp>
          <p:sp>
            <p:nvSpPr>
              <p:cNvPr id="268" name="CuadroTexto 267"/>
              <p:cNvSpPr txBox="1"/>
              <p:nvPr/>
            </p:nvSpPr>
            <p:spPr>
              <a:xfrm rot="19580903">
                <a:off x="3782504" y="5201748"/>
                <a:ext cx="655381" cy="215444"/>
              </a:xfrm>
              <a:prstGeom prst="rect">
                <a:avLst/>
              </a:prstGeom>
              <a:noFill/>
            </p:spPr>
            <p:txBody>
              <a:bodyPr wrap="square" rtlCol="0">
                <a:spAutoFit/>
              </a:bodyPr>
              <a:lstStyle/>
              <a:p>
                <a:r>
                  <a:rPr lang="es-ES" sz="800" b="1" dirty="0" smtClean="0"/>
                  <a:t>ONCOTICE</a:t>
                </a:r>
                <a:endParaRPr lang="es-ES" sz="800" b="1" dirty="0"/>
              </a:p>
            </p:txBody>
          </p:sp>
          <p:sp>
            <p:nvSpPr>
              <p:cNvPr id="269" name="CuadroTexto 268"/>
              <p:cNvSpPr txBox="1"/>
              <p:nvPr/>
            </p:nvSpPr>
            <p:spPr>
              <a:xfrm rot="19580903">
                <a:off x="4579281" y="5160513"/>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270" name="CuadroTexto 269"/>
              <p:cNvSpPr txBox="1"/>
              <p:nvPr/>
            </p:nvSpPr>
            <p:spPr>
              <a:xfrm rot="16200000">
                <a:off x="2900452" y="4539868"/>
                <a:ext cx="1227857" cy="230832"/>
              </a:xfrm>
              <a:prstGeom prst="rect">
                <a:avLst/>
              </a:prstGeom>
              <a:noFill/>
            </p:spPr>
            <p:txBody>
              <a:bodyPr wrap="square" rtlCol="0">
                <a:spAutoFit/>
              </a:bodyPr>
              <a:lstStyle/>
              <a:p>
                <a:r>
                  <a:rPr lang="es-ES" sz="900" b="1" dirty="0" smtClean="0"/>
                  <a:t>% LYMPHOCYTES</a:t>
                </a:r>
              </a:p>
            </p:txBody>
          </p:sp>
          <p:pic>
            <p:nvPicPr>
              <p:cNvPr id="271" name="Imagen 270"/>
              <p:cNvPicPr preferRelativeResize="0">
                <a:picLocks/>
              </p:cNvPicPr>
              <p:nvPr/>
            </p:nvPicPr>
            <p:blipFill rotWithShape="1">
              <a:blip r:embed="rId13"/>
              <a:srcRect l="12630" t="12176" r="27408" b="30994"/>
              <a:stretch/>
            </p:blipFill>
            <p:spPr>
              <a:xfrm>
                <a:off x="5335319" y="4266501"/>
                <a:ext cx="1440000" cy="900000"/>
              </a:xfrm>
              <a:prstGeom prst="rect">
                <a:avLst/>
              </a:prstGeom>
            </p:spPr>
          </p:pic>
          <p:sp>
            <p:nvSpPr>
              <p:cNvPr id="272" name="CuadroTexto 271"/>
              <p:cNvSpPr txBox="1"/>
              <p:nvPr/>
            </p:nvSpPr>
            <p:spPr>
              <a:xfrm rot="19580903">
                <a:off x="5002303" y="5173449"/>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273" name="CuadroTexto 272"/>
              <p:cNvSpPr txBox="1"/>
              <p:nvPr/>
            </p:nvSpPr>
            <p:spPr>
              <a:xfrm rot="19580903">
                <a:off x="5784117" y="5150082"/>
                <a:ext cx="768844" cy="215444"/>
              </a:xfrm>
              <a:prstGeom prst="rect">
                <a:avLst/>
              </a:prstGeom>
              <a:noFill/>
            </p:spPr>
            <p:txBody>
              <a:bodyPr wrap="square" rtlCol="0">
                <a:spAutoFit/>
              </a:bodyPr>
              <a:lstStyle/>
              <a:p>
                <a:r>
                  <a:rPr lang="es-ES" sz="800" b="1" dirty="0" smtClean="0"/>
                  <a:t>0.5 </a:t>
                </a:r>
                <a:r>
                  <a:rPr lang="es-ES" sz="800" b="1" dirty="0" err="1" smtClean="0"/>
                  <a:t>μg</a:t>
                </a:r>
                <a:r>
                  <a:rPr lang="es-ES" sz="800" b="1" dirty="0" smtClean="0"/>
                  <a:t>/ml</a:t>
                </a:r>
                <a:endParaRPr lang="es-ES" sz="800" b="1" dirty="0"/>
              </a:p>
            </p:txBody>
          </p:sp>
          <p:sp>
            <p:nvSpPr>
              <p:cNvPr id="274" name="CuadroTexto 273"/>
              <p:cNvSpPr txBox="1"/>
              <p:nvPr/>
            </p:nvSpPr>
            <p:spPr>
              <a:xfrm>
                <a:off x="5091890" y="4179904"/>
                <a:ext cx="404387" cy="215444"/>
              </a:xfrm>
              <a:prstGeom prst="rect">
                <a:avLst/>
              </a:prstGeom>
              <a:noFill/>
            </p:spPr>
            <p:txBody>
              <a:bodyPr wrap="square" rtlCol="0">
                <a:spAutoFit/>
              </a:bodyPr>
              <a:lstStyle/>
              <a:p>
                <a:r>
                  <a:rPr lang="es-ES" sz="800" b="1" dirty="0" smtClean="0"/>
                  <a:t>100</a:t>
                </a:r>
                <a:endParaRPr lang="es-ES" sz="800" b="1" dirty="0"/>
              </a:p>
            </p:txBody>
          </p:sp>
          <p:sp>
            <p:nvSpPr>
              <p:cNvPr id="275" name="CuadroTexto 274"/>
              <p:cNvSpPr txBox="1"/>
              <p:nvPr/>
            </p:nvSpPr>
            <p:spPr>
              <a:xfrm>
                <a:off x="5142056" y="4349580"/>
                <a:ext cx="404387" cy="215444"/>
              </a:xfrm>
              <a:prstGeom prst="rect">
                <a:avLst/>
              </a:prstGeom>
              <a:noFill/>
            </p:spPr>
            <p:txBody>
              <a:bodyPr wrap="square" rtlCol="0">
                <a:spAutoFit/>
              </a:bodyPr>
              <a:lstStyle/>
              <a:p>
                <a:r>
                  <a:rPr lang="es-ES" sz="800" b="1" dirty="0" smtClean="0"/>
                  <a:t>80</a:t>
                </a:r>
                <a:endParaRPr lang="es-ES" sz="800" b="1" dirty="0"/>
              </a:p>
            </p:txBody>
          </p:sp>
          <p:sp>
            <p:nvSpPr>
              <p:cNvPr id="276" name="CuadroTexto 275"/>
              <p:cNvSpPr txBox="1"/>
              <p:nvPr/>
            </p:nvSpPr>
            <p:spPr>
              <a:xfrm>
                <a:off x="5142056" y="4522377"/>
                <a:ext cx="404387" cy="215444"/>
              </a:xfrm>
              <a:prstGeom prst="rect">
                <a:avLst/>
              </a:prstGeom>
              <a:noFill/>
            </p:spPr>
            <p:txBody>
              <a:bodyPr wrap="square" rtlCol="0">
                <a:spAutoFit/>
              </a:bodyPr>
              <a:lstStyle/>
              <a:p>
                <a:r>
                  <a:rPr lang="es-ES" sz="800" b="1" dirty="0" smtClean="0"/>
                  <a:t>60</a:t>
                </a:r>
                <a:endParaRPr lang="es-ES" sz="800" b="1" dirty="0"/>
              </a:p>
            </p:txBody>
          </p:sp>
          <p:sp>
            <p:nvSpPr>
              <p:cNvPr id="277" name="CuadroTexto 276"/>
              <p:cNvSpPr txBox="1"/>
              <p:nvPr/>
            </p:nvSpPr>
            <p:spPr>
              <a:xfrm>
                <a:off x="5142056" y="4686530"/>
                <a:ext cx="314481" cy="215444"/>
              </a:xfrm>
              <a:prstGeom prst="rect">
                <a:avLst/>
              </a:prstGeom>
              <a:noFill/>
            </p:spPr>
            <p:txBody>
              <a:bodyPr wrap="square" rtlCol="0">
                <a:spAutoFit/>
              </a:bodyPr>
              <a:lstStyle/>
              <a:p>
                <a:r>
                  <a:rPr lang="es-ES" sz="800" b="1" dirty="0" smtClean="0"/>
                  <a:t>40</a:t>
                </a:r>
                <a:endParaRPr lang="es-ES" sz="800" b="1" dirty="0"/>
              </a:p>
            </p:txBody>
          </p:sp>
          <p:sp>
            <p:nvSpPr>
              <p:cNvPr id="278" name="CuadroTexto 277"/>
              <p:cNvSpPr txBox="1"/>
              <p:nvPr/>
            </p:nvSpPr>
            <p:spPr>
              <a:xfrm>
                <a:off x="5142056" y="4850685"/>
                <a:ext cx="404387" cy="215444"/>
              </a:xfrm>
              <a:prstGeom prst="rect">
                <a:avLst/>
              </a:prstGeom>
              <a:noFill/>
            </p:spPr>
            <p:txBody>
              <a:bodyPr wrap="square" rtlCol="0">
                <a:spAutoFit/>
              </a:bodyPr>
              <a:lstStyle/>
              <a:p>
                <a:r>
                  <a:rPr lang="es-ES" sz="800" b="1" dirty="0" smtClean="0"/>
                  <a:t>20</a:t>
                </a:r>
                <a:endParaRPr lang="es-ES" sz="800" b="1" dirty="0"/>
              </a:p>
            </p:txBody>
          </p:sp>
          <p:sp>
            <p:nvSpPr>
              <p:cNvPr id="279" name="CuadroTexto 278"/>
              <p:cNvSpPr txBox="1"/>
              <p:nvPr/>
            </p:nvSpPr>
            <p:spPr>
              <a:xfrm>
                <a:off x="5193896" y="5014837"/>
                <a:ext cx="404387" cy="215444"/>
              </a:xfrm>
              <a:prstGeom prst="rect">
                <a:avLst/>
              </a:prstGeom>
              <a:noFill/>
            </p:spPr>
            <p:txBody>
              <a:bodyPr wrap="square" rtlCol="0">
                <a:spAutoFit/>
              </a:bodyPr>
              <a:lstStyle/>
              <a:p>
                <a:r>
                  <a:rPr lang="es-ES" sz="800" b="1" dirty="0" smtClean="0"/>
                  <a:t>0</a:t>
                </a:r>
                <a:endParaRPr lang="es-ES" sz="800" b="1" dirty="0"/>
              </a:p>
            </p:txBody>
          </p:sp>
          <p:sp>
            <p:nvSpPr>
              <p:cNvPr id="280" name="CuadroTexto 279"/>
              <p:cNvSpPr txBox="1"/>
              <p:nvPr/>
            </p:nvSpPr>
            <p:spPr>
              <a:xfrm rot="19580903">
                <a:off x="5424416" y="5195377"/>
                <a:ext cx="658117" cy="215444"/>
              </a:xfrm>
              <a:prstGeom prst="rect">
                <a:avLst/>
              </a:prstGeom>
              <a:noFill/>
            </p:spPr>
            <p:txBody>
              <a:bodyPr wrap="square" rtlCol="0">
                <a:spAutoFit/>
              </a:bodyPr>
              <a:lstStyle/>
              <a:p>
                <a:r>
                  <a:rPr lang="es-ES" sz="800" b="1" dirty="0" smtClean="0"/>
                  <a:t>ONCOTICE</a:t>
                </a:r>
                <a:endParaRPr lang="es-ES" sz="800" b="1" dirty="0"/>
              </a:p>
            </p:txBody>
          </p:sp>
          <p:sp>
            <p:nvSpPr>
              <p:cNvPr id="281" name="CuadroTexto 280"/>
              <p:cNvSpPr txBox="1"/>
              <p:nvPr/>
            </p:nvSpPr>
            <p:spPr>
              <a:xfrm rot="19580903">
                <a:off x="6223006" y="5157503"/>
                <a:ext cx="563236" cy="215444"/>
              </a:xfrm>
              <a:prstGeom prst="rect">
                <a:avLst/>
              </a:prstGeom>
              <a:noFill/>
            </p:spPr>
            <p:txBody>
              <a:bodyPr wrap="square" rtlCol="0">
                <a:spAutoFit/>
              </a:bodyPr>
              <a:lstStyle/>
              <a:p>
                <a:r>
                  <a:rPr lang="es-ES" sz="800" b="1" dirty="0" smtClean="0"/>
                  <a:t>5 </a:t>
                </a:r>
                <a:r>
                  <a:rPr lang="es-ES" sz="800" b="1" dirty="0" err="1" smtClean="0"/>
                  <a:t>μg</a:t>
                </a:r>
                <a:r>
                  <a:rPr lang="es-ES" sz="800" b="1" dirty="0" smtClean="0"/>
                  <a:t>/ml</a:t>
                </a:r>
                <a:endParaRPr lang="es-ES" sz="800" b="1" dirty="0"/>
              </a:p>
            </p:txBody>
          </p:sp>
          <p:sp>
            <p:nvSpPr>
              <p:cNvPr id="282" name="CuadroTexto 281"/>
              <p:cNvSpPr txBox="1"/>
              <p:nvPr/>
            </p:nvSpPr>
            <p:spPr>
              <a:xfrm rot="16200000">
                <a:off x="4547751" y="4462299"/>
                <a:ext cx="1227857" cy="230832"/>
              </a:xfrm>
              <a:prstGeom prst="rect">
                <a:avLst/>
              </a:prstGeom>
              <a:noFill/>
            </p:spPr>
            <p:txBody>
              <a:bodyPr wrap="square" rtlCol="0">
                <a:spAutoFit/>
              </a:bodyPr>
              <a:lstStyle/>
              <a:p>
                <a:r>
                  <a:rPr lang="es-ES" sz="900" b="1" dirty="0" smtClean="0"/>
                  <a:t>% CD56 BRIGHT</a:t>
                </a:r>
              </a:p>
            </p:txBody>
          </p:sp>
        </p:grpSp>
        <p:sp>
          <p:nvSpPr>
            <p:cNvPr id="402" name="CuadroTexto 401"/>
            <p:cNvSpPr txBox="1"/>
            <p:nvPr/>
          </p:nvSpPr>
          <p:spPr>
            <a:xfrm>
              <a:off x="4028658" y="3847946"/>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403" name="CuadroTexto 402"/>
            <p:cNvSpPr txBox="1"/>
            <p:nvPr/>
          </p:nvSpPr>
          <p:spPr>
            <a:xfrm>
              <a:off x="5739706" y="3847946"/>
              <a:ext cx="1227857" cy="230832"/>
            </a:xfrm>
            <a:prstGeom prst="rect">
              <a:avLst/>
            </a:prstGeom>
            <a:noFill/>
          </p:spPr>
          <p:txBody>
            <a:bodyPr wrap="square" rtlCol="0">
              <a:spAutoFit/>
            </a:bodyPr>
            <a:lstStyle/>
            <a:p>
              <a:r>
                <a:rPr lang="es-ES" sz="900" b="1" dirty="0" smtClean="0"/>
                <a:t>% CD56 BRIGHT</a:t>
              </a:r>
            </a:p>
          </p:txBody>
        </p:sp>
      </p:grpSp>
      <p:grpSp>
        <p:nvGrpSpPr>
          <p:cNvPr id="28" name="Agrupar 27"/>
          <p:cNvGrpSpPr/>
          <p:nvPr/>
        </p:nvGrpSpPr>
        <p:grpSpPr>
          <a:xfrm>
            <a:off x="-50291" y="5688513"/>
            <a:ext cx="3719199" cy="1532547"/>
            <a:chOff x="-50291" y="5688513"/>
            <a:chExt cx="3719199" cy="1532547"/>
          </a:xfrm>
        </p:grpSpPr>
        <p:pic>
          <p:nvPicPr>
            <p:cNvPr id="329" name="Imagen 328"/>
            <p:cNvPicPr preferRelativeResize="0">
              <a:picLocks/>
            </p:cNvPicPr>
            <p:nvPr/>
          </p:nvPicPr>
          <p:blipFill rotWithShape="1">
            <a:blip r:embed="rId14"/>
            <a:srcRect l="11944" t="3879" r="1324" b="22264"/>
            <a:stretch/>
          </p:blipFill>
          <p:spPr>
            <a:xfrm>
              <a:off x="2005763" y="6093498"/>
              <a:ext cx="1440000" cy="900000"/>
            </a:xfrm>
            <a:prstGeom prst="rect">
              <a:avLst/>
            </a:prstGeom>
          </p:spPr>
        </p:pic>
        <p:sp>
          <p:nvSpPr>
            <p:cNvPr id="330" name="CuadroTexto 329"/>
            <p:cNvSpPr txBox="1"/>
            <p:nvPr/>
          </p:nvSpPr>
          <p:spPr>
            <a:xfrm rot="16200000">
              <a:off x="1195246" y="6202414"/>
              <a:ext cx="1227857" cy="200055"/>
            </a:xfrm>
            <a:prstGeom prst="rect">
              <a:avLst/>
            </a:prstGeom>
            <a:noFill/>
          </p:spPr>
          <p:txBody>
            <a:bodyPr wrap="square" rtlCol="0">
              <a:spAutoFit/>
            </a:bodyPr>
            <a:lstStyle/>
            <a:p>
              <a:r>
                <a:rPr lang="es-ES" sz="700" b="1" dirty="0" smtClean="0"/>
                <a:t>% CD56 BRIGHT</a:t>
              </a:r>
            </a:p>
          </p:txBody>
        </p:sp>
        <p:sp>
          <p:nvSpPr>
            <p:cNvPr id="331" name="CuadroTexto 330"/>
            <p:cNvSpPr txBox="1"/>
            <p:nvPr/>
          </p:nvSpPr>
          <p:spPr>
            <a:xfrm>
              <a:off x="1794587" y="5990862"/>
              <a:ext cx="404387" cy="215444"/>
            </a:xfrm>
            <a:prstGeom prst="rect">
              <a:avLst/>
            </a:prstGeom>
            <a:noFill/>
          </p:spPr>
          <p:txBody>
            <a:bodyPr wrap="square" rtlCol="0">
              <a:spAutoFit/>
            </a:bodyPr>
            <a:lstStyle/>
            <a:p>
              <a:r>
                <a:rPr lang="es-ES" sz="800" b="1" dirty="0" smtClean="0"/>
                <a:t>80</a:t>
              </a:r>
              <a:endParaRPr lang="es-ES" sz="800" b="1" dirty="0"/>
            </a:p>
          </p:txBody>
        </p:sp>
        <p:sp>
          <p:nvSpPr>
            <p:cNvPr id="332" name="CuadroTexto 331"/>
            <p:cNvSpPr txBox="1"/>
            <p:nvPr/>
          </p:nvSpPr>
          <p:spPr>
            <a:xfrm>
              <a:off x="1794587" y="6199183"/>
              <a:ext cx="404387" cy="215444"/>
            </a:xfrm>
            <a:prstGeom prst="rect">
              <a:avLst/>
            </a:prstGeom>
            <a:noFill/>
          </p:spPr>
          <p:txBody>
            <a:bodyPr wrap="square" rtlCol="0">
              <a:spAutoFit/>
            </a:bodyPr>
            <a:lstStyle/>
            <a:p>
              <a:r>
                <a:rPr lang="es-ES" sz="800" b="1" dirty="0" smtClean="0"/>
                <a:t>60</a:t>
              </a:r>
              <a:endParaRPr lang="es-ES" sz="800" b="1" dirty="0"/>
            </a:p>
          </p:txBody>
        </p:sp>
        <p:sp>
          <p:nvSpPr>
            <p:cNvPr id="333" name="CuadroTexto 332"/>
            <p:cNvSpPr txBox="1"/>
            <p:nvPr/>
          </p:nvSpPr>
          <p:spPr>
            <a:xfrm>
              <a:off x="1794587" y="6416622"/>
              <a:ext cx="314481" cy="215444"/>
            </a:xfrm>
            <a:prstGeom prst="rect">
              <a:avLst/>
            </a:prstGeom>
            <a:noFill/>
          </p:spPr>
          <p:txBody>
            <a:bodyPr wrap="square" rtlCol="0">
              <a:spAutoFit/>
            </a:bodyPr>
            <a:lstStyle/>
            <a:p>
              <a:r>
                <a:rPr lang="es-ES" sz="800" b="1" dirty="0" smtClean="0"/>
                <a:t>40</a:t>
              </a:r>
              <a:endParaRPr lang="es-ES" sz="800" b="1" dirty="0"/>
            </a:p>
          </p:txBody>
        </p:sp>
        <p:sp>
          <p:nvSpPr>
            <p:cNvPr id="334" name="CuadroTexto 333"/>
            <p:cNvSpPr txBox="1"/>
            <p:nvPr/>
          </p:nvSpPr>
          <p:spPr>
            <a:xfrm>
              <a:off x="1794587" y="6625182"/>
              <a:ext cx="404387" cy="215444"/>
            </a:xfrm>
            <a:prstGeom prst="rect">
              <a:avLst/>
            </a:prstGeom>
            <a:noFill/>
          </p:spPr>
          <p:txBody>
            <a:bodyPr wrap="square" rtlCol="0">
              <a:spAutoFit/>
            </a:bodyPr>
            <a:lstStyle/>
            <a:p>
              <a:r>
                <a:rPr lang="es-ES" sz="800" b="1" dirty="0" smtClean="0"/>
                <a:t>20</a:t>
              </a:r>
              <a:endParaRPr lang="es-ES" sz="800" b="1" dirty="0"/>
            </a:p>
          </p:txBody>
        </p:sp>
        <p:sp>
          <p:nvSpPr>
            <p:cNvPr id="335" name="CuadroTexto 334"/>
            <p:cNvSpPr txBox="1"/>
            <p:nvPr/>
          </p:nvSpPr>
          <p:spPr>
            <a:xfrm>
              <a:off x="1846427" y="6842620"/>
              <a:ext cx="404387" cy="215444"/>
            </a:xfrm>
            <a:prstGeom prst="rect">
              <a:avLst/>
            </a:prstGeom>
            <a:noFill/>
          </p:spPr>
          <p:txBody>
            <a:bodyPr wrap="square" rtlCol="0">
              <a:spAutoFit/>
            </a:bodyPr>
            <a:lstStyle/>
            <a:p>
              <a:r>
                <a:rPr lang="es-ES" sz="800" b="1" dirty="0" smtClean="0"/>
                <a:t>0</a:t>
              </a:r>
              <a:endParaRPr lang="es-ES" sz="800" b="1" dirty="0"/>
            </a:p>
          </p:txBody>
        </p:sp>
        <p:sp>
          <p:nvSpPr>
            <p:cNvPr id="336" name="CuadroTexto 335"/>
            <p:cNvSpPr txBox="1"/>
            <p:nvPr/>
          </p:nvSpPr>
          <p:spPr>
            <a:xfrm rot="19580903">
              <a:off x="1627707" y="6983471"/>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337" name="CuadroTexto 336"/>
            <p:cNvSpPr txBox="1"/>
            <p:nvPr/>
          </p:nvSpPr>
          <p:spPr>
            <a:xfrm rot="19580903">
              <a:off x="2068406" y="6930353"/>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338" name="CuadroTexto 337"/>
            <p:cNvSpPr txBox="1"/>
            <p:nvPr/>
          </p:nvSpPr>
          <p:spPr>
            <a:xfrm rot="19580903">
              <a:off x="2339946" y="6931778"/>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339" name="CuadroTexto 338"/>
            <p:cNvSpPr txBox="1"/>
            <p:nvPr/>
          </p:nvSpPr>
          <p:spPr>
            <a:xfrm rot="19580903">
              <a:off x="2627778" y="6933203"/>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340" name="CuadroTexto 339"/>
            <p:cNvSpPr txBox="1"/>
            <p:nvPr/>
          </p:nvSpPr>
          <p:spPr>
            <a:xfrm rot="19580903">
              <a:off x="2900064" y="6926486"/>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sp>
          <p:nvSpPr>
            <p:cNvPr id="341" name="CuadroTexto 340"/>
            <p:cNvSpPr txBox="1"/>
            <p:nvPr/>
          </p:nvSpPr>
          <p:spPr>
            <a:xfrm>
              <a:off x="1447436" y="5712893"/>
              <a:ext cx="974870" cy="246221"/>
            </a:xfrm>
            <a:prstGeom prst="rect">
              <a:avLst/>
            </a:prstGeom>
            <a:noFill/>
          </p:spPr>
          <p:txBody>
            <a:bodyPr wrap="square" rtlCol="0">
              <a:spAutoFit/>
            </a:bodyPr>
            <a:lstStyle/>
            <a:p>
              <a:r>
                <a:rPr lang="es-ES" sz="1000" b="1" dirty="0" smtClean="0"/>
                <a:t>IRRAD TICE</a:t>
              </a:r>
            </a:p>
          </p:txBody>
        </p:sp>
        <p:sp>
          <p:nvSpPr>
            <p:cNvPr id="342" name="CuadroTexto 341"/>
            <p:cNvSpPr txBox="1"/>
            <p:nvPr/>
          </p:nvSpPr>
          <p:spPr>
            <a:xfrm rot="19580903">
              <a:off x="-35406" y="7005616"/>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343" name="CuadroTexto 342"/>
            <p:cNvSpPr txBox="1"/>
            <p:nvPr/>
          </p:nvSpPr>
          <p:spPr>
            <a:xfrm rot="19580903">
              <a:off x="405293" y="6952498"/>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344" name="CuadroTexto 343"/>
            <p:cNvSpPr txBox="1"/>
            <p:nvPr/>
          </p:nvSpPr>
          <p:spPr>
            <a:xfrm rot="19580903">
              <a:off x="676833" y="6953923"/>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345" name="CuadroTexto 344"/>
            <p:cNvSpPr txBox="1"/>
            <p:nvPr/>
          </p:nvSpPr>
          <p:spPr>
            <a:xfrm rot="19580903">
              <a:off x="964665" y="6955348"/>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346" name="CuadroTexto 345"/>
            <p:cNvSpPr txBox="1"/>
            <p:nvPr/>
          </p:nvSpPr>
          <p:spPr>
            <a:xfrm rot="19580903">
              <a:off x="1245092" y="6948631"/>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sp>
          <p:nvSpPr>
            <p:cNvPr id="347" name="CuadroTexto 346"/>
            <p:cNvSpPr txBox="1"/>
            <p:nvPr/>
          </p:nvSpPr>
          <p:spPr>
            <a:xfrm rot="16200000">
              <a:off x="-510331" y="6360520"/>
              <a:ext cx="1227857" cy="307777"/>
            </a:xfrm>
            <a:prstGeom prst="rect">
              <a:avLst/>
            </a:prstGeom>
            <a:noFill/>
          </p:spPr>
          <p:txBody>
            <a:bodyPr wrap="square" rtlCol="0">
              <a:spAutoFit/>
            </a:bodyPr>
            <a:lstStyle/>
            <a:p>
              <a:pPr algn="ctr"/>
              <a:r>
                <a:rPr lang="es-ES" sz="700" b="1" dirty="0" smtClean="0"/>
                <a:t>% ACTIVATED</a:t>
              </a:r>
            </a:p>
            <a:p>
              <a:pPr algn="ctr"/>
              <a:r>
                <a:rPr lang="es-ES" sz="700" b="1" dirty="0" smtClean="0"/>
                <a:t>LYMPHOCYTES</a:t>
              </a:r>
            </a:p>
          </p:txBody>
        </p:sp>
        <p:sp>
          <p:nvSpPr>
            <p:cNvPr id="348" name="CuadroTexto 347"/>
            <p:cNvSpPr txBox="1"/>
            <p:nvPr/>
          </p:nvSpPr>
          <p:spPr>
            <a:xfrm>
              <a:off x="147761" y="6013014"/>
              <a:ext cx="404387" cy="215444"/>
            </a:xfrm>
            <a:prstGeom prst="rect">
              <a:avLst/>
            </a:prstGeom>
            <a:noFill/>
          </p:spPr>
          <p:txBody>
            <a:bodyPr wrap="square" rtlCol="0">
              <a:spAutoFit/>
            </a:bodyPr>
            <a:lstStyle/>
            <a:p>
              <a:r>
                <a:rPr lang="es-ES" sz="800" b="1" dirty="0" smtClean="0"/>
                <a:t>80</a:t>
              </a:r>
              <a:endParaRPr lang="es-ES" sz="800" b="1" dirty="0"/>
            </a:p>
          </p:txBody>
        </p:sp>
        <p:sp>
          <p:nvSpPr>
            <p:cNvPr id="349" name="CuadroTexto 348"/>
            <p:cNvSpPr txBox="1"/>
            <p:nvPr/>
          </p:nvSpPr>
          <p:spPr>
            <a:xfrm>
              <a:off x="147761" y="6221335"/>
              <a:ext cx="404387" cy="215444"/>
            </a:xfrm>
            <a:prstGeom prst="rect">
              <a:avLst/>
            </a:prstGeom>
            <a:noFill/>
          </p:spPr>
          <p:txBody>
            <a:bodyPr wrap="square" rtlCol="0">
              <a:spAutoFit/>
            </a:bodyPr>
            <a:lstStyle/>
            <a:p>
              <a:r>
                <a:rPr lang="es-ES" sz="800" b="1" dirty="0" smtClean="0"/>
                <a:t>60</a:t>
              </a:r>
              <a:endParaRPr lang="es-ES" sz="800" b="1" dirty="0"/>
            </a:p>
          </p:txBody>
        </p:sp>
        <p:sp>
          <p:nvSpPr>
            <p:cNvPr id="350" name="CuadroTexto 349"/>
            <p:cNvSpPr txBox="1"/>
            <p:nvPr/>
          </p:nvSpPr>
          <p:spPr>
            <a:xfrm>
              <a:off x="147761" y="6438774"/>
              <a:ext cx="314481" cy="215444"/>
            </a:xfrm>
            <a:prstGeom prst="rect">
              <a:avLst/>
            </a:prstGeom>
            <a:noFill/>
          </p:spPr>
          <p:txBody>
            <a:bodyPr wrap="square" rtlCol="0">
              <a:spAutoFit/>
            </a:bodyPr>
            <a:lstStyle/>
            <a:p>
              <a:r>
                <a:rPr lang="es-ES" sz="800" b="1" dirty="0" smtClean="0"/>
                <a:t>40</a:t>
              </a:r>
              <a:endParaRPr lang="es-ES" sz="800" b="1" dirty="0"/>
            </a:p>
          </p:txBody>
        </p:sp>
        <p:sp>
          <p:nvSpPr>
            <p:cNvPr id="351" name="CuadroTexto 350"/>
            <p:cNvSpPr txBox="1"/>
            <p:nvPr/>
          </p:nvSpPr>
          <p:spPr>
            <a:xfrm>
              <a:off x="147761" y="6647334"/>
              <a:ext cx="404387" cy="215444"/>
            </a:xfrm>
            <a:prstGeom prst="rect">
              <a:avLst/>
            </a:prstGeom>
            <a:noFill/>
          </p:spPr>
          <p:txBody>
            <a:bodyPr wrap="square" rtlCol="0">
              <a:spAutoFit/>
            </a:bodyPr>
            <a:lstStyle/>
            <a:p>
              <a:r>
                <a:rPr lang="es-ES" sz="800" b="1" dirty="0" smtClean="0"/>
                <a:t>20</a:t>
              </a:r>
              <a:endParaRPr lang="es-ES" sz="800" b="1" dirty="0"/>
            </a:p>
          </p:txBody>
        </p:sp>
        <p:sp>
          <p:nvSpPr>
            <p:cNvPr id="352" name="CuadroTexto 351"/>
            <p:cNvSpPr txBox="1"/>
            <p:nvPr/>
          </p:nvSpPr>
          <p:spPr>
            <a:xfrm>
              <a:off x="199601" y="6864772"/>
              <a:ext cx="404387" cy="215444"/>
            </a:xfrm>
            <a:prstGeom prst="rect">
              <a:avLst/>
            </a:prstGeom>
            <a:noFill/>
          </p:spPr>
          <p:txBody>
            <a:bodyPr wrap="square" rtlCol="0">
              <a:spAutoFit/>
            </a:bodyPr>
            <a:lstStyle/>
            <a:p>
              <a:r>
                <a:rPr lang="es-ES" sz="800" b="1" dirty="0" smtClean="0"/>
                <a:t>0</a:t>
              </a:r>
              <a:endParaRPr lang="es-ES" sz="800" b="1" dirty="0"/>
            </a:p>
          </p:txBody>
        </p:sp>
        <p:pic>
          <p:nvPicPr>
            <p:cNvPr id="377" name="Imagen 376"/>
            <p:cNvPicPr preferRelativeResize="0">
              <a:picLocks/>
            </p:cNvPicPr>
            <p:nvPr/>
          </p:nvPicPr>
          <p:blipFill rotWithShape="1">
            <a:blip r:embed="rId15"/>
            <a:srcRect l="25449" t="34841" r="20273" b="22956"/>
            <a:stretch/>
          </p:blipFill>
          <p:spPr>
            <a:xfrm>
              <a:off x="349521" y="6097886"/>
              <a:ext cx="1440000" cy="900000"/>
            </a:xfrm>
            <a:prstGeom prst="rect">
              <a:avLst/>
            </a:prstGeom>
          </p:spPr>
        </p:pic>
        <p:sp>
          <p:nvSpPr>
            <p:cNvPr id="404" name="CuadroTexto 403"/>
            <p:cNvSpPr txBox="1"/>
            <p:nvPr/>
          </p:nvSpPr>
          <p:spPr>
            <a:xfrm>
              <a:off x="681858" y="5901072"/>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405" name="CuadroTexto 404"/>
            <p:cNvSpPr txBox="1"/>
            <p:nvPr/>
          </p:nvSpPr>
          <p:spPr>
            <a:xfrm>
              <a:off x="2358346" y="5916461"/>
              <a:ext cx="1227857" cy="230832"/>
            </a:xfrm>
            <a:prstGeom prst="rect">
              <a:avLst/>
            </a:prstGeom>
            <a:noFill/>
          </p:spPr>
          <p:txBody>
            <a:bodyPr wrap="square" rtlCol="0">
              <a:spAutoFit/>
            </a:bodyPr>
            <a:lstStyle/>
            <a:p>
              <a:r>
                <a:rPr lang="es-ES" sz="900" b="1" dirty="0" smtClean="0"/>
                <a:t>% CD56 BRIGHT</a:t>
              </a:r>
            </a:p>
          </p:txBody>
        </p:sp>
      </p:grpSp>
      <p:grpSp>
        <p:nvGrpSpPr>
          <p:cNvPr id="26" name="Agrupar 25"/>
          <p:cNvGrpSpPr/>
          <p:nvPr/>
        </p:nvGrpSpPr>
        <p:grpSpPr>
          <a:xfrm>
            <a:off x="3353651" y="5711475"/>
            <a:ext cx="3707326" cy="1497766"/>
            <a:chOff x="3353651" y="5711475"/>
            <a:chExt cx="3707326" cy="1497766"/>
          </a:xfrm>
        </p:grpSpPr>
        <p:pic>
          <p:nvPicPr>
            <p:cNvPr id="315" name="Imagen 314"/>
            <p:cNvPicPr preferRelativeResize="0">
              <a:picLocks/>
            </p:cNvPicPr>
            <p:nvPr/>
          </p:nvPicPr>
          <p:blipFill rotWithShape="1">
            <a:blip r:embed="rId16"/>
            <a:srcRect l="12152" t="3618" r="1531" b="22002"/>
            <a:stretch/>
          </p:blipFill>
          <p:spPr>
            <a:xfrm>
              <a:off x="5389841" y="6094945"/>
              <a:ext cx="1440000" cy="900000"/>
            </a:xfrm>
            <a:prstGeom prst="rect">
              <a:avLst/>
            </a:prstGeom>
          </p:spPr>
        </p:pic>
        <p:sp>
          <p:nvSpPr>
            <p:cNvPr id="316" name="CuadroTexto 315"/>
            <p:cNvSpPr txBox="1"/>
            <p:nvPr/>
          </p:nvSpPr>
          <p:spPr>
            <a:xfrm rot="16200000">
              <a:off x="4589300" y="6225376"/>
              <a:ext cx="1227857" cy="200055"/>
            </a:xfrm>
            <a:prstGeom prst="rect">
              <a:avLst/>
            </a:prstGeom>
            <a:noFill/>
          </p:spPr>
          <p:txBody>
            <a:bodyPr wrap="square" rtlCol="0">
              <a:spAutoFit/>
            </a:bodyPr>
            <a:lstStyle/>
            <a:p>
              <a:r>
                <a:rPr lang="es-ES" sz="700" b="1" dirty="0" smtClean="0"/>
                <a:t>% CD56 BRIGHT</a:t>
              </a:r>
            </a:p>
          </p:txBody>
        </p:sp>
        <p:sp>
          <p:nvSpPr>
            <p:cNvPr id="317" name="CuadroTexto 316"/>
            <p:cNvSpPr txBox="1"/>
            <p:nvPr/>
          </p:nvSpPr>
          <p:spPr>
            <a:xfrm>
              <a:off x="5186656" y="6001188"/>
              <a:ext cx="404387" cy="215444"/>
            </a:xfrm>
            <a:prstGeom prst="rect">
              <a:avLst/>
            </a:prstGeom>
            <a:noFill/>
          </p:spPr>
          <p:txBody>
            <a:bodyPr wrap="square" rtlCol="0">
              <a:spAutoFit/>
            </a:bodyPr>
            <a:lstStyle/>
            <a:p>
              <a:r>
                <a:rPr lang="es-ES" sz="800" b="1" dirty="0" smtClean="0"/>
                <a:t>80</a:t>
              </a:r>
              <a:endParaRPr lang="es-ES" sz="800" b="1" dirty="0"/>
            </a:p>
          </p:txBody>
        </p:sp>
        <p:sp>
          <p:nvSpPr>
            <p:cNvPr id="318" name="CuadroTexto 317"/>
            <p:cNvSpPr txBox="1"/>
            <p:nvPr/>
          </p:nvSpPr>
          <p:spPr>
            <a:xfrm>
              <a:off x="5186656" y="6209509"/>
              <a:ext cx="404387" cy="215444"/>
            </a:xfrm>
            <a:prstGeom prst="rect">
              <a:avLst/>
            </a:prstGeom>
            <a:noFill/>
          </p:spPr>
          <p:txBody>
            <a:bodyPr wrap="square" rtlCol="0">
              <a:spAutoFit/>
            </a:bodyPr>
            <a:lstStyle/>
            <a:p>
              <a:r>
                <a:rPr lang="es-ES" sz="800" b="1" dirty="0" smtClean="0"/>
                <a:t>60</a:t>
              </a:r>
              <a:endParaRPr lang="es-ES" sz="800" b="1" dirty="0"/>
            </a:p>
          </p:txBody>
        </p:sp>
        <p:sp>
          <p:nvSpPr>
            <p:cNvPr id="319" name="CuadroTexto 318"/>
            <p:cNvSpPr txBox="1"/>
            <p:nvPr/>
          </p:nvSpPr>
          <p:spPr>
            <a:xfrm>
              <a:off x="5186656" y="6426948"/>
              <a:ext cx="314481" cy="215444"/>
            </a:xfrm>
            <a:prstGeom prst="rect">
              <a:avLst/>
            </a:prstGeom>
            <a:noFill/>
          </p:spPr>
          <p:txBody>
            <a:bodyPr wrap="square" rtlCol="0">
              <a:spAutoFit/>
            </a:bodyPr>
            <a:lstStyle/>
            <a:p>
              <a:r>
                <a:rPr lang="es-ES" sz="800" b="1" dirty="0" smtClean="0"/>
                <a:t>40</a:t>
              </a:r>
              <a:endParaRPr lang="es-ES" sz="800" b="1" dirty="0"/>
            </a:p>
          </p:txBody>
        </p:sp>
        <p:sp>
          <p:nvSpPr>
            <p:cNvPr id="320" name="CuadroTexto 319"/>
            <p:cNvSpPr txBox="1"/>
            <p:nvPr/>
          </p:nvSpPr>
          <p:spPr>
            <a:xfrm>
              <a:off x="5186656" y="6635508"/>
              <a:ext cx="404387" cy="215444"/>
            </a:xfrm>
            <a:prstGeom prst="rect">
              <a:avLst/>
            </a:prstGeom>
            <a:noFill/>
          </p:spPr>
          <p:txBody>
            <a:bodyPr wrap="square" rtlCol="0">
              <a:spAutoFit/>
            </a:bodyPr>
            <a:lstStyle/>
            <a:p>
              <a:r>
                <a:rPr lang="es-ES" sz="800" b="1" dirty="0" smtClean="0"/>
                <a:t>20</a:t>
              </a:r>
              <a:endParaRPr lang="es-ES" sz="800" b="1" dirty="0"/>
            </a:p>
          </p:txBody>
        </p:sp>
        <p:sp>
          <p:nvSpPr>
            <p:cNvPr id="321" name="CuadroTexto 320"/>
            <p:cNvSpPr txBox="1"/>
            <p:nvPr/>
          </p:nvSpPr>
          <p:spPr>
            <a:xfrm>
              <a:off x="5238496" y="6852946"/>
              <a:ext cx="404387" cy="215444"/>
            </a:xfrm>
            <a:prstGeom prst="rect">
              <a:avLst/>
            </a:prstGeom>
            <a:noFill/>
          </p:spPr>
          <p:txBody>
            <a:bodyPr wrap="square" rtlCol="0">
              <a:spAutoFit/>
            </a:bodyPr>
            <a:lstStyle/>
            <a:p>
              <a:r>
                <a:rPr lang="es-ES" sz="800" b="1" dirty="0" smtClean="0"/>
                <a:t>0</a:t>
              </a:r>
              <a:endParaRPr lang="es-ES" sz="800" b="1" dirty="0"/>
            </a:p>
          </p:txBody>
        </p:sp>
        <p:sp>
          <p:nvSpPr>
            <p:cNvPr id="322" name="CuadroTexto 321"/>
            <p:cNvSpPr txBox="1"/>
            <p:nvPr/>
          </p:nvSpPr>
          <p:spPr>
            <a:xfrm>
              <a:off x="4851588" y="5712893"/>
              <a:ext cx="987349" cy="246221"/>
            </a:xfrm>
            <a:prstGeom prst="rect">
              <a:avLst/>
            </a:prstGeom>
            <a:noFill/>
          </p:spPr>
          <p:txBody>
            <a:bodyPr wrap="square" rtlCol="0">
              <a:spAutoFit/>
            </a:bodyPr>
            <a:lstStyle/>
            <a:p>
              <a:r>
                <a:rPr lang="es-ES" sz="1000" b="1" dirty="0" smtClean="0"/>
                <a:t>DELIPID</a:t>
              </a:r>
            </a:p>
          </p:txBody>
        </p:sp>
        <p:sp>
          <p:nvSpPr>
            <p:cNvPr id="323" name="CuadroTexto 322"/>
            <p:cNvSpPr txBox="1"/>
            <p:nvPr/>
          </p:nvSpPr>
          <p:spPr>
            <a:xfrm rot="19580903">
              <a:off x="5003494" y="6993797"/>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324" name="CuadroTexto 323"/>
            <p:cNvSpPr txBox="1"/>
            <p:nvPr/>
          </p:nvSpPr>
          <p:spPr>
            <a:xfrm rot="19580903">
              <a:off x="5452334" y="6932538"/>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325" name="CuadroTexto 324"/>
            <p:cNvSpPr txBox="1"/>
            <p:nvPr/>
          </p:nvSpPr>
          <p:spPr>
            <a:xfrm rot="19580903">
              <a:off x="5732015" y="6933963"/>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326" name="CuadroTexto 325"/>
            <p:cNvSpPr txBox="1"/>
            <p:nvPr/>
          </p:nvSpPr>
          <p:spPr>
            <a:xfrm rot="19580903">
              <a:off x="6011706" y="6935388"/>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327" name="CuadroTexto 326"/>
            <p:cNvSpPr txBox="1"/>
            <p:nvPr/>
          </p:nvSpPr>
          <p:spPr>
            <a:xfrm rot="19580903">
              <a:off x="6292133" y="6936812"/>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grpSp>
          <p:nvGrpSpPr>
            <p:cNvPr id="353" name="Agrupar 89"/>
            <p:cNvGrpSpPr/>
            <p:nvPr/>
          </p:nvGrpSpPr>
          <p:grpSpPr>
            <a:xfrm>
              <a:off x="3353651" y="5922629"/>
              <a:ext cx="2051666" cy="1280696"/>
              <a:chOff x="-24423" y="2641414"/>
              <a:chExt cx="2051666" cy="1280696"/>
            </a:xfrm>
          </p:grpSpPr>
          <p:sp>
            <p:nvSpPr>
              <p:cNvPr id="354" name="CuadroTexto 353"/>
              <p:cNvSpPr txBox="1"/>
              <p:nvPr/>
            </p:nvSpPr>
            <p:spPr>
              <a:xfrm>
                <a:off x="152922" y="2705916"/>
                <a:ext cx="404387" cy="215444"/>
              </a:xfrm>
              <a:prstGeom prst="rect">
                <a:avLst/>
              </a:prstGeom>
              <a:noFill/>
            </p:spPr>
            <p:txBody>
              <a:bodyPr wrap="square" rtlCol="0">
                <a:spAutoFit/>
              </a:bodyPr>
              <a:lstStyle/>
              <a:p>
                <a:r>
                  <a:rPr lang="es-ES" sz="800" b="1" dirty="0" smtClean="0"/>
                  <a:t>80</a:t>
                </a:r>
                <a:endParaRPr lang="es-ES" sz="800" b="1" dirty="0"/>
              </a:p>
            </p:txBody>
          </p:sp>
          <p:sp>
            <p:nvSpPr>
              <p:cNvPr id="355" name="CuadroTexto 354"/>
              <p:cNvSpPr txBox="1"/>
              <p:nvPr/>
            </p:nvSpPr>
            <p:spPr>
              <a:xfrm>
                <a:off x="152922" y="2914237"/>
                <a:ext cx="404387" cy="215444"/>
              </a:xfrm>
              <a:prstGeom prst="rect">
                <a:avLst/>
              </a:prstGeom>
              <a:noFill/>
            </p:spPr>
            <p:txBody>
              <a:bodyPr wrap="square" rtlCol="0">
                <a:spAutoFit/>
              </a:bodyPr>
              <a:lstStyle/>
              <a:p>
                <a:r>
                  <a:rPr lang="es-ES" sz="800" b="1" dirty="0" smtClean="0"/>
                  <a:t>60</a:t>
                </a:r>
                <a:endParaRPr lang="es-ES" sz="800" b="1" dirty="0"/>
              </a:p>
            </p:txBody>
          </p:sp>
          <p:sp>
            <p:nvSpPr>
              <p:cNvPr id="356" name="CuadroTexto 355"/>
              <p:cNvSpPr txBox="1"/>
              <p:nvPr/>
            </p:nvSpPr>
            <p:spPr>
              <a:xfrm>
                <a:off x="152922" y="3131676"/>
                <a:ext cx="314481" cy="215444"/>
              </a:xfrm>
              <a:prstGeom prst="rect">
                <a:avLst/>
              </a:prstGeom>
              <a:noFill/>
            </p:spPr>
            <p:txBody>
              <a:bodyPr wrap="square" rtlCol="0">
                <a:spAutoFit/>
              </a:bodyPr>
              <a:lstStyle/>
              <a:p>
                <a:r>
                  <a:rPr lang="es-ES" sz="800" b="1" dirty="0" smtClean="0"/>
                  <a:t>40</a:t>
                </a:r>
                <a:endParaRPr lang="es-ES" sz="800" b="1" dirty="0"/>
              </a:p>
            </p:txBody>
          </p:sp>
          <p:sp>
            <p:nvSpPr>
              <p:cNvPr id="357" name="CuadroTexto 356"/>
              <p:cNvSpPr txBox="1"/>
              <p:nvPr/>
            </p:nvSpPr>
            <p:spPr>
              <a:xfrm>
                <a:off x="152922" y="3340236"/>
                <a:ext cx="404387" cy="215444"/>
              </a:xfrm>
              <a:prstGeom prst="rect">
                <a:avLst/>
              </a:prstGeom>
              <a:noFill/>
            </p:spPr>
            <p:txBody>
              <a:bodyPr wrap="square" rtlCol="0">
                <a:spAutoFit/>
              </a:bodyPr>
              <a:lstStyle/>
              <a:p>
                <a:r>
                  <a:rPr lang="es-ES" sz="800" b="1" dirty="0" smtClean="0"/>
                  <a:t>20</a:t>
                </a:r>
                <a:endParaRPr lang="es-ES" sz="800" b="1" dirty="0"/>
              </a:p>
            </p:txBody>
          </p:sp>
          <p:sp>
            <p:nvSpPr>
              <p:cNvPr id="358" name="CuadroTexto 357"/>
              <p:cNvSpPr txBox="1"/>
              <p:nvPr/>
            </p:nvSpPr>
            <p:spPr>
              <a:xfrm>
                <a:off x="204762" y="3557674"/>
                <a:ext cx="404387" cy="215444"/>
              </a:xfrm>
              <a:prstGeom prst="rect">
                <a:avLst/>
              </a:prstGeom>
              <a:noFill/>
            </p:spPr>
            <p:txBody>
              <a:bodyPr wrap="square" rtlCol="0">
                <a:spAutoFit/>
              </a:bodyPr>
              <a:lstStyle/>
              <a:p>
                <a:r>
                  <a:rPr lang="es-ES" sz="800" b="1" dirty="0" smtClean="0"/>
                  <a:t>0</a:t>
                </a:r>
                <a:endParaRPr lang="es-ES" sz="800" b="1" dirty="0"/>
              </a:p>
            </p:txBody>
          </p:sp>
          <p:sp>
            <p:nvSpPr>
              <p:cNvPr id="359" name="CuadroTexto 358"/>
              <p:cNvSpPr txBox="1"/>
              <p:nvPr/>
            </p:nvSpPr>
            <p:spPr>
              <a:xfrm rot="19580903">
                <a:off x="-22099" y="3706666"/>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360" name="CuadroTexto 359"/>
              <p:cNvSpPr txBox="1"/>
              <p:nvPr/>
            </p:nvSpPr>
            <p:spPr>
              <a:xfrm rot="19580903">
                <a:off x="418600" y="3637266"/>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361" name="CuadroTexto 360"/>
              <p:cNvSpPr txBox="1"/>
              <p:nvPr/>
            </p:nvSpPr>
            <p:spPr>
              <a:xfrm rot="19580903">
                <a:off x="698281" y="3638691"/>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362" name="CuadroTexto 361"/>
              <p:cNvSpPr txBox="1"/>
              <p:nvPr/>
            </p:nvSpPr>
            <p:spPr>
              <a:xfrm rot="19580903">
                <a:off x="977972" y="3640116"/>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363" name="CuadroTexto 362"/>
              <p:cNvSpPr txBox="1"/>
              <p:nvPr/>
            </p:nvSpPr>
            <p:spPr>
              <a:xfrm rot="19580903">
                <a:off x="1258399" y="3641540"/>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sp>
            <p:nvSpPr>
              <p:cNvPr id="364" name="CuadroTexto 363"/>
              <p:cNvSpPr txBox="1"/>
              <p:nvPr/>
            </p:nvSpPr>
            <p:spPr>
              <a:xfrm rot="16200000">
                <a:off x="-484463" y="3101454"/>
                <a:ext cx="1227857" cy="307777"/>
              </a:xfrm>
              <a:prstGeom prst="rect">
                <a:avLst/>
              </a:prstGeom>
              <a:noFill/>
            </p:spPr>
            <p:txBody>
              <a:bodyPr wrap="square" rtlCol="0">
                <a:spAutoFit/>
              </a:bodyPr>
              <a:lstStyle/>
              <a:p>
                <a:pPr algn="ctr"/>
                <a:r>
                  <a:rPr lang="es-ES" sz="700" b="1" dirty="0" smtClean="0"/>
                  <a:t>% ACTIVATED</a:t>
                </a:r>
              </a:p>
              <a:p>
                <a:pPr algn="ctr"/>
                <a:r>
                  <a:rPr lang="es-ES" sz="700" b="1" dirty="0" smtClean="0"/>
                  <a:t>LYMPHOCYTES</a:t>
                </a:r>
              </a:p>
            </p:txBody>
          </p:sp>
        </p:grpSp>
        <p:pic>
          <p:nvPicPr>
            <p:cNvPr id="378" name="Imagen 377"/>
            <p:cNvPicPr preferRelativeResize="0">
              <a:picLocks/>
            </p:cNvPicPr>
            <p:nvPr/>
          </p:nvPicPr>
          <p:blipFill rotWithShape="1">
            <a:blip r:embed="rId17"/>
            <a:srcRect l="25605" t="37039" r="20117" b="21999"/>
            <a:stretch/>
          </p:blipFill>
          <p:spPr>
            <a:xfrm>
              <a:off x="3728149" y="6081604"/>
              <a:ext cx="1440000" cy="900000"/>
            </a:xfrm>
            <a:prstGeom prst="rect">
              <a:avLst/>
            </a:prstGeom>
          </p:spPr>
        </p:pic>
        <p:sp>
          <p:nvSpPr>
            <p:cNvPr id="406" name="CuadroTexto 405"/>
            <p:cNvSpPr txBox="1"/>
            <p:nvPr/>
          </p:nvSpPr>
          <p:spPr>
            <a:xfrm>
              <a:off x="3999618" y="5901072"/>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407" name="CuadroTexto 406"/>
            <p:cNvSpPr txBox="1"/>
            <p:nvPr/>
          </p:nvSpPr>
          <p:spPr>
            <a:xfrm>
              <a:off x="5676106" y="5916461"/>
              <a:ext cx="1227857" cy="230832"/>
            </a:xfrm>
            <a:prstGeom prst="rect">
              <a:avLst/>
            </a:prstGeom>
            <a:noFill/>
          </p:spPr>
          <p:txBody>
            <a:bodyPr wrap="square" rtlCol="0">
              <a:spAutoFit/>
            </a:bodyPr>
            <a:lstStyle/>
            <a:p>
              <a:r>
                <a:rPr lang="es-ES" sz="900" b="1" dirty="0" smtClean="0"/>
                <a:t>% CD56 BRIGHT</a:t>
              </a:r>
            </a:p>
          </p:txBody>
        </p:sp>
      </p:grpSp>
      <p:grpSp>
        <p:nvGrpSpPr>
          <p:cNvPr id="30" name="Agrupar 29"/>
          <p:cNvGrpSpPr/>
          <p:nvPr/>
        </p:nvGrpSpPr>
        <p:grpSpPr>
          <a:xfrm>
            <a:off x="-68859" y="7347900"/>
            <a:ext cx="3749309" cy="1534824"/>
            <a:chOff x="-68859" y="7486140"/>
            <a:chExt cx="3749309" cy="1534824"/>
          </a:xfrm>
        </p:grpSpPr>
        <p:pic>
          <p:nvPicPr>
            <p:cNvPr id="301" name="Imagen 300"/>
            <p:cNvPicPr preferRelativeResize="0">
              <a:picLocks/>
            </p:cNvPicPr>
            <p:nvPr/>
          </p:nvPicPr>
          <p:blipFill rotWithShape="1">
            <a:blip r:embed="rId18"/>
            <a:srcRect l="12152" t="3506" r="1531" b="28253"/>
            <a:stretch/>
          </p:blipFill>
          <p:spPr>
            <a:xfrm>
              <a:off x="2010751" y="7908833"/>
              <a:ext cx="1440000" cy="900000"/>
            </a:xfrm>
            <a:prstGeom prst="rect">
              <a:avLst/>
            </a:prstGeom>
          </p:spPr>
        </p:pic>
        <p:sp>
          <p:nvSpPr>
            <p:cNvPr id="302" name="CuadroTexto 301"/>
            <p:cNvSpPr txBox="1"/>
            <p:nvPr/>
          </p:nvSpPr>
          <p:spPr>
            <a:xfrm>
              <a:off x="1806129" y="7804770"/>
              <a:ext cx="404387" cy="215444"/>
            </a:xfrm>
            <a:prstGeom prst="rect">
              <a:avLst/>
            </a:prstGeom>
            <a:noFill/>
          </p:spPr>
          <p:txBody>
            <a:bodyPr wrap="square" rtlCol="0">
              <a:spAutoFit/>
            </a:bodyPr>
            <a:lstStyle/>
            <a:p>
              <a:r>
                <a:rPr lang="es-ES" sz="800" b="1" dirty="0" smtClean="0"/>
                <a:t>80</a:t>
              </a:r>
              <a:endParaRPr lang="es-ES" sz="800" b="1" dirty="0"/>
            </a:p>
          </p:txBody>
        </p:sp>
        <p:sp>
          <p:nvSpPr>
            <p:cNvPr id="303" name="CuadroTexto 302"/>
            <p:cNvSpPr txBox="1"/>
            <p:nvPr/>
          </p:nvSpPr>
          <p:spPr>
            <a:xfrm>
              <a:off x="1806129" y="8013091"/>
              <a:ext cx="404387" cy="215444"/>
            </a:xfrm>
            <a:prstGeom prst="rect">
              <a:avLst/>
            </a:prstGeom>
            <a:noFill/>
          </p:spPr>
          <p:txBody>
            <a:bodyPr wrap="square" rtlCol="0">
              <a:spAutoFit/>
            </a:bodyPr>
            <a:lstStyle/>
            <a:p>
              <a:r>
                <a:rPr lang="es-ES" sz="800" b="1" dirty="0" smtClean="0"/>
                <a:t>60</a:t>
              </a:r>
              <a:endParaRPr lang="es-ES" sz="800" b="1" dirty="0"/>
            </a:p>
          </p:txBody>
        </p:sp>
        <p:sp>
          <p:nvSpPr>
            <p:cNvPr id="304" name="CuadroTexto 303"/>
            <p:cNvSpPr txBox="1"/>
            <p:nvPr/>
          </p:nvSpPr>
          <p:spPr>
            <a:xfrm>
              <a:off x="1806129" y="8230530"/>
              <a:ext cx="314481" cy="215444"/>
            </a:xfrm>
            <a:prstGeom prst="rect">
              <a:avLst/>
            </a:prstGeom>
            <a:noFill/>
          </p:spPr>
          <p:txBody>
            <a:bodyPr wrap="square" rtlCol="0">
              <a:spAutoFit/>
            </a:bodyPr>
            <a:lstStyle/>
            <a:p>
              <a:r>
                <a:rPr lang="es-ES" sz="800" b="1" dirty="0" smtClean="0"/>
                <a:t>40</a:t>
              </a:r>
              <a:endParaRPr lang="es-ES" sz="800" b="1" dirty="0"/>
            </a:p>
          </p:txBody>
        </p:sp>
        <p:sp>
          <p:nvSpPr>
            <p:cNvPr id="305" name="CuadroTexto 304"/>
            <p:cNvSpPr txBox="1"/>
            <p:nvPr/>
          </p:nvSpPr>
          <p:spPr>
            <a:xfrm>
              <a:off x="1806129" y="8439090"/>
              <a:ext cx="404387" cy="215444"/>
            </a:xfrm>
            <a:prstGeom prst="rect">
              <a:avLst/>
            </a:prstGeom>
            <a:noFill/>
          </p:spPr>
          <p:txBody>
            <a:bodyPr wrap="square" rtlCol="0">
              <a:spAutoFit/>
            </a:bodyPr>
            <a:lstStyle/>
            <a:p>
              <a:r>
                <a:rPr lang="es-ES" sz="800" b="1" dirty="0" smtClean="0"/>
                <a:t>20</a:t>
              </a:r>
              <a:endParaRPr lang="es-ES" sz="800" b="1" dirty="0"/>
            </a:p>
          </p:txBody>
        </p:sp>
        <p:sp>
          <p:nvSpPr>
            <p:cNvPr id="306" name="CuadroTexto 305"/>
            <p:cNvSpPr txBox="1"/>
            <p:nvPr/>
          </p:nvSpPr>
          <p:spPr>
            <a:xfrm>
              <a:off x="1857969" y="8656528"/>
              <a:ext cx="404387" cy="215444"/>
            </a:xfrm>
            <a:prstGeom prst="rect">
              <a:avLst/>
            </a:prstGeom>
            <a:noFill/>
          </p:spPr>
          <p:txBody>
            <a:bodyPr wrap="square" rtlCol="0">
              <a:spAutoFit/>
            </a:bodyPr>
            <a:lstStyle/>
            <a:p>
              <a:r>
                <a:rPr lang="es-ES" sz="800" b="1" dirty="0" smtClean="0"/>
                <a:t>0</a:t>
              </a:r>
              <a:endParaRPr lang="es-ES" sz="800" b="1" dirty="0"/>
            </a:p>
          </p:txBody>
        </p:sp>
        <p:sp>
          <p:nvSpPr>
            <p:cNvPr id="307" name="CuadroTexto 306"/>
            <p:cNvSpPr txBox="1"/>
            <p:nvPr/>
          </p:nvSpPr>
          <p:spPr>
            <a:xfrm>
              <a:off x="1468016" y="7499068"/>
              <a:ext cx="603319" cy="246221"/>
            </a:xfrm>
            <a:prstGeom prst="rect">
              <a:avLst/>
            </a:prstGeom>
            <a:noFill/>
          </p:spPr>
          <p:txBody>
            <a:bodyPr wrap="square" rtlCol="0">
              <a:spAutoFit/>
            </a:bodyPr>
            <a:lstStyle/>
            <a:p>
              <a:r>
                <a:rPr lang="es-ES" sz="1000" b="1" dirty="0" smtClean="0"/>
                <a:t>LIPIDS</a:t>
              </a:r>
            </a:p>
          </p:txBody>
        </p:sp>
        <p:sp>
          <p:nvSpPr>
            <p:cNvPr id="308" name="CuadroTexto 307"/>
            <p:cNvSpPr txBox="1"/>
            <p:nvPr/>
          </p:nvSpPr>
          <p:spPr>
            <a:xfrm rot="19580903">
              <a:off x="1631108" y="8805520"/>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309" name="CuadroTexto 308"/>
            <p:cNvSpPr txBox="1"/>
            <p:nvPr/>
          </p:nvSpPr>
          <p:spPr>
            <a:xfrm rot="19580903">
              <a:off x="2071807" y="8736120"/>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310" name="CuadroTexto 309"/>
            <p:cNvSpPr txBox="1"/>
            <p:nvPr/>
          </p:nvSpPr>
          <p:spPr>
            <a:xfrm rot="19580903">
              <a:off x="2351488" y="8737545"/>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311" name="CuadroTexto 310"/>
            <p:cNvSpPr txBox="1"/>
            <p:nvPr/>
          </p:nvSpPr>
          <p:spPr>
            <a:xfrm rot="19580903">
              <a:off x="2631179" y="8738970"/>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312" name="CuadroTexto 311"/>
            <p:cNvSpPr txBox="1"/>
            <p:nvPr/>
          </p:nvSpPr>
          <p:spPr>
            <a:xfrm rot="19580903">
              <a:off x="2911606" y="8740394"/>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sp>
          <p:nvSpPr>
            <p:cNvPr id="313" name="CuadroTexto 312"/>
            <p:cNvSpPr txBox="1"/>
            <p:nvPr/>
          </p:nvSpPr>
          <p:spPr>
            <a:xfrm rot="16200000">
              <a:off x="1217615" y="8000041"/>
              <a:ext cx="1227857" cy="200055"/>
            </a:xfrm>
            <a:prstGeom prst="rect">
              <a:avLst/>
            </a:prstGeom>
            <a:noFill/>
          </p:spPr>
          <p:txBody>
            <a:bodyPr wrap="square" rtlCol="0">
              <a:spAutoFit/>
            </a:bodyPr>
            <a:lstStyle/>
            <a:p>
              <a:r>
                <a:rPr lang="es-ES" sz="700" b="1" dirty="0" smtClean="0"/>
                <a:t>% CD56 BRIGHT</a:t>
              </a:r>
            </a:p>
          </p:txBody>
        </p:sp>
        <p:sp>
          <p:nvSpPr>
            <p:cNvPr id="365" name="CuadroTexto 364"/>
            <p:cNvSpPr txBox="1"/>
            <p:nvPr/>
          </p:nvSpPr>
          <p:spPr>
            <a:xfrm rot="19580903">
              <a:off x="-53974" y="8802432"/>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366" name="CuadroTexto 365"/>
            <p:cNvSpPr txBox="1"/>
            <p:nvPr/>
          </p:nvSpPr>
          <p:spPr>
            <a:xfrm rot="19580903">
              <a:off x="386725" y="8749314"/>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367" name="CuadroTexto 366"/>
            <p:cNvSpPr txBox="1"/>
            <p:nvPr/>
          </p:nvSpPr>
          <p:spPr>
            <a:xfrm rot="19580903">
              <a:off x="658265" y="8750739"/>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368" name="CuadroTexto 367"/>
            <p:cNvSpPr txBox="1"/>
            <p:nvPr/>
          </p:nvSpPr>
          <p:spPr>
            <a:xfrm rot="19580903">
              <a:off x="946097" y="8752164"/>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369" name="CuadroTexto 368"/>
            <p:cNvSpPr txBox="1"/>
            <p:nvPr/>
          </p:nvSpPr>
          <p:spPr>
            <a:xfrm rot="19580903">
              <a:off x="1226524" y="8745447"/>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sp>
          <p:nvSpPr>
            <p:cNvPr id="370" name="CuadroTexto 369"/>
            <p:cNvSpPr txBox="1"/>
            <p:nvPr/>
          </p:nvSpPr>
          <p:spPr>
            <a:xfrm rot="16200000">
              <a:off x="-528899" y="8157336"/>
              <a:ext cx="1227857" cy="307777"/>
            </a:xfrm>
            <a:prstGeom prst="rect">
              <a:avLst/>
            </a:prstGeom>
            <a:noFill/>
          </p:spPr>
          <p:txBody>
            <a:bodyPr wrap="square" rtlCol="0">
              <a:spAutoFit/>
            </a:bodyPr>
            <a:lstStyle/>
            <a:p>
              <a:pPr algn="ctr"/>
              <a:r>
                <a:rPr lang="es-ES" sz="700" b="1" dirty="0" smtClean="0"/>
                <a:t>% ACTIVATED</a:t>
              </a:r>
            </a:p>
            <a:p>
              <a:pPr algn="ctr"/>
              <a:r>
                <a:rPr lang="es-ES" sz="700" b="1" dirty="0" smtClean="0"/>
                <a:t>LYMPHOCYTES</a:t>
              </a:r>
            </a:p>
          </p:txBody>
        </p:sp>
        <p:sp>
          <p:nvSpPr>
            <p:cNvPr id="371" name="CuadroTexto 370"/>
            <p:cNvSpPr txBox="1"/>
            <p:nvPr/>
          </p:nvSpPr>
          <p:spPr>
            <a:xfrm>
              <a:off x="129193" y="7809830"/>
              <a:ext cx="404387" cy="215444"/>
            </a:xfrm>
            <a:prstGeom prst="rect">
              <a:avLst/>
            </a:prstGeom>
            <a:noFill/>
          </p:spPr>
          <p:txBody>
            <a:bodyPr wrap="square" rtlCol="0">
              <a:spAutoFit/>
            </a:bodyPr>
            <a:lstStyle/>
            <a:p>
              <a:r>
                <a:rPr lang="es-ES" sz="800" b="1" dirty="0" smtClean="0"/>
                <a:t>80</a:t>
              </a:r>
              <a:endParaRPr lang="es-ES" sz="800" b="1" dirty="0"/>
            </a:p>
          </p:txBody>
        </p:sp>
        <p:sp>
          <p:nvSpPr>
            <p:cNvPr id="372" name="CuadroTexto 371"/>
            <p:cNvSpPr txBox="1"/>
            <p:nvPr/>
          </p:nvSpPr>
          <p:spPr>
            <a:xfrm>
              <a:off x="129193" y="8018151"/>
              <a:ext cx="404387" cy="215444"/>
            </a:xfrm>
            <a:prstGeom prst="rect">
              <a:avLst/>
            </a:prstGeom>
            <a:noFill/>
          </p:spPr>
          <p:txBody>
            <a:bodyPr wrap="square" rtlCol="0">
              <a:spAutoFit/>
            </a:bodyPr>
            <a:lstStyle/>
            <a:p>
              <a:r>
                <a:rPr lang="es-ES" sz="800" b="1" dirty="0" smtClean="0"/>
                <a:t>60</a:t>
              </a:r>
              <a:endParaRPr lang="es-ES" sz="800" b="1" dirty="0"/>
            </a:p>
          </p:txBody>
        </p:sp>
        <p:sp>
          <p:nvSpPr>
            <p:cNvPr id="373" name="CuadroTexto 372"/>
            <p:cNvSpPr txBox="1"/>
            <p:nvPr/>
          </p:nvSpPr>
          <p:spPr>
            <a:xfrm>
              <a:off x="129193" y="8235590"/>
              <a:ext cx="314481" cy="215444"/>
            </a:xfrm>
            <a:prstGeom prst="rect">
              <a:avLst/>
            </a:prstGeom>
            <a:noFill/>
          </p:spPr>
          <p:txBody>
            <a:bodyPr wrap="square" rtlCol="0">
              <a:spAutoFit/>
            </a:bodyPr>
            <a:lstStyle/>
            <a:p>
              <a:r>
                <a:rPr lang="es-ES" sz="800" b="1" dirty="0" smtClean="0"/>
                <a:t>40</a:t>
              </a:r>
              <a:endParaRPr lang="es-ES" sz="800" b="1" dirty="0"/>
            </a:p>
          </p:txBody>
        </p:sp>
        <p:sp>
          <p:nvSpPr>
            <p:cNvPr id="374" name="CuadroTexto 373"/>
            <p:cNvSpPr txBox="1"/>
            <p:nvPr/>
          </p:nvSpPr>
          <p:spPr>
            <a:xfrm>
              <a:off x="129193" y="8444150"/>
              <a:ext cx="404387" cy="215444"/>
            </a:xfrm>
            <a:prstGeom prst="rect">
              <a:avLst/>
            </a:prstGeom>
            <a:noFill/>
          </p:spPr>
          <p:txBody>
            <a:bodyPr wrap="square" rtlCol="0">
              <a:spAutoFit/>
            </a:bodyPr>
            <a:lstStyle/>
            <a:p>
              <a:r>
                <a:rPr lang="es-ES" sz="800" b="1" dirty="0" smtClean="0"/>
                <a:t>20</a:t>
              </a:r>
              <a:endParaRPr lang="es-ES" sz="800" b="1" dirty="0"/>
            </a:p>
          </p:txBody>
        </p:sp>
        <p:sp>
          <p:nvSpPr>
            <p:cNvPr id="375" name="CuadroTexto 374"/>
            <p:cNvSpPr txBox="1"/>
            <p:nvPr/>
          </p:nvSpPr>
          <p:spPr>
            <a:xfrm>
              <a:off x="181033" y="8661588"/>
              <a:ext cx="404387" cy="215444"/>
            </a:xfrm>
            <a:prstGeom prst="rect">
              <a:avLst/>
            </a:prstGeom>
            <a:noFill/>
          </p:spPr>
          <p:txBody>
            <a:bodyPr wrap="square" rtlCol="0">
              <a:spAutoFit/>
            </a:bodyPr>
            <a:lstStyle/>
            <a:p>
              <a:r>
                <a:rPr lang="es-ES" sz="800" b="1" dirty="0" smtClean="0"/>
                <a:t>0</a:t>
              </a:r>
              <a:endParaRPr lang="es-ES" sz="800" b="1" dirty="0"/>
            </a:p>
          </p:txBody>
        </p:sp>
        <p:pic>
          <p:nvPicPr>
            <p:cNvPr id="376" name="Imagen 375"/>
            <p:cNvPicPr preferRelativeResize="0">
              <a:picLocks/>
            </p:cNvPicPr>
            <p:nvPr/>
          </p:nvPicPr>
          <p:blipFill rotWithShape="1">
            <a:blip r:embed="rId19"/>
            <a:srcRect l="25605" t="36867" r="20117" b="21999"/>
            <a:stretch/>
          </p:blipFill>
          <p:spPr>
            <a:xfrm>
              <a:off x="333241" y="7913255"/>
              <a:ext cx="1440000" cy="900000"/>
            </a:xfrm>
            <a:prstGeom prst="rect">
              <a:avLst/>
            </a:prstGeom>
          </p:spPr>
        </p:pic>
        <p:sp>
          <p:nvSpPr>
            <p:cNvPr id="408" name="CuadroTexto 407"/>
            <p:cNvSpPr txBox="1"/>
            <p:nvPr/>
          </p:nvSpPr>
          <p:spPr>
            <a:xfrm>
              <a:off x="704658" y="7703647"/>
              <a:ext cx="1227857" cy="246221"/>
            </a:xfrm>
            <a:prstGeom prst="rect">
              <a:avLst/>
            </a:prstGeom>
            <a:noFill/>
          </p:spPr>
          <p:txBody>
            <a:bodyPr wrap="square" rtlCol="0">
              <a:spAutoFit/>
            </a:bodyPr>
            <a:lstStyle/>
            <a:p>
              <a:r>
                <a:rPr lang="es-ES" sz="1000" b="1" dirty="0" smtClean="0"/>
                <a:t>% </a:t>
              </a:r>
              <a:r>
                <a:rPr lang="es-ES" sz="900" b="1" dirty="0" smtClean="0"/>
                <a:t>LYMPHOCYTES</a:t>
              </a:r>
            </a:p>
          </p:txBody>
        </p:sp>
      </p:grpSp>
      <p:sp>
        <p:nvSpPr>
          <p:cNvPr id="409" name="CuadroTexto 408"/>
          <p:cNvSpPr txBox="1"/>
          <p:nvPr/>
        </p:nvSpPr>
        <p:spPr>
          <a:xfrm>
            <a:off x="2381146" y="7574047"/>
            <a:ext cx="1227857" cy="230832"/>
          </a:xfrm>
          <a:prstGeom prst="rect">
            <a:avLst/>
          </a:prstGeom>
          <a:noFill/>
        </p:spPr>
        <p:txBody>
          <a:bodyPr wrap="square" rtlCol="0">
            <a:spAutoFit/>
          </a:bodyPr>
          <a:lstStyle/>
          <a:p>
            <a:r>
              <a:rPr lang="es-ES" sz="900" b="1" dirty="0" smtClean="0"/>
              <a:t>% CD56 BRIGHT</a:t>
            </a:r>
          </a:p>
        </p:txBody>
      </p:sp>
      <p:grpSp>
        <p:nvGrpSpPr>
          <p:cNvPr id="65" name="Agrupar 64"/>
          <p:cNvGrpSpPr/>
          <p:nvPr/>
        </p:nvGrpSpPr>
        <p:grpSpPr>
          <a:xfrm>
            <a:off x="3364472" y="7337095"/>
            <a:ext cx="3712787" cy="1556234"/>
            <a:chOff x="3364472" y="7337095"/>
            <a:chExt cx="3712787" cy="1556234"/>
          </a:xfrm>
        </p:grpSpPr>
        <p:sp>
          <p:nvSpPr>
            <p:cNvPr id="295" name="CuadroTexto 294"/>
            <p:cNvSpPr txBox="1"/>
            <p:nvPr/>
          </p:nvSpPr>
          <p:spPr>
            <a:xfrm rot="19580903">
              <a:off x="5027418" y="8671518"/>
              <a:ext cx="878994" cy="215444"/>
            </a:xfrm>
            <a:prstGeom prst="rect">
              <a:avLst/>
            </a:prstGeom>
            <a:noFill/>
          </p:spPr>
          <p:txBody>
            <a:bodyPr wrap="square" rtlCol="0">
              <a:spAutoFit/>
            </a:bodyPr>
            <a:lstStyle/>
            <a:p>
              <a:r>
                <a:rPr lang="es-ES" sz="800" b="1" dirty="0" smtClean="0"/>
                <a:t>UNTREATED</a:t>
              </a:r>
              <a:endParaRPr lang="es-ES" sz="800" b="1" dirty="0"/>
            </a:p>
          </p:txBody>
        </p:sp>
        <p:grpSp>
          <p:nvGrpSpPr>
            <p:cNvPr id="29" name="Agrupar 28"/>
            <p:cNvGrpSpPr/>
            <p:nvPr/>
          </p:nvGrpSpPr>
          <p:grpSpPr>
            <a:xfrm>
              <a:off x="3364472" y="7337095"/>
              <a:ext cx="3712787" cy="1556234"/>
              <a:chOff x="3364472" y="7483975"/>
              <a:chExt cx="3712787" cy="1556234"/>
            </a:xfrm>
          </p:grpSpPr>
          <p:pic>
            <p:nvPicPr>
              <p:cNvPr id="232" name="Imagen 231"/>
              <p:cNvPicPr preferRelativeResize="0">
                <a:picLocks/>
              </p:cNvPicPr>
              <p:nvPr/>
            </p:nvPicPr>
            <p:blipFill rotWithShape="1">
              <a:blip r:embed="rId20"/>
              <a:srcRect l="12736" t="10434" r="1408" b="26787"/>
              <a:stretch/>
            </p:blipFill>
            <p:spPr>
              <a:xfrm>
                <a:off x="5408987" y="7922892"/>
                <a:ext cx="1440000" cy="900000"/>
              </a:xfrm>
              <a:prstGeom prst="rect">
                <a:avLst/>
              </a:prstGeom>
            </p:spPr>
          </p:pic>
          <p:sp>
            <p:nvSpPr>
              <p:cNvPr id="288" name="CuadroTexto 287"/>
              <p:cNvSpPr txBox="1"/>
              <p:nvPr/>
            </p:nvSpPr>
            <p:spPr>
              <a:xfrm>
                <a:off x="5202938" y="7826288"/>
                <a:ext cx="404387" cy="215444"/>
              </a:xfrm>
              <a:prstGeom prst="rect">
                <a:avLst/>
              </a:prstGeom>
              <a:noFill/>
            </p:spPr>
            <p:txBody>
              <a:bodyPr wrap="square" rtlCol="0">
                <a:spAutoFit/>
              </a:bodyPr>
              <a:lstStyle/>
              <a:p>
                <a:r>
                  <a:rPr lang="es-ES" sz="800" b="1" dirty="0" smtClean="0"/>
                  <a:t>80</a:t>
                </a:r>
                <a:endParaRPr lang="es-ES" sz="800" b="1" dirty="0"/>
              </a:p>
            </p:txBody>
          </p:sp>
          <p:sp>
            <p:nvSpPr>
              <p:cNvPr id="289" name="CuadroTexto 288"/>
              <p:cNvSpPr txBox="1"/>
              <p:nvPr/>
            </p:nvSpPr>
            <p:spPr>
              <a:xfrm>
                <a:off x="5202938" y="8034609"/>
                <a:ext cx="404387" cy="215444"/>
              </a:xfrm>
              <a:prstGeom prst="rect">
                <a:avLst/>
              </a:prstGeom>
              <a:noFill/>
            </p:spPr>
            <p:txBody>
              <a:bodyPr wrap="square" rtlCol="0">
                <a:spAutoFit/>
              </a:bodyPr>
              <a:lstStyle/>
              <a:p>
                <a:r>
                  <a:rPr lang="es-ES" sz="800" b="1" dirty="0" smtClean="0"/>
                  <a:t>60</a:t>
                </a:r>
                <a:endParaRPr lang="es-ES" sz="800" b="1" dirty="0"/>
              </a:p>
            </p:txBody>
          </p:sp>
          <p:sp>
            <p:nvSpPr>
              <p:cNvPr id="290" name="CuadroTexto 289"/>
              <p:cNvSpPr txBox="1"/>
              <p:nvPr/>
            </p:nvSpPr>
            <p:spPr>
              <a:xfrm>
                <a:off x="5202938" y="8252048"/>
                <a:ext cx="314481" cy="215444"/>
              </a:xfrm>
              <a:prstGeom prst="rect">
                <a:avLst/>
              </a:prstGeom>
              <a:noFill/>
            </p:spPr>
            <p:txBody>
              <a:bodyPr wrap="square" rtlCol="0">
                <a:spAutoFit/>
              </a:bodyPr>
              <a:lstStyle/>
              <a:p>
                <a:r>
                  <a:rPr lang="es-ES" sz="800" b="1" dirty="0" smtClean="0"/>
                  <a:t>40</a:t>
                </a:r>
                <a:endParaRPr lang="es-ES" sz="800" b="1" dirty="0"/>
              </a:p>
            </p:txBody>
          </p:sp>
          <p:sp>
            <p:nvSpPr>
              <p:cNvPr id="291" name="CuadroTexto 290"/>
              <p:cNvSpPr txBox="1"/>
              <p:nvPr/>
            </p:nvSpPr>
            <p:spPr>
              <a:xfrm>
                <a:off x="5202938" y="8460608"/>
                <a:ext cx="404387" cy="215444"/>
              </a:xfrm>
              <a:prstGeom prst="rect">
                <a:avLst/>
              </a:prstGeom>
              <a:noFill/>
            </p:spPr>
            <p:txBody>
              <a:bodyPr wrap="square" rtlCol="0">
                <a:spAutoFit/>
              </a:bodyPr>
              <a:lstStyle/>
              <a:p>
                <a:r>
                  <a:rPr lang="es-ES" sz="800" b="1" dirty="0" smtClean="0"/>
                  <a:t>20</a:t>
                </a:r>
                <a:endParaRPr lang="es-ES" sz="800" b="1" dirty="0"/>
              </a:p>
            </p:txBody>
          </p:sp>
          <p:sp>
            <p:nvSpPr>
              <p:cNvPr id="292" name="CuadroTexto 291"/>
              <p:cNvSpPr txBox="1"/>
              <p:nvPr/>
            </p:nvSpPr>
            <p:spPr>
              <a:xfrm>
                <a:off x="5254778" y="8678046"/>
                <a:ext cx="404387" cy="215444"/>
              </a:xfrm>
              <a:prstGeom prst="rect">
                <a:avLst/>
              </a:prstGeom>
              <a:noFill/>
            </p:spPr>
            <p:txBody>
              <a:bodyPr wrap="square" rtlCol="0">
                <a:spAutoFit/>
              </a:bodyPr>
              <a:lstStyle/>
              <a:p>
                <a:r>
                  <a:rPr lang="es-ES" sz="800" b="1" dirty="0" smtClean="0"/>
                  <a:t>0</a:t>
                </a:r>
                <a:endParaRPr lang="es-ES" sz="800" b="1" dirty="0"/>
              </a:p>
            </p:txBody>
          </p:sp>
          <p:sp>
            <p:nvSpPr>
              <p:cNvPr id="293" name="CuadroTexto 292"/>
              <p:cNvSpPr txBox="1"/>
              <p:nvPr/>
            </p:nvSpPr>
            <p:spPr>
              <a:xfrm>
                <a:off x="4782682" y="7499068"/>
                <a:ext cx="921212" cy="246221"/>
              </a:xfrm>
              <a:prstGeom prst="rect">
                <a:avLst/>
              </a:prstGeom>
              <a:noFill/>
            </p:spPr>
            <p:txBody>
              <a:bodyPr wrap="square" rtlCol="0">
                <a:spAutoFit/>
              </a:bodyPr>
              <a:lstStyle/>
              <a:p>
                <a:r>
                  <a:rPr lang="es-ES" sz="1000" b="1" dirty="0" smtClean="0"/>
                  <a:t> AQUEOUS</a:t>
                </a:r>
              </a:p>
            </p:txBody>
          </p:sp>
          <p:sp>
            <p:nvSpPr>
              <p:cNvPr id="294" name="CuadroTexto 293"/>
              <p:cNvSpPr txBox="1"/>
              <p:nvPr/>
            </p:nvSpPr>
            <p:spPr>
              <a:xfrm rot="16200000">
                <a:off x="4607017" y="7997876"/>
                <a:ext cx="1227857" cy="200055"/>
              </a:xfrm>
              <a:prstGeom prst="rect">
                <a:avLst/>
              </a:prstGeom>
              <a:noFill/>
            </p:spPr>
            <p:txBody>
              <a:bodyPr wrap="square" rtlCol="0">
                <a:spAutoFit/>
              </a:bodyPr>
              <a:lstStyle/>
              <a:p>
                <a:r>
                  <a:rPr lang="es-ES" sz="700" b="1" dirty="0" smtClean="0"/>
                  <a:t>% CD56 BRIGHT</a:t>
                </a:r>
              </a:p>
            </p:txBody>
          </p:sp>
          <p:sp>
            <p:nvSpPr>
              <p:cNvPr id="296" name="CuadroTexto 295"/>
              <p:cNvSpPr txBox="1"/>
              <p:nvPr/>
            </p:nvSpPr>
            <p:spPr>
              <a:xfrm rot="19580903">
                <a:off x="5460475" y="8757638"/>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297" name="CuadroTexto 296"/>
              <p:cNvSpPr txBox="1"/>
              <p:nvPr/>
            </p:nvSpPr>
            <p:spPr>
              <a:xfrm rot="19580903">
                <a:off x="5740156" y="8759063"/>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298" name="CuadroTexto 297"/>
              <p:cNvSpPr txBox="1"/>
              <p:nvPr/>
            </p:nvSpPr>
            <p:spPr>
              <a:xfrm rot="19580903">
                <a:off x="6027988" y="8760488"/>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299" name="CuadroTexto 298"/>
              <p:cNvSpPr txBox="1"/>
              <p:nvPr/>
            </p:nvSpPr>
            <p:spPr>
              <a:xfrm rot="19580903">
                <a:off x="6308415" y="8761912"/>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grpSp>
            <p:nvGrpSpPr>
              <p:cNvPr id="379" name="Agrupar 117"/>
              <p:cNvGrpSpPr/>
              <p:nvPr/>
            </p:nvGrpSpPr>
            <p:grpSpPr>
              <a:xfrm>
                <a:off x="3364472" y="7768289"/>
                <a:ext cx="2041542" cy="1271920"/>
                <a:chOff x="3340601" y="2663564"/>
                <a:chExt cx="2041542" cy="1271920"/>
              </a:xfrm>
            </p:grpSpPr>
            <p:pic>
              <p:nvPicPr>
                <p:cNvPr id="380" name="Imagen 379"/>
                <p:cNvPicPr preferRelativeResize="0">
                  <a:picLocks/>
                </p:cNvPicPr>
                <p:nvPr/>
              </p:nvPicPr>
              <p:blipFill rotWithShape="1">
                <a:blip r:embed="rId21"/>
                <a:srcRect l="25605" t="37039" r="19961" b="21828"/>
                <a:stretch/>
              </p:blipFill>
              <p:spPr>
                <a:xfrm>
                  <a:off x="3712418" y="2816669"/>
                  <a:ext cx="1440000" cy="900000"/>
                </a:xfrm>
                <a:prstGeom prst="rect">
                  <a:avLst/>
                </a:prstGeom>
              </p:spPr>
            </p:pic>
            <p:sp>
              <p:nvSpPr>
                <p:cNvPr id="381" name="CuadroTexto 380"/>
                <p:cNvSpPr txBox="1"/>
                <p:nvPr/>
              </p:nvSpPr>
              <p:spPr>
                <a:xfrm>
                  <a:off x="3507822" y="2719290"/>
                  <a:ext cx="404387" cy="215444"/>
                </a:xfrm>
                <a:prstGeom prst="rect">
                  <a:avLst/>
                </a:prstGeom>
                <a:noFill/>
              </p:spPr>
              <p:txBody>
                <a:bodyPr wrap="square" rtlCol="0">
                  <a:spAutoFit/>
                </a:bodyPr>
                <a:lstStyle/>
                <a:p>
                  <a:r>
                    <a:rPr lang="es-ES" sz="800" b="1" dirty="0" smtClean="0"/>
                    <a:t>80</a:t>
                  </a:r>
                  <a:endParaRPr lang="es-ES" sz="800" b="1" dirty="0"/>
                </a:p>
              </p:txBody>
            </p:sp>
            <p:sp>
              <p:nvSpPr>
                <p:cNvPr id="382" name="CuadroTexto 381"/>
                <p:cNvSpPr txBox="1"/>
                <p:nvPr/>
              </p:nvSpPr>
              <p:spPr>
                <a:xfrm>
                  <a:off x="3507822" y="2927611"/>
                  <a:ext cx="404387" cy="215444"/>
                </a:xfrm>
                <a:prstGeom prst="rect">
                  <a:avLst/>
                </a:prstGeom>
                <a:noFill/>
              </p:spPr>
              <p:txBody>
                <a:bodyPr wrap="square" rtlCol="0">
                  <a:spAutoFit/>
                </a:bodyPr>
                <a:lstStyle/>
                <a:p>
                  <a:r>
                    <a:rPr lang="es-ES" sz="800" b="1" dirty="0" smtClean="0"/>
                    <a:t>60</a:t>
                  </a:r>
                  <a:endParaRPr lang="es-ES" sz="800" b="1" dirty="0"/>
                </a:p>
              </p:txBody>
            </p:sp>
            <p:sp>
              <p:nvSpPr>
                <p:cNvPr id="383" name="CuadroTexto 382"/>
                <p:cNvSpPr txBox="1"/>
                <p:nvPr/>
              </p:nvSpPr>
              <p:spPr>
                <a:xfrm>
                  <a:off x="3507822" y="3145050"/>
                  <a:ext cx="314481" cy="215444"/>
                </a:xfrm>
                <a:prstGeom prst="rect">
                  <a:avLst/>
                </a:prstGeom>
                <a:noFill/>
              </p:spPr>
              <p:txBody>
                <a:bodyPr wrap="square" rtlCol="0">
                  <a:spAutoFit/>
                </a:bodyPr>
                <a:lstStyle/>
                <a:p>
                  <a:r>
                    <a:rPr lang="es-ES" sz="800" b="1" dirty="0" smtClean="0"/>
                    <a:t>40</a:t>
                  </a:r>
                  <a:endParaRPr lang="es-ES" sz="800" b="1" dirty="0"/>
                </a:p>
              </p:txBody>
            </p:sp>
            <p:sp>
              <p:nvSpPr>
                <p:cNvPr id="384" name="CuadroTexto 383"/>
                <p:cNvSpPr txBox="1"/>
                <p:nvPr/>
              </p:nvSpPr>
              <p:spPr>
                <a:xfrm>
                  <a:off x="3507822" y="3353610"/>
                  <a:ext cx="404387" cy="215444"/>
                </a:xfrm>
                <a:prstGeom prst="rect">
                  <a:avLst/>
                </a:prstGeom>
                <a:noFill/>
              </p:spPr>
              <p:txBody>
                <a:bodyPr wrap="square" rtlCol="0">
                  <a:spAutoFit/>
                </a:bodyPr>
                <a:lstStyle/>
                <a:p>
                  <a:r>
                    <a:rPr lang="es-ES" sz="800" b="1" dirty="0" smtClean="0"/>
                    <a:t>20</a:t>
                  </a:r>
                  <a:endParaRPr lang="es-ES" sz="800" b="1" dirty="0"/>
                </a:p>
              </p:txBody>
            </p:sp>
            <p:sp>
              <p:nvSpPr>
                <p:cNvPr id="385" name="CuadroTexto 384"/>
                <p:cNvSpPr txBox="1"/>
                <p:nvPr/>
              </p:nvSpPr>
              <p:spPr>
                <a:xfrm>
                  <a:off x="3559662" y="3571048"/>
                  <a:ext cx="404387" cy="215444"/>
                </a:xfrm>
                <a:prstGeom prst="rect">
                  <a:avLst/>
                </a:prstGeom>
                <a:noFill/>
              </p:spPr>
              <p:txBody>
                <a:bodyPr wrap="square" rtlCol="0">
                  <a:spAutoFit/>
                </a:bodyPr>
                <a:lstStyle/>
                <a:p>
                  <a:r>
                    <a:rPr lang="es-ES" sz="800" b="1" dirty="0" smtClean="0"/>
                    <a:t>0</a:t>
                  </a:r>
                  <a:endParaRPr lang="es-ES" sz="800" b="1" dirty="0"/>
                </a:p>
              </p:txBody>
            </p:sp>
            <p:sp>
              <p:nvSpPr>
                <p:cNvPr id="386" name="CuadroTexto 385"/>
                <p:cNvSpPr txBox="1"/>
                <p:nvPr/>
              </p:nvSpPr>
              <p:spPr>
                <a:xfrm rot="19580903">
                  <a:off x="3340942" y="3720040"/>
                  <a:ext cx="878994" cy="215444"/>
                </a:xfrm>
                <a:prstGeom prst="rect">
                  <a:avLst/>
                </a:prstGeom>
                <a:noFill/>
              </p:spPr>
              <p:txBody>
                <a:bodyPr wrap="square" rtlCol="0">
                  <a:spAutoFit/>
                </a:bodyPr>
                <a:lstStyle/>
                <a:p>
                  <a:r>
                    <a:rPr lang="es-ES" sz="800" b="1" dirty="0" smtClean="0"/>
                    <a:t>UNTREATED</a:t>
                  </a:r>
                  <a:endParaRPr lang="es-ES" sz="800" b="1" dirty="0"/>
                </a:p>
              </p:txBody>
            </p:sp>
            <p:sp>
              <p:nvSpPr>
                <p:cNvPr id="387" name="CuadroTexto 386"/>
                <p:cNvSpPr txBox="1"/>
                <p:nvPr/>
              </p:nvSpPr>
              <p:spPr>
                <a:xfrm rot="19580903">
                  <a:off x="3765359" y="3650640"/>
                  <a:ext cx="768844" cy="215444"/>
                </a:xfrm>
                <a:prstGeom prst="rect">
                  <a:avLst/>
                </a:prstGeom>
                <a:noFill/>
              </p:spPr>
              <p:txBody>
                <a:bodyPr wrap="square" rtlCol="0">
                  <a:spAutoFit/>
                </a:bodyPr>
                <a:lstStyle/>
                <a:p>
                  <a:r>
                    <a:rPr lang="es-ES" sz="800" b="1" dirty="0"/>
                    <a:t>1</a:t>
                  </a:r>
                  <a:r>
                    <a:rPr lang="es-ES" sz="800" b="1" dirty="0" smtClean="0"/>
                    <a:t> </a:t>
                  </a:r>
                  <a:r>
                    <a:rPr lang="es-ES" sz="800" b="1" dirty="0" err="1" smtClean="0"/>
                    <a:t>μg</a:t>
                  </a:r>
                  <a:r>
                    <a:rPr lang="es-ES" sz="800" b="1" dirty="0" smtClean="0"/>
                    <a:t>/ml</a:t>
                  </a:r>
                  <a:endParaRPr lang="es-ES" sz="800" b="1" dirty="0"/>
                </a:p>
              </p:txBody>
            </p:sp>
            <p:sp>
              <p:nvSpPr>
                <p:cNvPr id="388" name="CuadroTexto 387"/>
                <p:cNvSpPr txBox="1"/>
                <p:nvPr/>
              </p:nvSpPr>
              <p:spPr>
                <a:xfrm rot="19580903">
                  <a:off x="4045040" y="3652065"/>
                  <a:ext cx="768844" cy="215444"/>
                </a:xfrm>
                <a:prstGeom prst="rect">
                  <a:avLst/>
                </a:prstGeom>
                <a:noFill/>
              </p:spPr>
              <p:txBody>
                <a:bodyPr wrap="square" rtlCol="0">
                  <a:spAutoFit/>
                </a:bodyPr>
                <a:lstStyle/>
                <a:p>
                  <a:r>
                    <a:rPr lang="es-ES" sz="800" b="1" dirty="0" smtClean="0"/>
                    <a:t>2 </a:t>
                  </a:r>
                  <a:r>
                    <a:rPr lang="es-ES" sz="800" b="1" dirty="0" err="1" smtClean="0"/>
                    <a:t>μg</a:t>
                  </a:r>
                  <a:r>
                    <a:rPr lang="es-ES" sz="800" b="1" dirty="0" smtClean="0"/>
                    <a:t>/ml</a:t>
                  </a:r>
                  <a:endParaRPr lang="es-ES" sz="800" b="1" dirty="0"/>
                </a:p>
              </p:txBody>
            </p:sp>
            <p:sp>
              <p:nvSpPr>
                <p:cNvPr id="389" name="CuadroTexto 388"/>
                <p:cNvSpPr txBox="1"/>
                <p:nvPr/>
              </p:nvSpPr>
              <p:spPr>
                <a:xfrm rot="19580903">
                  <a:off x="4332872" y="3653490"/>
                  <a:ext cx="768844" cy="215444"/>
                </a:xfrm>
                <a:prstGeom prst="rect">
                  <a:avLst/>
                </a:prstGeom>
                <a:noFill/>
              </p:spPr>
              <p:txBody>
                <a:bodyPr wrap="square" rtlCol="0">
                  <a:spAutoFit/>
                </a:bodyPr>
                <a:lstStyle/>
                <a:p>
                  <a:r>
                    <a:rPr lang="es-ES" sz="800" b="1" dirty="0" smtClean="0"/>
                    <a:t>4 </a:t>
                  </a:r>
                  <a:r>
                    <a:rPr lang="es-ES" sz="800" b="1" dirty="0" err="1" smtClean="0"/>
                    <a:t>μg</a:t>
                  </a:r>
                  <a:r>
                    <a:rPr lang="es-ES" sz="800" b="1" dirty="0" smtClean="0"/>
                    <a:t>/ml</a:t>
                  </a:r>
                  <a:endParaRPr lang="es-ES" sz="800" b="1" dirty="0"/>
                </a:p>
              </p:txBody>
            </p:sp>
            <p:sp>
              <p:nvSpPr>
                <p:cNvPr id="390" name="CuadroTexto 389"/>
                <p:cNvSpPr txBox="1"/>
                <p:nvPr/>
              </p:nvSpPr>
              <p:spPr>
                <a:xfrm rot="19580903">
                  <a:off x="4613299" y="3654914"/>
                  <a:ext cx="768844" cy="215444"/>
                </a:xfrm>
                <a:prstGeom prst="rect">
                  <a:avLst/>
                </a:prstGeom>
                <a:noFill/>
              </p:spPr>
              <p:txBody>
                <a:bodyPr wrap="square" rtlCol="0">
                  <a:spAutoFit/>
                </a:bodyPr>
                <a:lstStyle/>
                <a:p>
                  <a:r>
                    <a:rPr lang="es-ES" sz="800" b="1" dirty="0" smtClean="0"/>
                    <a:t>8 </a:t>
                  </a:r>
                  <a:r>
                    <a:rPr lang="es-ES" sz="800" b="1" dirty="0" err="1" smtClean="0"/>
                    <a:t>μg</a:t>
                  </a:r>
                  <a:r>
                    <a:rPr lang="es-ES" sz="800" b="1" dirty="0" smtClean="0"/>
                    <a:t>/ml</a:t>
                  </a:r>
                  <a:endParaRPr lang="es-ES" sz="800" b="1" dirty="0"/>
                </a:p>
              </p:txBody>
            </p:sp>
            <p:sp>
              <p:nvSpPr>
                <p:cNvPr id="391" name="CuadroTexto 390"/>
                <p:cNvSpPr txBox="1"/>
                <p:nvPr/>
              </p:nvSpPr>
              <p:spPr>
                <a:xfrm rot="16200000">
                  <a:off x="2880561" y="3123604"/>
                  <a:ext cx="1227857" cy="307777"/>
                </a:xfrm>
                <a:prstGeom prst="rect">
                  <a:avLst/>
                </a:prstGeom>
                <a:noFill/>
              </p:spPr>
              <p:txBody>
                <a:bodyPr wrap="square" rtlCol="0">
                  <a:spAutoFit/>
                </a:bodyPr>
                <a:lstStyle/>
                <a:p>
                  <a:pPr algn="ctr"/>
                  <a:r>
                    <a:rPr lang="es-ES" sz="700" b="1" dirty="0" smtClean="0"/>
                    <a:t>% ACTIVATED</a:t>
                  </a:r>
                </a:p>
                <a:p>
                  <a:pPr algn="ctr"/>
                  <a:r>
                    <a:rPr lang="es-ES" sz="700" b="1" dirty="0" smtClean="0"/>
                    <a:t>LYMPHOCYTES</a:t>
                  </a:r>
                </a:p>
              </p:txBody>
            </p:sp>
          </p:grpSp>
          <p:sp>
            <p:nvSpPr>
              <p:cNvPr id="410" name="CuadroTexto 409"/>
              <p:cNvSpPr txBox="1"/>
              <p:nvPr/>
            </p:nvSpPr>
            <p:spPr>
              <a:xfrm>
                <a:off x="4031058" y="7703647"/>
                <a:ext cx="1227857" cy="246221"/>
              </a:xfrm>
              <a:prstGeom prst="rect">
                <a:avLst/>
              </a:prstGeom>
              <a:noFill/>
            </p:spPr>
            <p:txBody>
              <a:bodyPr wrap="square" rtlCol="0">
                <a:spAutoFit/>
              </a:bodyPr>
              <a:lstStyle/>
              <a:p>
                <a:r>
                  <a:rPr lang="es-ES" sz="1000" b="1" dirty="0" smtClean="0"/>
                  <a:t>% </a:t>
                </a:r>
                <a:r>
                  <a:rPr lang="es-ES" sz="900" b="1" dirty="0" smtClean="0"/>
                  <a:t>LYMPHOCYTES</a:t>
                </a:r>
              </a:p>
            </p:txBody>
          </p:sp>
          <p:sp>
            <p:nvSpPr>
              <p:cNvPr id="411" name="CuadroTexto 410"/>
              <p:cNvSpPr txBox="1"/>
              <p:nvPr/>
            </p:nvSpPr>
            <p:spPr>
              <a:xfrm>
                <a:off x="5707546" y="7703647"/>
                <a:ext cx="1227857" cy="230832"/>
              </a:xfrm>
              <a:prstGeom prst="rect">
                <a:avLst/>
              </a:prstGeom>
              <a:noFill/>
            </p:spPr>
            <p:txBody>
              <a:bodyPr wrap="square" rtlCol="0">
                <a:spAutoFit/>
              </a:bodyPr>
              <a:lstStyle/>
              <a:p>
                <a:r>
                  <a:rPr lang="es-ES" sz="900" b="1" dirty="0" smtClean="0"/>
                  <a:t>% CD56 BRIGHT</a:t>
                </a:r>
              </a:p>
            </p:txBody>
          </p:sp>
        </p:grpSp>
      </p:grpSp>
      <p:sp>
        <p:nvSpPr>
          <p:cNvPr id="300" name="4 CuadroTexto"/>
          <p:cNvSpPr txBox="1">
            <a:spLocks noChangeArrowheads="1"/>
          </p:cNvSpPr>
          <p:nvPr/>
        </p:nvSpPr>
        <p:spPr bwMode="auto">
          <a:xfrm>
            <a:off x="4724682" y="53259"/>
            <a:ext cx="167583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a:buFont typeface="Arial" charset="0"/>
              <a:buNone/>
              <a:defRPr/>
            </a:pPr>
            <a:r>
              <a:rPr lang="es-ES" altLang="es-ES" sz="1200" dirty="0" err="1" smtClean="0">
                <a:ea typeface="+mn-ea"/>
              </a:rPr>
              <a:t>Supplementary</a:t>
            </a:r>
            <a:r>
              <a:rPr lang="es-ES" altLang="es-ES" sz="1200" dirty="0" smtClean="0">
                <a:ea typeface="+mn-ea"/>
              </a:rPr>
              <a:t> Figure 4</a:t>
            </a:r>
            <a:endParaRPr lang="en-GB" sz="1200" spc="-100" baseline="30000" dirty="0">
              <a:ea typeface="+mn-ea"/>
              <a:cs typeface="ＭＳ Ｐゴシック" charset="-128"/>
            </a:endParaRPr>
          </a:p>
        </p:txBody>
      </p:sp>
    </p:spTree>
    <p:extLst>
      <p:ext uri="{BB962C8B-B14F-4D97-AF65-F5344CB8AC3E}">
        <p14:creationId xmlns:p14="http://schemas.microsoft.com/office/powerpoint/2010/main" val="765231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95738" y="570819"/>
            <a:ext cx="5327374" cy="3139321"/>
          </a:xfrm>
          <a:prstGeom prst="rect">
            <a:avLst/>
          </a:prstGeom>
        </p:spPr>
        <p:txBody>
          <a:bodyPr wrap="square">
            <a:spAutoFit/>
          </a:bodyPr>
          <a:lstStyle/>
          <a:p>
            <a:pPr>
              <a:lnSpc>
                <a:spcPct val="150000"/>
              </a:lnSpc>
              <a:spcAft>
                <a:spcPts val="0"/>
              </a:spcAft>
            </a:pPr>
            <a:r>
              <a:rPr lang="en-GB" sz="1100" b="1" dirty="0">
                <a:latin typeface="Calibri" panose="020F0502020204030204" pitchFamily="34" charset="0"/>
                <a:ea typeface="Calibri" panose="020F0502020204030204" pitchFamily="34" charset="0"/>
                <a:cs typeface="Times New Roman" panose="02020603050405020304" pitchFamily="18" charset="0"/>
              </a:rPr>
              <a:t>Supplementary Figure </a:t>
            </a:r>
            <a:r>
              <a:rPr lang="en-GB" sz="1100" b="1" dirty="0" smtClean="0">
                <a:latin typeface="Calibri" panose="020F0502020204030204" pitchFamily="34" charset="0"/>
                <a:ea typeface="Calibri" panose="020F0502020204030204" pitchFamily="34" charset="0"/>
                <a:cs typeface="Times New Roman" panose="02020603050405020304" pitchFamily="18" charset="0"/>
              </a:rPr>
              <a:t>4. </a:t>
            </a:r>
            <a:r>
              <a:rPr lang="en-GB" sz="1100" b="1" dirty="0">
                <a:latin typeface="Calibri" panose="020F0502020204030204" pitchFamily="34" charset="0"/>
                <a:ea typeface="Calibri" panose="020F0502020204030204" pitchFamily="34" charset="0"/>
                <a:cs typeface="Times New Roman" panose="02020603050405020304" pitchFamily="18" charset="0"/>
              </a:rPr>
              <a:t>Lymphocyte activation after co-culture with mycobacterial subcellular fragments.</a:t>
            </a:r>
            <a:r>
              <a:rPr lang="en-GB" sz="1100" dirty="0">
                <a:latin typeface="Calibri" panose="020F0502020204030204" pitchFamily="34" charset="0"/>
                <a:ea typeface="Calibri" panose="020F0502020204030204" pitchFamily="34" charset="0"/>
                <a:cs typeface="Times New Roman" panose="02020603050405020304" pitchFamily="18" charset="0"/>
              </a:rPr>
              <a:t> (</a:t>
            </a:r>
            <a:r>
              <a:rPr lang="en-GB" sz="1100" b="1" dirty="0">
                <a:latin typeface="Calibri" panose="020F0502020204030204" pitchFamily="34" charset="0"/>
                <a:ea typeface="Calibri" panose="020F0502020204030204" pitchFamily="34" charset="0"/>
                <a:cs typeface="Times New Roman" panose="02020603050405020304" pitchFamily="18" charset="0"/>
              </a:rPr>
              <a:t>A) </a:t>
            </a:r>
            <a:r>
              <a:rPr lang="en-GB" sz="1100" b="1" i="1" dirty="0">
                <a:latin typeface="Calibri" panose="020F0502020204030204" pitchFamily="34" charset="0"/>
                <a:ea typeface="Calibri" panose="020F0502020204030204" pitchFamily="34" charset="0"/>
                <a:cs typeface="Times New Roman" panose="02020603050405020304" pitchFamily="18" charset="0"/>
              </a:rPr>
              <a:t>M. </a:t>
            </a:r>
            <a:r>
              <a:rPr lang="en-GB" sz="1100" b="1" i="1" dirty="0" err="1">
                <a:latin typeface="Calibri" panose="020F0502020204030204" pitchFamily="34" charset="0"/>
                <a:ea typeface="Calibri" panose="020F0502020204030204" pitchFamily="34" charset="0"/>
                <a:cs typeface="Times New Roman" panose="02020603050405020304" pitchFamily="18" charset="0"/>
              </a:rPr>
              <a:t>bovis</a:t>
            </a:r>
            <a:r>
              <a:rPr lang="en-GB" sz="1100" b="1" dirty="0">
                <a:latin typeface="Calibri" panose="020F0502020204030204" pitchFamily="34" charset="0"/>
                <a:ea typeface="Calibri" panose="020F0502020204030204" pitchFamily="34" charset="0"/>
                <a:cs typeface="Times New Roman" panose="02020603050405020304" pitchFamily="18" charset="0"/>
              </a:rPr>
              <a:t>. (B) BCG-TICE</a:t>
            </a:r>
            <a:r>
              <a:rPr lang="en-GB" sz="1100" dirty="0">
                <a:latin typeface="Calibri" panose="020F0502020204030204" pitchFamily="34" charset="0"/>
                <a:ea typeface="Calibri" panose="020F0502020204030204" pitchFamily="34" charset="0"/>
                <a:cs typeface="Times New Roman" panose="02020603050405020304" pitchFamily="18" charset="0"/>
              </a:rPr>
              <a:t>. PBMCs from healthy donors were incubated with the indicated concentrations of mycobacterial fractions (see methods). </a:t>
            </a:r>
            <a:r>
              <a:rPr lang="en-GB" sz="1100" dirty="0" err="1">
                <a:latin typeface="Calibri" panose="020F0502020204030204" pitchFamily="34" charset="0"/>
                <a:ea typeface="Calibri" panose="020F0502020204030204" pitchFamily="34" charset="0"/>
                <a:cs typeface="Times New Roman" panose="02020603050405020304" pitchFamily="18" charset="0"/>
              </a:rPr>
              <a:t>OncoTice</a:t>
            </a:r>
            <a:r>
              <a:rPr lang="en-GB" sz="1100" dirty="0">
                <a:latin typeface="Calibri" panose="020F0502020204030204" pitchFamily="34" charset="0"/>
                <a:ea typeface="Calibri" panose="020F0502020204030204" pitchFamily="34" charset="0"/>
                <a:cs typeface="Times New Roman" panose="02020603050405020304" pitchFamily="18" charset="0"/>
              </a:rPr>
              <a:t> was used as control at a 1:10 ratio (bacteria to PBMC). At day 7, cells in suspension were recovered from the co-culture, centrifuged and analysed by flow cytometry. The percentage of activated lymphocytes was determined by identifying the resting and activating lymphocyte regions by FSC vs SSC and further analysed to distinguish NK cells by staining with antibodies against population markers (CD3, CD56). The percentage of activated lymphocytes (left) and the percentage of the CD56</a:t>
            </a:r>
            <a:r>
              <a:rPr lang="en-GB" sz="1100" baseline="30000" dirty="0">
                <a:latin typeface="Calibri" panose="020F0502020204030204" pitchFamily="34" charset="0"/>
                <a:ea typeface="Calibri" panose="020F0502020204030204" pitchFamily="34" charset="0"/>
                <a:cs typeface="Times New Roman" panose="02020603050405020304" pitchFamily="18" charset="0"/>
              </a:rPr>
              <a:t>bright</a:t>
            </a:r>
            <a:r>
              <a:rPr lang="en-GB" sz="1100" dirty="0">
                <a:latin typeface="Calibri" panose="020F0502020204030204" pitchFamily="34" charset="0"/>
                <a:ea typeface="Calibri" panose="020F0502020204030204" pitchFamily="34" charset="0"/>
                <a:cs typeface="Times New Roman" panose="02020603050405020304" pitchFamily="18" charset="0"/>
              </a:rPr>
              <a:t> population within the NK cell region (right) were plotted for each donor (different symbols). Statistical analysis was performed by one-way ANOVA (*, p&lt;0.05; **, p&lt;0.01; ***, p&lt;0.001; ****, &lt; 0.0001; ns, non-significant).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97066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39024</TotalTime>
  <Words>1142</Words>
  <Application>Microsoft Office PowerPoint</Application>
  <PresentationFormat>Presentación en pantalla (4:3)</PresentationFormat>
  <Paragraphs>355</Paragraphs>
  <Slides>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ＭＳ Ｐゴシック</vt:lpstr>
      <vt:lpstr>Arial</vt:lpstr>
      <vt:lpstr>Calibri</vt:lpstr>
      <vt:lpstr>Times New Roman</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NIBSC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Omodele Ashiru</dc:creator>
  <cp:lastModifiedBy>Mvales</cp:lastModifiedBy>
  <cp:revision>503</cp:revision>
  <cp:lastPrinted>2020-12-22T06:17:25Z</cp:lastPrinted>
  <dcterms:created xsi:type="dcterms:W3CDTF">2017-11-09T09:28:00Z</dcterms:created>
  <dcterms:modified xsi:type="dcterms:W3CDTF">2020-12-23T12:41:22Z</dcterms:modified>
</cp:coreProperties>
</file>