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401" r:id="rId2"/>
    <p:sldId id="540" r:id="rId3"/>
    <p:sldId id="523" r:id="rId4"/>
    <p:sldId id="541" r:id="rId5"/>
    <p:sldId id="533" r:id="rId6"/>
    <p:sldId id="515" r:id="rId7"/>
    <p:sldId id="542" r:id="rId8"/>
    <p:sldId id="513" r:id="rId9"/>
    <p:sldId id="499" r:id="rId10"/>
    <p:sldId id="547" r:id="rId11"/>
    <p:sldId id="497" r:id="rId12"/>
    <p:sldId id="545" r:id="rId13"/>
    <p:sldId id="530" r:id="rId14"/>
    <p:sldId id="257" r:id="rId15"/>
    <p:sldId id="531" r:id="rId16"/>
    <p:sldId id="546" r:id="rId17"/>
    <p:sldId id="532" r:id="rId18"/>
    <p:sldId id="539" r:id="rId19"/>
    <p:sldId id="262" r:id="rId20"/>
    <p:sldId id="263" r:id="rId21"/>
  </p:sldIdLst>
  <p:sldSz cx="6858000" cy="9906000" type="A4"/>
  <p:notesSz cx="9944100" cy="6805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868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5C44383-6C1D-47D2-A3F0-AB70622F5C4B}" v="23" dt="2021-01-20T12:46:47.290"/>
    <p1510:client id="{A77FD3C9-A58A-4FC9-A628-EC91F3CEFBC1}" v="10" dt="2021-01-18T16:46:46.206"/>
    <p1510:client id="{C0F7C29E-20FC-42C7-95CC-17ED1B6C016B}" v="5" dt="2021-01-20T15:09:22.649"/>
    <p1510:client id="{E42BFAEB-B865-44F6-B524-60DB2A9072FB}" v="6" dt="2021-01-20T14:56:05.0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75" autoAdjust="0"/>
    <p:restoredTop sz="94660"/>
  </p:normalViewPr>
  <p:slideViewPr>
    <p:cSldViewPr snapToGrid="0" showGuides="1">
      <p:cViewPr varScale="1">
        <p:scale>
          <a:sx n="46" d="100"/>
          <a:sy n="46" d="100"/>
        </p:scale>
        <p:origin x="1672" y="56"/>
      </p:cViewPr>
      <p:guideLst>
        <p:guide orient="horz" pos="3868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rima Khandelwal" userId="vsHAkzBP8oxqb5gc8KYIGO2KehDQKthMG4KAOIMi6Sw=" providerId="None" clId="Web-{C0F7C29E-20FC-42C7-95CC-17ED1B6C016B}"/>
    <pc:docChg chg="modSld">
      <pc:chgData name="Garima Khandelwal" userId="vsHAkzBP8oxqb5gc8KYIGO2KehDQKthMG4KAOIMi6Sw=" providerId="None" clId="Web-{C0F7C29E-20FC-42C7-95CC-17ED1B6C016B}" dt="2021-01-20T15:09:22.649" v="3" actId="14100"/>
      <pc:docMkLst>
        <pc:docMk/>
      </pc:docMkLst>
      <pc:sldChg chg="modSp">
        <pc:chgData name="Garima Khandelwal" userId="vsHAkzBP8oxqb5gc8KYIGO2KehDQKthMG4KAOIMi6Sw=" providerId="None" clId="Web-{C0F7C29E-20FC-42C7-95CC-17ED1B6C016B}" dt="2021-01-20T15:09:22.649" v="3" actId="14100"/>
        <pc:sldMkLst>
          <pc:docMk/>
          <pc:sldMk cId="3160373979" sldId="539"/>
        </pc:sldMkLst>
        <pc:picChg chg="mod">
          <ac:chgData name="Garima Khandelwal" userId="vsHAkzBP8oxqb5gc8KYIGO2KehDQKthMG4KAOIMi6Sw=" providerId="None" clId="Web-{C0F7C29E-20FC-42C7-95CC-17ED1B6C016B}" dt="2021-01-20T15:09:22.649" v="3" actId="14100"/>
          <ac:picMkLst>
            <pc:docMk/>
            <pc:sldMk cId="3160373979" sldId="539"/>
            <ac:picMk id="3" creationId="{123B9184-5F17-F04B-ADBB-1A28B077480E}"/>
          </ac:picMkLst>
        </pc:picChg>
      </pc:sldChg>
    </pc:docChg>
  </pc:docChgLst>
  <pc:docChgLst>
    <pc:chgData name="Nouf Alrasheed" userId="cqBHxOe4MCfKdAbqb9pWlSL3j3GbrFPQ2Q4wyjMK3DM=" providerId="None" clId="Web-{A5C44383-6C1D-47D2-A3F0-AB70622F5C4B}"/>
    <pc:docChg chg="addSld delSld modSld">
      <pc:chgData name="Nouf Alrasheed" userId="cqBHxOe4MCfKdAbqb9pWlSL3j3GbrFPQ2Q4wyjMK3DM=" providerId="None" clId="Web-{A5C44383-6C1D-47D2-A3F0-AB70622F5C4B}" dt="2021-01-20T12:46:47.290" v="17"/>
      <pc:docMkLst>
        <pc:docMk/>
      </pc:docMkLst>
      <pc:sldChg chg="addSp delSp modSp add del">
        <pc:chgData name="Nouf Alrasheed" userId="cqBHxOe4MCfKdAbqb9pWlSL3j3GbrFPQ2Q4wyjMK3DM=" providerId="None" clId="Web-{A5C44383-6C1D-47D2-A3F0-AB70622F5C4B}" dt="2021-01-20T12:46:47.290" v="17"/>
        <pc:sldMkLst>
          <pc:docMk/>
          <pc:sldMk cId="298949868" sldId="488"/>
        </pc:sldMkLst>
        <pc:picChg chg="add del mod">
          <ac:chgData name="Nouf Alrasheed" userId="cqBHxOe4MCfKdAbqb9pWlSL3j3GbrFPQ2Q4wyjMK3DM=" providerId="None" clId="Web-{A5C44383-6C1D-47D2-A3F0-AB70622F5C4B}" dt="2021-01-20T12:42:13.114" v="1"/>
          <ac:picMkLst>
            <pc:docMk/>
            <pc:sldMk cId="298949868" sldId="488"/>
            <ac:picMk id="4" creationId="{18C6959E-8251-45F4-A64E-02D70C035CA7}"/>
          </ac:picMkLst>
        </pc:picChg>
      </pc:sldChg>
      <pc:sldChg chg="modSp">
        <pc:chgData name="Nouf Alrasheed" userId="cqBHxOe4MCfKdAbqb9pWlSL3j3GbrFPQ2Q4wyjMK3DM=" providerId="None" clId="Web-{A5C44383-6C1D-47D2-A3F0-AB70622F5C4B}" dt="2021-01-20T12:45:15.476" v="14" actId="20577"/>
        <pc:sldMkLst>
          <pc:docMk/>
          <pc:sldMk cId="1876694412" sldId="497"/>
        </pc:sldMkLst>
        <pc:spChg chg="mod">
          <ac:chgData name="Nouf Alrasheed" userId="cqBHxOe4MCfKdAbqb9pWlSL3j3GbrFPQ2Q4wyjMK3DM=" providerId="None" clId="Web-{A5C44383-6C1D-47D2-A3F0-AB70622F5C4B}" dt="2021-01-20T12:45:15.476" v="14" actId="20577"/>
          <ac:spMkLst>
            <pc:docMk/>
            <pc:sldMk cId="1876694412" sldId="497"/>
            <ac:spMk id="9" creationId="{0C123CE5-7531-4C93-AE72-F93CC4177954}"/>
          </ac:spMkLst>
        </pc:spChg>
      </pc:sldChg>
      <pc:sldChg chg="addSp delSp modSp new">
        <pc:chgData name="Nouf Alrasheed" userId="cqBHxOe4MCfKdAbqb9pWlSL3j3GbrFPQ2Q4wyjMK3DM=" providerId="None" clId="Web-{A5C44383-6C1D-47D2-A3F0-AB70622F5C4B}" dt="2021-01-20T12:44:37.757" v="12" actId="1076"/>
        <pc:sldMkLst>
          <pc:docMk/>
          <pc:sldMk cId="2794066371" sldId="547"/>
        </pc:sldMkLst>
        <pc:spChg chg="del">
          <ac:chgData name="Nouf Alrasheed" userId="cqBHxOe4MCfKdAbqb9pWlSL3j3GbrFPQ2Q4wyjMK3DM=" providerId="None" clId="Web-{A5C44383-6C1D-47D2-A3F0-AB70622F5C4B}" dt="2021-01-20T12:42:55.349" v="4"/>
          <ac:spMkLst>
            <pc:docMk/>
            <pc:sldMk cId="2794066371" sldId="547"/>
            <ac:spMk id="2" creationId="{E6705BEA-839F-48FA-975F-FF606348CF07}"/>
          </ac:spMkLst>
        </pc:spChg>
        <pc:spChg chg="del">
          <ac:chgData name="Nouf Alrasheed" userId="cqBHxOe4MCfKdAbqb9pWlSL3j3GbrFPQ2Q4wyjMK3DM=" providerId="None" clId="Web-{A5C44383-6C1D-47D2-A3F0-AB70622F5C4B}" dt="2021-01-20T12:42:49.552" v="3"/>
          <ac:spMkLst>
            <pc:docMk/>
            <pc:sldMk cId="2794066371" sldId="547"/>
            <ac:spMk id="3" creationId="{46487625-82AB-4357-BB78-80D49B200D47}"/>
          </ac:spMkLst>
        </pc:spChg>
        <pc:picChg chg="add mod">
          <ac:chgData name="Nouf Alrasheed" userId="cqBHxOe4MCfKdAbqb9pWlSL3j3GbrFPQ2Q4wyjMK3DM=" providerId="None" clId="Web-{A5C44383-6C1D-47D2-A3F0-AB70622F5C4B}" dt="2021-01-20T12:44:37.757" v="12" actId="1076"/>
          <ac:picMkLst>
            <pc:docMk/>
            <pc:sldMk cId="2794066371" sldId="547"/>
            <ac:picMk id="4" creationId="{13FB934C-39E2-4E62-B1C1-F13DE97EB92B}"/>
          </ac:picMkLst>
        </pc:picChg>
      </pc:sldChg>
    </pc:docChg>
  </pc:docChgLst>
  <pc:docChgLst>
    <pc:chgData name="Garima Khandelwal" userId="vsHAkzBP8oxqb5gc8KYIGO2KehDQKthMG4KAOIMi6Sw=" providerId="None" clId="Web-{E42BFAEB-B865-44F6-B524-60DB2A9072FB}"/>
    <pc:docChg chg="modSld">
      <pc:chgData name="Garima Khandelwal" userId="vsHAkzBP8oxqb5gc8KYIGO2KehDQKthMG4KAOIMi6Sw=" providerId="None" clId="Web-{E42BFAEB-B865-44F6-B524-60DB2A9072FB}" dt="2021-01-20T14:56:03.751" v="2"/>
      <pc:docMkLst>
        <pc:docMk/>
      </pc:docMkLst>
      <pc:sldChg chg="modSp">
        <pc:chgData name="Garima Khandelwal" userId="vsHAkzBP8oxqb5gc8KYIGO2KehDQKthMG4KAOIMi6Sw=" providerId="None" clId="Web-{E42BFAEB-B865-44F6-B524-60DB2A9072FB}" dt="2021-01-20T14:56:03.751" v="2"/>
        <pc:sldMkLst>
          <pc:docMk/>
          <pc:sldMk cId="3160373979" sldId="539"/>
        </pc:sldMkLst>
        <pc:picChg chg="mod">
          <ac:chgData name="Garima Khandelwal" userId="vsHAkzBP8oxqb5gc8KYIGO2KehDQKthMG4KAOIMi6Sw=" providerId="None" clId="Web-{E42BFAEB-B865-44F6-B524-60DB2A9072FB}" dt="2021-01-20T14:56:03.751" v="2"/>
          <ac:picMkLst>
            <pc:docMk/>
            <pc:sldMk cId="3160373979" sldId="539"/>
            <ac:picMk id="3" creationId="{123B9184-5F17-F04B-ADBB-1A28B077480E}"/>
          </ac:picMkLst>
        </pc:picChg>
      </pc:sldChg>
    </pc:docChg>
  </pc:docChgLst>
  <pc:docChgLst>
    <pc:chgData name="Garima Khandelwal" userId="vsHAkzBP8oxqb5gc8KYIGO2KehDQKthMG4KAOIMi6Sw=" providerId="None" clId="Web-{A77FD3C9-A58A-4FC9-A628-EC91F3CEFBC1}"/>
    <pc:docChg chg="modSld">
      <pc:chgData name="Garima Khandelwal" userId="vsHAkzBP8oxqb5gc8KYIGO2KehDQKthMG4KAOIMi6Sw=" providerId="None" clId="Web-{A77FD3C9-A58A-4FC9-A628-EC91F3CEFBC1}" dt="2021-01-18T16:46:45.518" v="5"/>
      <pc:docMkLst>
        <pc:docMk/>
      </pc:docMkLst>
      <pc:sldChg chg="modSp">
        <pc:chgData name="Garima Khandelwal" userId="vsHAkzBP8oxqb5gc8KYIGO2KehDQKthMG4KAOIMi6Sw=" providerId="None" clId="Web-{A77FD3C9-A58A-4FC9-A628-EC91F3CEFBC1}" dt="2021-01-18T16:46:21.799" v="4"/>
        <pc:sldMkLst>
          <pc:docMk/>
          <pc:sldMk cId="1417286207" sldId="532"/>
        </pc:sldMkLst>
        <pc:picChg chg="mod">
          <ac:chgData name="Garima Khandelwal" userId="vsHAkzBP8oxqb5gc8KYIGO2KehDQKthMG4KAOIMi6Sw=" providerId="None" clId="Web-{A77FD3C9-A58A-4FC9-A628-EC91F3CEFBC1}" dt="2021-01-18T16:46:21.799" v="4"/>
          <ac:picMkLst>
            <pc:docMk/>
            <pc:sldMk cId="1417286207" sldId="532"/>
            <ac:picMk id="3" creationId="{DBCD7FC2-2F10-7F4B-A4C2-6DEB8D2E705B}"/>
          </ac:picMkLst>
        </pc:picChg>
      </pc:sldChg>
      <pc:sldChg chg="modSp">
        <pc:chgData name="Garima Khandelwal" userId="vsHAkzBP8oxqb5gc8KYIGO2KehDQKthMG4KAOIMi6Sw=" providerId="None" clId="Web-{A77FD3C9-A58A-4FC9-A628-EC91F3CEFBC1}" dt="2021-01-18T16:46:45.518" v="5"/>
        <pc:sldMkLst>
          <pc:docMk/>
          <pc:sldMk cId="3160373979" sldId="539"/>
        </pc:sldMkLst>
        <pc:picChg chg="mod">
          <ac:chgData name="Garima Khandelwal" userId="vsHAkzBP8oxqb5gc8KYIGO2KehDQKthMG4KAOIMi6Sw=" providerId="None" clId="Web-{A77FD3C9-A58A-4FC9-A628-EC91F3CEFBC1}" dt="2021-01-18T16:46:45.518" v="5"/>
          <ac:picMkLst>
            <pc:docMk/>
            <pc:sldMk cId="3160373979" sldId="539"/>
            <ac:picMk id="3" creationId="{123B9184-5F17-F04B-ADBB-1A28B077480E}"/>
          </ac:picMkLst>
        </pc:picChg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7" Type="http://schemas.openxmlformats.org/officeDocument/2006/relationships/image" Target="../media/image51.emf"/><Relationship Id="rId2" Type="http://schemas.openxmlformats.org/officeDocument/2006/relationships/image" Target="../media/image46.emf"/><Relationship Id="rId1" Type="http://schemas.openxmlformats.org/officeDocument/2006/relationships/image" Target="../media/image45.emf"/><Relationship Id="rId6" Type="http://schemas.openxmlformats.org/officeDocument/2006/relationships/image" Target="../media/image50.emf"/><Relationship Id="rId5" Type="http://schemas.openxmlformats.org/officeDocument/2006/relationships/image" Target="../media/image49.emf"/><Relationship Id="rId4" Type="http://schemas.openxmlformats.org/officeDocument/2006/relationships/image" Target="../media/image48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4.emf"/><Relationship Id="rId7" Type="http://schemas.openxmlformats.org/officeDocument/2006/relationships/image" Target="../media/image58.emf"/><Relationship Id="rId2" Type="http://schemas.openxmlformats.org/officeDocument/2006/relationships/image" Target="../media/image53.emf"/><Relationship Id="rId1" Type="http://schemas.openxmlformats.org/officeDocument/2006/relationships/image" Target="../media/image52.emf"/><Relationship Id="rId6" Type="http://schemas.openxmlformats.org/officeDocument/2006/relationships/image" Target="../media/image57.emf"/><Relationship Id="rId5" Type="http://schemas.openxmlformats.org/officeDocument/2006/relationships/image" Target="../media/image56.emf"/><Relationship Id="rId4" Type="http://schemas.openxmlformats.org/officeDocument/2006/relationships/image" Target="../media/image55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68.emf"/><Relationship Id="rId1" Type="http://schemas.openxmlformats.org/officeDocument/2006/relationships/image" Target="../media/image6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4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76.emf"/><Relationship Id="rId1" Type="http://schemas.openxmlformats.org/officeDocument/2006/relationships/image" Target="../media/image75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4DEA4-D3F9-4807-9713-E00EFBDE427D}" type="datetimeFigureOut">
              <a:rPr lang="en-GB" smtClean="0"/>
              <a:t>20/01/2021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48E7E-9514-4CD3-AF38-F058A85D17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3469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4DEA4-D3F9-4807-9713-E00EFBDE427D}" type="datetimeFigureOut">
              <a:rPr lang="en-GB" smtClean="0"/>
              <a:t>20/01/2021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48E7E-9514-4CD3-AF38-F058A85D17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73819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4DEA4-D3F9-4807-9713-E00EFBDE427D}" type="datetimeFigureOut">
              <a:rPr lang="en-GB" smtClean="0"/>
              <a:t>20/01/2021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48E7E-9514-4CD3-AF38-F058A85D17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89075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4DEA4-D3F9-4807-9713-E00EFBDE427D}" type="datetimeFigureOut">
              <a:rPr lang="en-GB" smtClean="0"/>
              <a:t>20/01/2021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48E7E-9514-4CD3-AF38-F058A85D17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07684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4DEA4-D3F9-4807-9713-E00EFBDE427D}" type="datetimeFigureOut">
              <a:rPr lang="en-GB" smtClean="0"/>
              <a:t>20/01/2021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48E7E-9514-4CD3-AF38-F058A85D17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53935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4DEA4-D3F9-4807-9713-E00EFBDE427D}" type="datetimeFigureOut">
              <a:rPr lang="en-GB" smtClean="0"/>
              <a:t>20/01/2021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48E7E-9514-4CD3-AF38-F058A85D17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43500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4DEA4-D3F9-4807-9713-E00EFBDE427D}" type="datetimeFigureOut">
              <a:rPr lang="en-GB" smtClean="0"/>
              <a:t>20/01/2021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48E7E-9514-4CD3-AF38-F058A85D17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7740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4DEA4-D3F9-4807-9713-E00EFBDE427D}" type="datetimeFigureOut">
              <a:rPr lang="en-GB" smtClean="0"/>
              <a:t>20/01/2021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48E7E-9514-4CD3-AF38-F058A85D17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8313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4DEA4-D3F9-4807-9713-E00EFBDE427D}" type="datetimeFigureOut">
              <a:rPr lang="en-GB" smtClean="0"/>
              <a:t>20/01/2021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48E7E-9514-4CD3-AF38-F058A85D17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15376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4DEA4-D3F9-4807-9713-E00EFBDE427D}" type="datetimeFigureOut">
              <a:rPr lang="en-GB" smtClean="0"/>
              <a:t>20/01/2021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48E7E-9514-4CD3-AF38-F058A85D17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47038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4DEA4-D3F9-4807-9713-E00EFBDE427D}" type="datetimeFigureOut">
              <a:rPr lang="en-GB" smtClean="0"/>
              <a:t>20/01/2021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48E7E-9514-4CD3-AF38-F058A85D17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68498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34DEA4-D3F9-4807-9713-E00EFBDE427D}" type="datetimeFigureOut">
              <a:rPr lang="en-GB" smtClean="0"/>
              <a:t>20/01/2021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848E7E-9514-4CD3-AF38-F058A85D17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3975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18" Type="http://schemas.openxmlformats.org/officeDocument/2006/relationships/image" Target="../media/image21.png"/><Relationship Id="rId3" Type="http://schemas.openxmlformats.org/officeDocument/2006/relationships/image" Target="../media/image6.png"/><Relationship Id="rId21" Type="http://schemas.openxmlformats.org/officeDocument/2006/relationships/image" Target="../media/image24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17" Type="http://schemas.openxmlformats.org/officeDocument/2006/relationships/image" Target="../media/image20.png"/><Relationship Id="rId2" Type="http://schemas.openxmlformats.org/officeDocument/2006/relationships/image" Target="../media/image5.png"/><Relationship Id="rId16" Type="http://schemas.openxmlformats.org/officeDocument/2006/relationships/image" Target="../media/image19.png"/><Relationship Id="rId20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10" Type="http://schemas.openxmlformats.org/officeDocument/2006/relationships/image" Target="../media/image13.png"/><Relationship Id="rId19" Type="http://schemas.openxmlformats.org/officeDocument/2006/relationships/image" Target="../media/image22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11" Type="http://schemas.openxmlformats.org/officeDocument/2006/relationships/image" Target="../media/image38.png"/><Relationship Id="rId5" Type="http://schemas.openxmlformats.org/officeDocument/2006/relationships/image" Target="../media/image32.png"/><Relationship Id="rId10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emf"/><Relationship Id="rId13" Type="http://schemas.openxmlformats.org/officeDocument/2006/relationships/oleObject" Target="../embeddings/oleObject6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49.emf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51.emf"/><Relationship Id="rId1" Type="http://schemas.openxmlformats.org/officeDocument/2006/relationships/vmlDrawing" Target="../drawings/vmlDrawing1.vml"/><Relationship Id="rId6" Type="http://schemas.openxmlformats.org/officeDocument/2006/relationships/image" Target="../media/image46.e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5" Type="http://schemas.openxmlformats.org/officeDocument/2006/relationships/oleObject" Target="../embeddings/oleObject7.bin"/><Relationship Id="rId10" Type="http://schemas.openxmlformats.org/officeDocument/2006/relationships/image" Target="../media/image48.emf"/><Relationship Id="rId4" Type="http://schemas.openxmlformats.org/officeDocument/2006/relationships/image" Target="../media/image45.e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50.e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13" Type="http://schemas.openxmlformats.org/officeDocument/2006/relationships/oleObject" Target="../embeddings/oleObject9.bin"/><Relationship Id="rId18" Type="http://schemas.openxmlformats.org/officeDocument/2006/relationships/image" Target="../media/image55.emf"/><Relationship Id="rId3" Type="http://schemas.openxmlformats.org/officeDocument/2006/relationships/image" Target="../media/image59.png"/><Relationship Id="rId21" Type="http://schemas.openxmlformats.org/officeDocument/2006/relationships/oleObject" Target="../embeddings/oleObject13.bin"/><Relationship Id="rId7" Type="http://schemas.openxmlformats.org/officeDocument/2006/relationships/image" Target="../media/image63.png"/><Relationship Id="rId12" Type="http://schemas.openxmlformats.org/officeDocument/2006/relationships/image" Target="../media/image52.emf"/><Relationship Id="rId17" Type="http://schemas.openxmlformats.org/officeDocument/2006/relationships/oleObject" Target="../embeddings/oleObject11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54.emf"/><Relationship Id="rId20" Type="http://schemas.openxmlformats.org/officeDocument/2006/relationships/image" Target="../media/image56.emf"/><Relationship Id="rId1" Type="http://schemas.openxmlformats.org/officeDocument/2006/relationships/vmlDrawing" Target="../drawings/vmlDrawing2.vml"/><Relationship Id="rId6" Type="http://schemas.openxmlformats.org/officeDocument/2006/relationships/image" Target="../media/image62.png"/><Relationship Id="rId11" Type="http://schemas.openxmlformats.org/officeDocument/2006/relationships/oleObject" Target="../embeddings/oleObject8.bin"/><Relationship Id="rId24" Type="http://schemas.openxmlformats.org/officeDocument/2006/relationships/image" Target="../media/image58.emf"/><Relationship Id="rId5" Type="http://schemas.openxmlformats.org/officeDocument/2006/relationships/image" Target="../media/image61.png"/><Relationship Id="rId15" Type="http://schemas.openxmlformats.org/officeDocument/2006/relationships/oleObject" Target="../embeddings/oleObject10.bin"/><Relationship Id="rId23" Type="http://schemas.openxmlformats.org/officeDocument/2006/relationships/oleObject" Target="../embeddings/oleObject14.bin"/><Relationship Id="rId10" Type="http://schemas.openxmlformats.org/officeDocument/2006/relationships/image" Target="../media/image66.png"/><Relationship Id="rId19" Type="http://schemas.openxmlformats.org/officeDocument/2006/relationships/oleObject" Target="../embeddings/oleObject12.bin"/><Relationship Id="rId4" Type="http://schemas.openxmlformats.org/officeDocument/2006/relationships/image" Target="../media/image60.png"/><Relationship Id="rId9" Type="http://schemas.openxmlformats.org/officeDocument/2006/relationships/image" Target="../media/image65.png"/><Relationship Id="rId14" Type="http://schemas.openxmlformats.org/officeDocument/2006/relationships/image" Target="../media/image53.emf"/><Relationship Id="rId22" Type="http://schemas.openxmlformats.org/officeDocument/2006/relationships/image" Target="../media/image57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.bin"/><Relationship Id="rId3" Type="http://schemas.openxmlformats.org/officeDocument/2006/relationships/image" Target="../media/image69.png"/><Relationship Id="rId7" Type="http://schemas.openxmlformats.org/officeDocument/2006/relationships/image" Target="../media/image67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5.bin"/><Relationship Id="rId11" Type="http://schemas.openxmlformats.org/officeDocument/2006/relationships/image" Target="../media/image73.png"/><Relationship Id="rId5" Type="http://schemas.openxmlformats.org/officeDocument/2006/relationships/image" Target="../media/image71.png"/><Relationship Id="rId10" Type="http://schemas.openxmlformats.org/officeDocument/2006/relationships/image" Target="../media/image72.png"/><Relationship Id="rId4" Type="http://schemas.openxmlformats.org/officeDocument/2006/relationships/image" Target="../media/image70.png"/><Relationship Id="rId9" Type="http://schemas.openxmlformats.org/officeDocument/2006/relationships/image" Target="../media/image68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74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76.emf"/><Relationship Id="rId5" Type="http://schemas.openxmlformats.org/officeDocument/2006/relationships/oleObject" Target="../embeddings/oleObject19.bin"/><Relationship Id="rId4" Type="http://schemas.openxmlformats.org/officeDocument/2006/relationships/image" Target="../media/image75.e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tif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tif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6">
            <a:extLst>
              <a:ext uri="{FF2B5EF4-FFF2-40B4-BE49-F238E27FC236}">
                <a16:creationId xmlns:a16="http://schemas.microsoft.com/office/drawing/2014/main" id="{12EB1046-052E-4A52-A491-DAD13FFB63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738" y="9301618"/>
            <a:ext cx="59467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 sz="1200" b="1" dirty="0">
                <a:latin typeface="Arial" panose="020B0604020202020204" pitchFamily="34" charset="0"/>
              </a:rPr>
              <a:t>Supplementary Table 1: </a:t>
            </a:r>
            <a:r>
              <a:rPr lang="en-GB" altLang="en-US" sz="1200" dirty="0">
                <a:latin typeface="Arial" panose="020B0604020202020204" pitchFamily="34" charset="0"/>
              </a:rPr>
              <a:t>Patient characteristics of cohort 1(61) and demographics of healthy donors (HD, 15).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057E81A-94F0-EE41-B339-D1C506D454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6408365"/>
              </p:ext>
            </p:extLst>
          </p:nvPr>
        </p:nvGraphicFramePr>
        <p:xfrm>
          <a:off x="455613" y="473759"/>
          <a:ext cx="5915024" cy="8513908"/>
        </p:xfrm>
        <a:graphic>
          <a:graphicData uri="http://schemas.openxmlformats.org/drawingml/2006/table">
            <a:tbl>
              <a:tblPr firstRow="1" firstCol="1" bandRow="1"/>
              <a:tblGrid>
                <a:gridCol w="28087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77483">
                  <a:extLst>
                    <a:ext uri="{9D8B030D-6E8A-4147-A177-3AD203B41FA5}">
                      <a16:colId xmlns:a16="http://schemas.microsoft.com/office/drawing/2014/main" val="739929569"/>
                    </a:ext>
                  </a:extLst>
                </a:gridCol>
              </a:tblGrid>
              <a:tr h="19597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Cohort 1 patients</a:t>
                      </a:r>
                    </a:p>
                  </a:txBody>
                  <a:tcPr marL="66309" marR="663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D100 post ASCT</a:t>
                      </a:r>
                    </a:p>
                  </a:txBody>
                  <a:tcPr marL="66309" marR="663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Healthy donors</a:t>
                      </a:r>
                    </a:p>
                  </a:txBody>
                  <a:tcPr marL="66309" marR="663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229834"/>
                  </a:ext>
                </a:extLst>
              </a:tr>
              <a:tr h="19597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Total Number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309" marR="663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61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309" marR="663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66309" marR="663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66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Sex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309" marR="663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 </a:t>
                      </a:r>
                      <a:r>
                        <a:rPr lang="en-GB" sz="12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43 (70.5%)</a:t>
                      </a:r>
                      <a:endParaRPr lang="en-GB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 </a:t>
                      </a:r>
                      <a:r>
                        <a:rPr lang="en-GB" sz="12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18 (29.5%)</a:t>
                      </a:r>
                    </a:p>
                  </a:txBody>
                  <a:tcPr marL="66309" marR="663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</a:t>
                      </a:r>
                      <a:r>
                        <a:rPr lang="en-GB" sz="12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8 (53.3%)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</a:t>
                      </a:r>
                      <a:r>
                        <a:rPr lang="en-GB" sz="12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7 (43.8%)</a:t>
                      </a:r>
                    </a:p>
                  </a:txBody>
                  <a:tcPr marL="66309" marR="663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597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Median age 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309" marR="663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58 years (36-71)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309" marR="663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36 years (27-60)</a:t>
                      </a:r>
                    </a:p>
                  </a:txBody>
                  <a:tcPr marL="66309" marR="663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9187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MM Isotype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IgG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IgA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Light chain only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Non-Secretory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309" marR="663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37 (60.7%)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 (11.5%)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16 (26.2%)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 (1.6%)</a:t>
                      </a:r>
                    </a:p>
                  </a:txBody>
                  <a:tcPr marL="66309" marR="663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309" marR="663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798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ISS stage 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Stage I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Stage II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Stage III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Unknown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309" marR="663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22 (36.1%)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13 (21.3%)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11 (18.0%)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15 (24.6%)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309" marR="663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309" marR="663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8390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FISH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Standard risk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High risk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Unknown</a:t>
                      </a:r>
                    </a:p>
                  </a:txBody>
                  <a:tcPr marL="66309" marR="663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40 (65.6%)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 (16.4%)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11 (18.0%)</a:t>
                      </a:r>
                    </a:p>
                  </a:txBody>
                  <a:tcPr marL="66309" marR="663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6309" marR="663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62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Extramedullary disease</a:t>
                      </a:r>
                    </a:p>
                  </a:txBody>
                  <a:tcPr marL="66309" marR="663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 (8.2%)</a:t>
                      </a:r>
                    </a:p>
                  </a:txBody>
                  <a:tcPr marL="66309" marR="663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6309" marR="663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62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Lines of chemotherapy pre-ASCT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One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Two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Three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Four</a:t>
                      </a:r>
                    </a:p>
                  </a:txBody>
                  <a:tcPr marL="66309" marR="663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33 (54.1%)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22 (36.1%)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 (8.3%)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 (1.6%)</a:t>
                      </a:r>
                    </a:p>
                  </a:txBody>
                  <a:tcPr marL="66309" marR="663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6309" marR="663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36119596"/>
                  </a:ext>
                </a:extLst>
              </a:tr>
              <a:tr h="84352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Induction therapy received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Proteasome inhibitor (PI)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Immunomodulatory drug (</a:t>
                      </a:r>
                      <a:r>
                        <a:rPr lang="en-GB" sz="1200" b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IMiD</a:t>
                      </a: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Both PI and </a:t>
                      </a:r>
                      <a:r>
                        <a:rPr lang="en-GB" sz="1200" b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IMiD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309" marR="663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26 (42.6%)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 (3.3%)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33 (54.1%)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309" marR="663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309" marR="663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4352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Initial induction regimen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VCD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VTD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KCD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CTD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PAD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Other</a:t>
                      </a:r>
                    </a:p>
                  </a:txBody>
                  <a:tcPr marL="66309" marR="663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24 (39.3%)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14 (23.0%)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 (16.4%)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 (6.6%)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 (6.6%)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 (8.2%)</a:t>
                      </a:r>
                    </a:p>
                  </a:txBody>
                  <a:tcPr marL="66309" marR="663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309" marR="663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8738464"/>
                  </a:ext>
                </a:extLst>
              </a:tr>
              <a:tr h="2197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Stem cell mobilisation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Cycloprime</a:t>
                      </a:r>
                      <a:endParaRPr lang="en-GB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GCSF only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VTD PACE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ESHAP</a:t>
                      </a:r>
                    </a:p>
                  </a:txBody>
                  <a:tcPr marL="66309" marR="663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52 (85.2%)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 (8.2%)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 (4.9%)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 (1.6%)</a:t>
                      </a:r>
                    </a:p>
                  </a:txBody>
                  <a:tcPr marL="66309" marR="663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309" marR="663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9403546"/>
                  </a:ext>
                </a:extLst>
              </a:tr>
              <a:tr h="2197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GB" sz="1200" b="1" baseline="30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st</a:t>
                      </a: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ASCT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GB" sz="1200" b="1" baseline="30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nd</a:t>
                      </a: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ASCT</a:t>
                      </a:r>
                    </a:p>
                  </a:txBody>
                  <a:tcPr marL="66309" marR="663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54 (88.5%)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 (11.5%)</a:t>
                      </a:r>
                    </a:p>
                  </a:txBody>
                  <a:tcPr marL="66309" marR="663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309" marR="663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464295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6682E75-472E-3C4F-ADED-27494608D7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8138" y="6089889"/>
            <a:ext cx="6418262" cy="2631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 sz="1100" dirty="0">
                <a:latin typeface="Arial" panose="020B0604020202020204" pitchFamily="34" charset="0"/>
              </a:rPr>
              <a:t>Abbreviations:</a:t>
            </a:r>
          </a:p>
          <a:p>
            <a:pPr eaLnBrk="1" hangingPunct="1"/>
            <a:r>
              <a:rPr lang="en-GB" altLang="en-US" sz="1100" dirty="0">
                <a:latin typeface="Arial" panose="020B0604020202020204" pitchFamily="34" charset="0"/>
              </a:rPr>
              <a:t>ISS Stage I: B2 </a:t>
            </a:r>
            <a:r>
              <a:rPr lang="en-GB" altLang="en-US" sz="1100" dirty="0" err="1">
                <a:latin typeface="Arial" panose="020B0604020202020204" pitchFamily="34" charset="0"/>
              </a:rPr>
              <a:t>microglobulin</a:t>
            </a:r>
            <a:r>
              <a:rPr lang="en-GB" altLang="en-US" sz="1100" dirty="0">
                <a:latin typeface="Arial" panose="020B0604020202020204" pitchFamily="34" charset="0"/>
              </a:rPr>
              <a:t> &lt; 3.5mg/L and Albumin&gt;35g/L, ISS Stage III: B2 </a:t>
            </a:r>
            <a:r>
              <a:rPr lang="en-GB" altLang="en-US" sz="1100" dirty="0" err="1">
                <a:latin typeface="Arial" panose="020B0604020202020204" pitchFamily="34" charset="0"/>
              </a:rPr>
              <a:t>microglobulin</a:t>
            </a:r>
            <a:r>
              <a:rPr lang="en-GB" altLang="en-US" sz="1100" dirty="0">
                <a:latin typeface="Arial" panose="020B0604020202020204" pitchFamily="34" charset="0"/>
              </a:rPr>
              <a:t> &gt; 5.5mg/L, and ISS Stage II: patients who did no fulfil the criteria for ISS Stage I and III.</a:t>
            </a:r>
          </a:p>
          <a:p>
            <a:pPr eaLnBrk="1" hangingPunct="1"/>
            <a:r>
              <a:rPr lang="en-GB" altLang="en-US" sz="1100" dirty="0">
                <a:latin typeface="Arial" panose="020B0604020202020204" pitchFamily="34" charset="0"/>
              </a:rPr>
              <a:t>CR: complete remission, VGPR: very good partial remission, PR: partial remission, SD: stable disease.</a:t>
            </a:r>
          </a:p>
          <a:p>
            <a:pPr eaLnBrk="1" hangingPunct="1"/>
            <a:r>
              <a:rPr lang="en-GB" altLang="en-US" sz="1100" dirty="0">
                <a:latin typeface="Arial" panose="020B0604020202020204" pitchFamily="34" charset="0"/>
              </a:rPr>
              <a:t>FISH-Fluorescence in situ hybridization, high risk is any one of: </a:t>
            </a:r>
            <a:r>
              <a:rPr lang="fr-FR" altLang="en-US" sz="1100" dirty="0">
                <a:latin typeface="Arial" panose="020B0604020202020204" pitchFamily="34" charset="0"/>
              </a:rPr>
              <a:t>t(4,14), t(14,16), t(14,20), or </a:t>
            </a:r>
            <a:r>
              <a:rPr lang="fr-FR" altLang="en-US" sz="1100" dirty="0" err="1">
                <a:latin typeface="Arial" panose="020B0604020202020204" pitchFamily="34" charset="0"/>
              </a:rPr>
              <a:t>del</a:t>
            </a:r>
            <a:r>
              <a:rPr lang="fr-FR" altLang="en-US" sz="1100" dirty="0">
                <a:latin typeface="Arial" panose="020B0604020202020204" pitchFamily="34" charset="0"/>
              </a:rPr>
              <a:t>(17p)</a:t>
            </a:r>
          </a:p>
          <a:p>
            <a:pPr eaLnBrk="1" hangingPunct="1"/>
            <a:r>
              <a:rPr lang="en-GB" altLang="en-US" sz="1100" dirty="0">
                <a:latin typeface="Arial" panose="020B0604020202020204" pitchFamily="34" charset="0"/>
              </a:rPr>
              <a:t>ASCT-Autologous stem cell transplant.</a:t>
            </a:r>
          </a:p>
          <a:p>
            <a:pPr eaLnBrk="1" hangingPunct="1"/>
            <a:r>
              <a:rPr lang="en-GB" altLang="en-US" sz="1100" dirty="0">
                <a:latin typeface="Arial" panose="020B0604020202020204" pitchFamily="34" charset="0"/>
              </a:rPr>
              <a:t>PI: Proteasome inhibitor</a:t>
            </a:r>
          </a:p>
          <a:p>
            <a:pPr eaLnBrk="1" hangingPunct="1"/>
            <a:r>
              <a:rPr lang="en-GB" altLang="en-US" sz="1100" dirty="0" err="1">
                <a:latin typeface="Arial" panose="020B0604020202020204" pitchFamily="34" charset="0"/>
              </a:rPr>
              <a:t>IMiD</a:t>
            </a:r>
            <a:r>
              <a:rPr lang="en-GB" altLang="en-US" sz="1100" dirty="0">
                <a:latin typeface="Arial" panose="020B0604020202020204" pitchFamily="34" charset="0"/>
              </a:rPr>
              <a:t>: Immunomodulatory drug</a:t>
            </a:r>
          </a:p>
          <a:p>
            <a:pPr eaLnBrk="1" hangingPunct="1"/>
            <a:r>
              <a:rPr lang="en-GB" altLang="en-US" sz="1100" dirty="0">
                <a:latin typeface="Arial" panose="020B0604020202020204" pitchFamily="34" charset="0"/>
              </a:rPr>
              <a:t>VCD: Bortezomib Cyclophosphamide Dexamethasone, VTD: Bortezomib Thalidomide Dexamethasone, KCD: Carfilzomib Cyclophosphamide Dexamethasone, CTD: Cyclophosphamide Thalidomide Dexamethasone, PAD: Bortezomib Doxorubicin Dexamethasone, PACE: Cisplatin Doxorubicin Cyclophosphamide Etoposide, ESHAP: Etoposide Methylprednisolone Cytarabine, Cisplatin</a:t>
            </a:r>
          </a:p>
          <a:p>
            <a:pPr eaLnBrk="1" hangingPunct="1"/>
            <a:r>
              <a:rPr lang="en-GB" altLang="en-US" sz="1100" dirty="0">
                <a:latin typeface="Arial" panose="020B0604020202020204" pitchFamily="34" charset="0"/>
              </a:rPr>
              <a:t>GCSF: granulocyte stimulating growth factor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9C774FF-0E36-A04F-A77B-03410083DC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738" y="9301618"/>
            <a:ext cx="59467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 sz="1200" b="1" dirty="0">
                <a:latin typeface="Arial" panose="020B0604020202020204" pitchFamily="34" charset="0"/>
              </a:rPr>
              <a:t>Supplementary Table 1: </a:t>
            </a:r>
            <a:r>
              <a:rPr lang="en-GB" altLang="en-US" sz="1200" dirty="0">
                <a:latin typeface="Arial" panose="020B0604020202020204" pitchFamily="34" charset="0"/>
              </a:rPr>
              <a:t>Patient characteristics of cohort 1(61) and demographics of healthy donors (HD, 15).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BE7E9169-3BA8-8347-8DA4-4CF9DEA809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0861100"/>
              </p:ext>
            </p:extLst>
          </p:nvPr>
        </p:nvGraphicFramePr>
        <p:xfrm>
          <a:off x="455613" y="473759"/>
          <a:ext cx="5915024" cy="3333447"/>
        </p:xfrm>
        <a:graphic>
          <a:graphicData uri="http://schemas.openxmlformats.org/drawingml/2006/table">
            <a:tbl>
              <a:tblPr firstRow="1" firstCol="1" bandRow="1"/>
              <a:tblGrid>
                <a:gridCol w="28087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77483">
                  <a:extLst>
                    <a:ext uri="{9D8B030D-6E8A-4147-A177-3AD203B41FA5}">
                      <a16:colId xmlns:a16="http://schemas.microsoft.com/office/drawing/2014/main" val="739929569"/>
                    </a:ext>
                  </a:extLst>
                </a:gridCol>
              </a:tblGrid>
              <a:tr h="19597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309" marR="663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D100 post ASCT</a:t>
                      </a:r>
                    </a:p>
                  </a:txBody>
                  <a:tcPr marL="66309" marR="663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Healthy donors</a:t>
                      </a:r>
                    </a:p>
                  </a:txBody>
                  <a:tcPr marL="66309" marR="663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229834"/>
                  </a:ext>
                </a:extLst>
              </a:tr>
              <a:tr h="19597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ASCT as frontline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ASCT at relapse</a:t>
                      </a:r>
                    </a:p>
                  </a:txBody>
                  <a:tcPr marL="66309" marR="663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51 (83.6%)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 (16.4%)</a:t>
                      </a:r>
                    </a:p>
                  </a:txBody>
                  <a:tcPr marL="66309" marR="663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309" marR="663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0388353"/>
                  </a:ext>
                </a:extLst>
              </a:tr>
              <a:tr h="19597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Melphalan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200 mg/m2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140 mg/m2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Unknown</a:t>
                      </a:r>
                    </a:p>
                  </a:txBody>
                  <a:tcPr marL="66309" marR="663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61 (100%)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52 (85.2%)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 (4.9%)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 (9.8%)</a:t>
                      </a:r>
                    </a:p>
                  </a:txBody>
                  <a:tcPr marL="66309" marR="663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309" marR="663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66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Median stem cell dose</a:t>
                      </a:r>
                    </a:p>
                  </a:txBody>
                  <a:tcPr marL="66309" marR="663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3.3 x10</a:t>
                      </a:r>
                      <a:r>
                        <a:rPr lang="en-GB" sz="1200" b="0" baseline="30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  <a:r>
                        <a:rPr lang="en-GB" sz="12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/kg (1.3 x10</a:t>
                      </a:r>
                      <a:r>
                        <a:rPr lang="en-GB" sz="1200" b="0" baseline="30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  <a:r>
                        <a:rPr lang="en-GB" sz="12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/kg – 16.1 x10</a:t>
                      </a:r>
                      <a:r>
                        <a:rPr lang="en-GB" sz="1200" b="0" baseline="30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  <a:r>
                        <a:rPr lang="en-GB" sz="12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/kg)</a:t>
                      </a:r>
                    </a:p>
                  </a:txBody>
                  <a:tcPr marL="66309" marR="663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2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6309" marR="663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820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Maintenance/consolidation therapy</a:t>
                      </a:r>
                    </a:p>
                  </a:txBody>
                  <a:tcPr marL="66309" marR="663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13 (21.3%) (all &gt;D100 post-ASCT)</a:t>
                      </a:r>
                    </a:p>
                  </a:txBody>
                  <a:tcPr marL="66309" marR="663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309" marR="663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798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Depth of response at 3 months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CR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VGPR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SD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Unknown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309" marR="663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15 (24.6%)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29 (47.5%)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13 (21.3%)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 (4.9%)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 (1.6%)</a:t>
                      </a:r>
                    </a:p>
                  </a:txBody>
                  <a:tcPr marL="66309" marR="663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6309" marR="663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41007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extBox 6">
            <a:extLst>
              <a:ext uri="{FF2B5EF4-FFF2-40B4-BE49-F238E27FC236}">
                <a16:creationId xmlns:a16="http://schemas.microsoft.com/office/drawing/2014/main" id="{392A3D77-35B4-F84E-9760-7C9FB43B1B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738" y="8728715"/>
            <a:ext cx="59467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 sz="1200" b="1" dirty="0">
                <a:latin typeface="Arial" panose="020B0604020202020204" pitchFamily="34" charset="0"/>
              </a:rPr>
              <a:t>Supplementary Table 2: </a:t>
            </a:r>
            <a:r>
              <a:rPr lang="en-GB" altLang="en-US" sz="1200" dirty="0">
                <a:latin typeface="Arial" panose="020B0604020202020204" pitchFamily="34" charset="0"/>
              </a:rPr>
              <a:t>Characteristics of patient cohort 2 (9) with paired baseline and D100 post-ASCT samples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8787BF9-900A-C044-BA44-69D3B589DF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4368651"/>
              </p:ext>
            </p:extLst>
          </p:nvPr>
        </p:nvGraphicFramePr>
        <p:xfrm>
          <a:off x="471490" y="579783"/>
          <a:ext cx="5915025" cy="7624417"/>
        </p:xfrm>
        <a:graphic>
          <a:graphicData uri="http://schemas.openxmlformats.org/drawingml/2006/table">
            <a:tbl>
              <a:tblPr firstRow="1" firstCol="1" bandRow="1"/>
              <a:tblGrid>
                <a:gridCol w="27446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703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783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Cohort 2 patients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309" marR="663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n= 9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309" marR="663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73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Sex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309" marR="663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 </a:t>
                      </a:r>
                      <a:r>
                        <a:rPr lang="en-GB" sz="12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 (89%)</a:t>
                      </a:r>
                      <a:endParaRPr lang="en-GB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 </a:t>
                      </a:r>
                      <a:r>
                        <a:rPr lang="en-GB" sz="12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 (11%)</a:t>
                      </a:r>
                    </a:p>
                  </a:txBody>
                  <a:tcPr marL="66309" marR="663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783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Median age 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309" marR="663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61 years (45-67)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309" marR="663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2569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MM Isotype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IgG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IgA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Light chain only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Non-Secretory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309" marR="663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 (57%)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 (22%)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 (11%)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6309" marR="663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872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ISS stage 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Stage I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Stage II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Stage III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309" marR="663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 (44%)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 (33%)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 (22%)</a:t>
                      </a:r>
                    </a:p>
                  </a:txBody>
                  <a:tcPr marL="66309" marR="663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17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FISH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Standard risk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High risk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309" marR="663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 (78%)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 (22%)</a:t>
                      </a:r>
                    </a:p>
                  </a:txBody>
                  <a:tcPr marL="66309" marR="663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958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Extramedullary disease</a:t>
                      </a:r>
                    </a:p>
                  </a:txBody>
                  <a:tcPr marL="66309" marR="663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 (11%)</a:t>
                      </a:r>
                    </a:p>
                  </a:txBody>
                  <a:tcPr marL="66309" marR="663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2783268"/>
                  </a:ext>
                </a:extLst>
              </a:tr>
              <a:tr h="22958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Time from baseline sample to ASCT</a:t>
                      </a:r>
                    </a:p>
                  </a:txBody>
                  <a:tcPr marL="66309" marR="663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 months (3-15)</a:t>
                      </a:r>
                    </a:p>
                  </a:txBody>
                  <a:tcPr marL="66309" marR="663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7152149"/>
                  </a:ext>
                </a:extLst>
              </a:tr>
              <a:tr h="81872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Lines of chemotherapy pre-ASCT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One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Two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Three</a:t>
                      </a:r>
                    </a:p>
                  </a:txBody>
                  <a:tcPr marL="66309" marR="663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 (33%)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 (56%)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 (11%)</a:t>
                      </a:r>
                    </a:p>
                  </a:txBody>
                  <a:tcPr marL="66309" marR="663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234098"/>
                  </a:ext>
                </a:extLst>
              </a:tr>
              <a:tr h="81872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Induction therapy received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Proteasome inhibitor (PI)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Immunomodulatory drug (</a:t>
                      </a:r>
                      <a:r>
                        <a:rPr lang="en-GB" sz="1200" b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IMiD</a:t>
                      </a: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Both PI and </a:t>
                      </a:r>
                      <a:r>
                        <a:rPr lang="en-GB" sz="1200" b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IMiD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309" marR="663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 (11%)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 (89%)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309" marR="663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02569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Initial induction regimen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VCD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VTD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PAD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IRD</a:t>
                      </a:r>
                    </a:p>
                  </a:txBody>
                  <a:tcPr marL="66309" marR="663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 (33%)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 (44%)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 (11%)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 (11%)</a:t>
                      </a:r>
                    </a:p>
                  </a:txBody>
                  <a:tcPr marL="66309" marR="663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96037271"/>
                  </a:ext>
                </a:extLst>
              </a:tr>
              <a:tr h="81872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Stem cell mobilisation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Cycloprime</a:t>
                      </a:r>
                      <a:endParaRPr lang="en-GB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GCSF only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VTD PACE</a:t>
                      </a:r>
                    </a:p>
                  </a:txBody>
                  <a:tcPr marL="66309" marR="663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 (67%)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 (11%)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 (22%)</a:t>
                      </a:r>
                    </a:p>
                  </a:txBody>
                  <a:tcPr marL="66309" marR="663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3322902"/>
                  </a:ext>
                </a:extLst>
              </a:tr>
              <a:tr h="42421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GB" sz="1200" b="1" baseline="30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st</a:t>
                      </a: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ASCT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GB" sz="1200" b="1" baseline="30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nd</a:t>
                      </a: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ASCT</a:t>
                      </a:r>
                    </a:p>
                  </a:txBody>
                  <a:tcPr marL="66309" marR="663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 (78%)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 (22%)</a:t>
                      </a:r>
                    </a:p>
                  </a:txBody>
                  <a:tcPr marL="66309" marR="663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5461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77436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7">
            <a:extLst>
              <a:ext uri="{FF2B5EF4-FFF2-40B4-BE49-F238E27FC236}">
                <a16:creationId xmlns:a16="http://schemas.microsoft.com/office/drawing/2014/main" id="{6E8F146F-C484-B14E-9884-5D8C729DF2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9738" y="5652185"/>
            <a:ext cx="6418262" cy="2292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100" dirty="0">
                <a:latin typeface="Arial" panose="020B0604020202020204" pitchFamily="34" charset="0"/>
              </a:rPr>
              <a:t>Abbreviations:</a:t>
            </a:r>
          </a:p>
          <a:p>
            <a:r>
              <a:rPr lang="en-GB" altLang="en-US" sz="1100" dirty="0">
                <a:latin typeface="Arial" panose="020B0604020202020204" pitchFamily="34" charset="0"/>
              </a:rPr>
              <a:t>ISS Stage I: B2 </a:t>
            </a:r>
            <a:r>
              <a:rPr lang="en-GB" altLang="en-US" sz="1100" dirty="0" err="1">
                <a:latin typeface="Arial" panose="020B0604020202020204" pitchFamily="34" charset="0"/>
              </a:rPr>
              <a:t>microglobulin</a:t>
            </a:r>
            <a:r>
              <a:rPr lang="en-GB" altLang="en-US" sz="1100" dirty="0">
                <a:latin typeface="Arial" panose="020B0604020202020204" pitchFamily="34" charset="0"/>
              </a:rPr>
              <a:t> &lt; 3.5mg/L and Albumin&gt;35g/L, ISS Stage III: B2 </a:t>
            </a:r>
            <a:r>
              <a:rPr lang="en-GB" altLang="en-US" sz="1100" dirty="0" err="1">
                <a:latin typeface="Arial" panose="020B0604020202020204" pitchFamily="34" charset="0"/>
              </a:rPr>
              <a:t>microglobulin</a:t>
            </a:r>
            <a:r>
              <a:rPr lang="en-GB" altLang="en-US" sz="1100" dirty="0">
                <a:latin typeface="Arial" panose="020B0604020202020204" pitchFamily="34" charset="0"/>
              </a:rPr>
              <a:t> &gt; 5.5mg/L, and ISS Stage II: patients who did no fulfil the criteria for ISS Stage I and III.</a:t>
            </a:r>
          </a:p>
          <a:p>
            <a:r>
              <a:rPr lang="en-GB" altLang="en-US" sz="1100" dirty="0">
                <a:latin typeface="Arial" panose="020B0604020202020204" pitchFamily="34" charset="0"/>
              </a:rPr>
              <a:t>CR: complete remission, VGPR: very good partial remission, PR: partial remission, SD: stable disease.</a:t>
            </a:r>
          </a:p>
          <a:p>
            <a:r>
              <a:rPr lang="en-GB" altLang="en-US" sz="1100" dirty="0">
                <a:latin typeface="Arial" panose="020B0604020202020204" pitchFamily="34" charset="0"/>
              </a:rPr>
              <a:t>FISH-Fluorescence in situ hybridization, high risk is as defined in </a:t>
            </a:r>
            <a:r>
              <a:rPr lang="en-GB" altLang="en-US" sz="1100" dirty="0" err="1">
                <a:latin typeface="Arial" panose="020B0604020202020204" pitchFamily="34" charset="0"/>
              </a:rPr>
              <a:t>Supp</a:t>
            </a:r>
            <a:r>
              <a:rPr lang="en-GB" altLang="en-US" sz="1100" dirty="0">
                <a:latin typeface="Arial" panose="020B0604020202020204" pitchFamily="34" charset="0"/>
              </a:rPr>
              <a:t> Table 1 </a:t>
            </a:r>
            <a:endParaRPr lang="fr-FR" altLang="en-US" sz="1100" dirty="0">
              <a:latin typeface="Arial" panose="020B0604020202020204" pitchFamily="34" charset="0"/>
            </a:endParaRPr>
          </a:p>
          <a:p>
            <a:r>
              <a:rPr lang="en-GB" altLang="en-US" sz="1100" dirty="0">
                <a:latin typeface="Arial" panose="020B0604020202020204" pitchFamily="34" charset="0"/>
              </a:rPr>
              <a:t>ASCT-Autologous stem cell transplant.</a:t>
            </a:r>
          </a:p>
          <a:p>
            <a:r>
              <a:rPr lang="en-GB" altLang="en-US" sz="1100" dirty="0">
                <a:latin typeface="Arial" panose="020B0604020202020204" pitchFamily="34" charset="0"/>
              </a:rPr>
              <a:t>PI: Proteasome inhibitor</a:t>
            </a:r>
          </a:p>
          <a:p>
            <a:r>
              <a:rPr lang="en-GB" altLang="en-US" sz="1100" dirty="0" err="1">
                <a:latin typeface="Arial" panose="020B0604020202020204" pitchFamily="34" charset="0"/>
              </a:rPr>
              <a:t>IMiD</a:t>
            </a:r>
            <a:r>
              <a:rPr lang="en-GB" altLang="en-US" sz="1100" dirty="0">
                <a:latin typeface="Arial" panose="020B0604020202020204" pitchFamily="34" charset="0"/>
              </a:rPr>
              <a:t>: Immunomodulatory drug</a:t>
            </a:r>
          </a:p>
          <a:p>
            <a:r>
              <a:rPr lang="en-GB" altLang="en-US" sz="1100" dirty="0">
                <a:latin typeface="Arial" panose="020B0604020202020204" pitchFamily="34" charset="0"/>
              </a:rPr>
              <a:t>VCD: Bortezomib Cyclophosphamide Dexamethasone, VTD: Bortezomib Thalidomide Dexamethasone, PAD: Bortezomib Doxorubicin Dexamethasone, IRD: </a:t>
            </a:r>
            <a:r>
              <a:rPr lang="en-GB" altLang="en-US" sz="1100" dirty="0" err="1">
                <a:latin typeface="Arial" panose="020B0604020202020204" pitchFamily="34" charset="0"/>
              </a:rPr>
              <a:t>Ixazomib</a:t>
            </a:r>
            <a:r>
              <a:rPr lang="en-GB" altLang="en-US" sz="1100" dirty="0">
                <a:latin typeface="Arial" panose="020B0604020202020204" pitchFamily="34" charset="0"/>
              </a:rPr>
              <a:t> Lenalidomide Dexamethasone</a:t>
            </a:r>
          </a:p>
          <a:p>
            <a:r>
              <a:rPr lang="en-GB" altLang="en-US" sz="1100" dirty="0">
                <a:latin typeface="Arial" panose="020B0604020202020204" pitchFamily="34" charset="0"/>
              </a:rPr>
              <a:t>GCSF: granulocyte stimulating growth factor</a:t>
            </a: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14298AD1-A866-7144-8BC6-A0FD8E76F4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738" y="8728715"/>
            <a:ext cx="59467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 sz="1200" b="1" dirty="0">
                <a:latin typeface="Arial" panose="020B0604020202020204" pitchFamily="34" charset="0"/>
              </a:rPr>
              <a:t>Supplementary Table 2: </a:t>
            </a:r>
            <a:r>
              <a:rPr lang="en-GB" altLang="en-US" sz="1200" dirty="0">
                <a:latin typeface="Arial" panose="020B0604020202020204" pitchFamily="34" charset="0"/>
              </a:rPr>
              <a:t>Characteristics of patient cohort 2 (9) with paired baseline and D100 post-ASCT samples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C686640-880F-0449-8CBD-5728FAD09B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80004"/>
              </p:ext>
            </p:extLst>
          </p:nvPr>
        </p:nvGraphicFramePr>
        <p:xfrm>
          <a:off x="471488" y="630582"/>
          <a:ext cx="5915025" cy="2371545"/>
        </p:xfrm>
        <a:graphic>
          <a:graphicData uri="http://schemas.openxmlformats.org/drawingml/2006/table">
            <a:tbl>
              <a:tblPr firstRow="1" firstCol="1" bandRow="1"/>
              <a:tblGrid>
                <a:gridCol w="27446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703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01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ASCT as frontline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ASCT at relapse</a:t>
                      </a:r>
                    </a:p>
                  </a:txBody>
                  <a:tcPr marL="66309" marR="663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 (78%)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 (22%)</a:t>
                      </a:r>
                    </a:p>
                  </a:txBody>
                  <a:tcPr marL="66309" marR="663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69057755"/>
                  </a:ext>
                </a:extLst>
              </a:tr>
              <a:tr h="2201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Melphalan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200 mg/m2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140 mg/m2</a:t>
                      </a:r>
                    </a:p>
                  </a:txBody>
                  <a:tcPr marL="66309" marR="663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 (100%)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 (78%)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 (22%)</a:t>
                      </a:r>
                    </a:p>
                  </a:txBody>
                  <a:tcPr marL="66309" marR="663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333654"/>
                  </a:ext>
                </a:extLst>
              </a:tr>
              <a:tr h="2201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Median stem cell dose</a:t>
                      </a:r>
                    </a:p>
                  </a:txBody>
                  <a:tcPr marL="66309" marR="663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2.6 </a:t>
                      </a:r>
                      <a:r>
                        <a:rPr lang="en-GB" sz="12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x10</a:t>
                      </a:r>
                      <a:r>
                        <a:rPr lang="en-GB" sz="1200" b="0" baseline="30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  <a:r>
                        <a:rPr lang="en-GB" sz="12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/kg (2.0 x10</a:t>
                      </a:r>
                      <a:r>
                        <a:rPr lang="en-GB" sz="1200" b="0" baseline="30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  <a:r>
                        <a:rPr lang="en-GB" sz="12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/kg – 10.1 x10</a:t>
                      </a:r>
                      <a:r>
                        <a:rPr lang="en-GB" sz="1200" b="0" baseline="30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  <a:r>
                        <a:rPr lang="en-GB" sz="12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/kg)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309" marR="663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7811371"/>
                  </a:ext>
                </a:extLst>
              </a:tr>
              <a:tr h="2201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Maintenance/consolidation therapy</a:t>
                      </a:r>
                    </a:p>
                  </a:txBody>
                  <a:tcPr marL="66309" marR="663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 (11%) (&gt;D100 post-ASCT)</a:t>
                      </a:r>
                    </a:p>
                  </a:txBody>
                  <a:tcPr marL="66309" marR="663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3125970"/>
                  </a:ext>
                </a:extLst>
              </a:tr>
              <a:tr h="97004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Depth of response at 3 months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CR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VGPR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SD/PD</a:t>
                      </a:r>
                    </a:p>
                  </a:txBody>
                  <a:tcPr marL="66309" marR="663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 (22%)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 (33%)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 (44%)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66309" marR="663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9516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>
            <a:extLst>
              <a:ext uri="{FF2B5EF4-FFF2-40B4-BE49-F238E27FC236}">
                <a16:creationId xmlns:a16="http://schemas.microsoft.com/office/drawing/2014/main" id="{69B96889-EE49-4F64-A9CB-6C0D1E2775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738" y="8449850"/>
            <a:ext cx="59467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 sz="1200" b="1" dirty="0">
                <a:latin typeface="Arial" panose="020B0604020202020204" pitchFamily="34" charset="0"/>
              </a:rPr>
              <a:t>Supplementary Table 3: </a:t>
            </a:r>
            <a:r>
              <a:rPr lang="en-GB" altLang="en-US" sz="1200" dirty="0">
                <a:latin typeface="Arial" panose="020B0604020202020204" pitchFamily="34" charset="0"/>
              </a:rPr>
              <a:t>Antibodies used in flow cytometric analyses</a:t>
            </a:r>
          </a:p>
          <a:p>
            <a:r>
              <a:rPr lang="en-US" sz="1200" dirty="0">
                <a:latin typeface="Arial" panose="020B0604020202020204" pitchFamily="34" charset="0"/>
              </a:rPr>
              <a:t>Samples labelled with ** were used for all samples from patients in cohort 2. </a:t>
            </a:r>
            <a:r>
              <a:rPr lang="en-GB" altLang="en-US" sz="1200" dirty="0">
                <a:latin typeface="Arial" panose="020B0604020202020204" pitchFamily="34" charset="0"/>
              </a:rPr>
              <a:t>  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38DC434-D09C-2543-92F5-81E7104032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4818188"/>
              </p:ext>
            </p:extLst>
          </p:nvPr>
        </p:nvGraphicFramePr>
        <p:xfrm>
          <a:off x="1050083" y="1260702"/>
          <a:ext cx="4508889" cy="67897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05892">
                  <a:extLst>
                    <a:ext uri="{9D8B030D-6E8A-4147-A177-3AD203B41FA5}">
                      <a16:colId xmlns:a16="http://schemas.microsoft.com/office/drawing/2014/main" val="3809888210"/>
                    </a:ext>
                  </a:extLst>
                </a:gridCol>
                <a:gridCol w="1211525">
                  <a:extLst>
                    <a:ext uri="{9D8B030D-6E8A-4147-A177-3AD203B41FA5}">
                      <a16:colId xmlns:a16="http://schemas.microsoft.com/office/drawing/2014/main" val="1815973400"/>
                    </a:ext>
                  </a:extLst>
                </a:gridCol>
                <a:gridCol w="1015699">
                  <a:extLst>
                    <a:ext uri="{9D8B030D-6E8A-4147-A177-3AD203B41FA5}">
                      <a16:colId xmlns:a16="http://schemas.microsoft.com/office/drawing/2014/main" val="3014703122"/>
                    </a:ext>
                  </a:extLst>
                </a:gridCol>
                <a:gridCol w="1175773">
                  <a:extLst>
                    <a:ext uri="{9D8B030D-6E8A-4147-A177-3AD203B41FA5}">
                      <a16:colId xmlns:a16="http://schemas.microsoft.com/office/drawing/2014/main" val="3044898093"/>
                    </a:ext>
                  </a:extLst>
                </a:gridCol>
              </a:tblGrid>
              <a:tr h="2099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Fluorophore</a:t>
                      </a:r>
                      <a:endParaRPr lang="en-GB" sz="900" dirty="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Antigen</a:t>
                      </a:r>
                      <a:endParaRPr lang="en-GB" sz="90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Clone</a:t>
                      </a:r>
                      <a:endParaRPr lang="en-GB" sz="90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Supplier </a:t>
                      </a:r>
                      <a:endParaRPr lang="en-GB" sz="900" dirty="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3460842"/>
                  </a:ext>
                </a:extLst>
              </a:tr>
              <a:tr h="2099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BV785</a:t>
                      </a:r>
                      <a:endParaRPr lang="en-GB" sz="900" dirty="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CD3</a:t>
                      </a:r>
                      <a:endParaRPr lang="en-GB" sz="900" dirty="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OKT3</a:t>
                      </a:r>
                      <a:endParaRPr lang="en-GB" sz="90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BioLegend</a:t>
                      </a:r>
                      <a:endParaRPr lang="en-GB" sz="900" dirty="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1255426"/>
                  </a:ext>
                </a:extLst>
              </a:tr>
              <a:tr h="2099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BV786</a:t>
                      </a:r>
                      <a:endParaRPr lang="en-GB" sz="90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CCR7</a:t>
                      </a:r>
                      <a:endParaRPr lang="en-GB" sz="900" dirty="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G043H7</a:t>
                      </a:r>
                      <a:r>
                        <a:rPr lang="en-GB" sz="9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 ** </a:t>
                      </a:r>
                      <a:endParaRPr lang="en-GB" sz="900" dirty="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BioLegend</a:t>
                      </a:r>
                      <a:endParaRPr lang="en-GB" sz="900" dirty="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88476164"/>
                  </a:ext>
                </a:extLst>
              </a:tr>
              <a:tr h="2099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BB515</a:t>
                      </a:r>
                      <a:endParaRPr lang="en-GB" sz="90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CD25</a:t>
                      </a:r>
                      <a:endParaRPr lang="en-GB" sz="900" dirty="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2A3</a:t>
                      </a:r>
                      <a:endParaRPr lang="en-GB" sz="900" dirty="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BD Bioscience</a:t>
                      </a:r>
                      <a:endParaRPr lang="en-GB" sz="90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0607940"/>
                  </a:ext>
                </a:extLst>
              </a:tr>
              <a:tr h="2099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BV650</a:t>
                      </a:r>
                      <a:endParaRPr lang="en-GB" sz="90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CD25</a:t>
                      </a:r>
                      <a:endParaRPr lang="en-GB" sz="900" dirty="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BC96</a:t>
                      </a:r>
                      <a:endParaRPr lang="en-GB" sz="900" dirty="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BioLegend</a:t>
                      </a:r>
                      <a:endParaRPr lang="en-GB" sz="90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6637096"/>
                  </a:ext>
                </a:extLst>
              </a:tr>
              <a:tr h="2099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BUV395</a:t>
                      </a:r>
                      <a:endParaRPr lang="en-GB" sz="900" dirty="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CD3</a:t>
                      </a:r>
                      <a:endParaRPr lang="en-GB" sz="900" dirty="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SK7</a:t>
                      </a:r>
                      <a:r>
                        <a:rPr lang="en-GB" sz="9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 **</a:t>
                      </a:r>
                      <a:endParaRPr lang="en-GB" sz="900" dirty="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BD Bioscience</a:t>
                      </a:r>
                      <a:endParaRPr lang="en-GB" sz="900" dirty="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4549996"/>
                  </a:ext>
                </a:extLst>
              </a:tr>
              <a:tr h="2099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BUV661</a:t>
                      </a:r>
                      <a:endParaRPr lang="en-GB" sz="90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CD38</a:t>
                      </a:r>
                      <a:endParaRPr lang="en-GB" sz="900" dirty="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HIT2</a:t>
                      </a:r>
                      <a:r>
                        <a:rPr lang="en-GB" sz="9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 **</a:t>
                      </a:r>
                      <a:endParaRPr lang="en-GB" sz="900" dirty="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BD Bioscience</a:t>
                      </a:r>
                      <a:endParaRPr lang="en-GB" sz="90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90375054"/>
                  </a:ext>
                </a:extLst>
              </a:tr>
              <a:tr h="2099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BUV496 </a:t>
                      </a:r>
                      <a:endParaRPr lang="en-GB" sz="90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CD4</a:t>
                      </a:r>
                      <a:endParaRPr lang="en-GB" sz="900" dirty="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SK3</a:t>
                      </a:r>
                      <a:r>
                        <a:rPr lang="en-GB" sz="9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 **</a:t>
                      </a:r>
                      <a:endParaRPr lang="en-GB" sz="900" dirty="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BD Bioscience</a:t>
                      </a:r>
                      <a:endParaRPr lang="en-GB" sz="90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7156129"/>
                  </a:ext>
                </a:extLst>
              </a:tr>
              <a:tr h="2099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BV650</a:t>
                      </a:r>
                      <a:endParaRPr lang="en-GB" sz="90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CD4</a:t>
                      </a:r>
                      <a:endParaRPr lang="en-GB" sz="900" dirty="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OKT4</a:t>
                      </a:r>
                      <a:endParaRPr lang="en-GB" sz="900" dirty="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BioLegend</a:t>
                      </a:r>
                      <a:endParaRPr lang="en-GB" sz="90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144014"/>
                  </a:ext>
                </a:extLst>
              </a:tr>
              <a:tr h="2099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AF700</a:t>
                      </a:r>
                      <a:endParaRPr lang="en-GB" sz="90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CD4</a:t>
                      </a:r>
                      <a:endParaRPr lang="en-GB" sz="90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OKT4</a:t>
                      </a:r>
                      <a:endParaRPr lang="en-GB" sz="900" dirty="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eBioscience</a:t>
                      </a:r>
                      <a:endParaRPr lang="en-GB" sz="90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9478243"/>
                  </a:ext>
                </a:extLst>
              </a:tr>
              <a:tr h="2099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BUV563</a:t>
                      </a:r>
                      <a:endParaRPr lang="en-GB" sz="90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CD45RA</a:t>
                      </a:r>
                      <a:endParaRPr lang="en-GB" sz="90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HI100</a:t>
                      </a:r>
                      <a:r>
                        <a:rPr lang="en-GB" sz="9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**</a:t>
                      </a:r>
                      <a:endParaRPr lang="en-GB" sz="900" dirty="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BD Bioscience</a:t>
                      </a:r>
                      <a:endParaRPr lang="en-GB" sz="90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9243176"/>
                  </a:ext>
                </a:extLst>
              </a:tr>
              <a:tr h="2099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BV605 </a:t>
                      </a:r>
                      <a:endParaRPr lang="en-GB" sz="90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CD56</a:t>
                      </a:r>
                      <a:endParaRPr lang="en-GB" sz="90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NCAM16.2</a:t>
                      </a:r>
                      <a:r>
                        <a:rPr lang="en-GB" sz="9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 **</a:t>
                      </a:r>
                      <a:endParaRPr lang="en-GB" sz="900" dirty="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BD Bioscience</a:t>
                      </a:r>
                      <a:endParaRPr lang="en-GB" sz="90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3347827"/>
                  </a:ext>
                </a:extLst>
              </a:tr>
              <a:tr h="2099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V500</a:t>
                      </a:r>
                      <a:endParaRPr lang="en-GB" sz="90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CD8</a:t>
                      </a:r>
                      <a:endParaRPr lang="en-GB" sz="90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RPA-T8</a:t>
                      </a:r>
                      <a:r>
                        <a:rPr lang="en-GB" sz="9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 **</a:t>
                      </a:r>
                      <a:endParaRPr lang="en-GB" sz="900" dirty="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BD Bioscience</a:t>
                      </a:r>
                      <a:endParaRPr lang="en-GB" sz="90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6851940"/>
                  </a:ext>
                </a:extLst>
              </a:tr>
              <a:tr h="2099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V500</a:t>
                      </a:r>
                      <a:endParaRPr lang="en-GB" sz="90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CD8</a:t>
                      </a:r>
                      <a:endParaRPr lang="en-GB" sz="900" dirty="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SK1</a:t>
                      </a:r>
                      <a:endParaRPr lang="en-GB" sz="900" dirty="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BD Bioscience</a:t>
                      </a:r>
                      <a:endParaRPr lang="en-GB" sz="90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8421968"/>
                  </a:ext>
                </a:extLst>
              </a:tr>
              <a:tr h="2099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BV421 </a:t>
                      </a:r>
                      <a:endParaRPr lang="en-GB" sz="90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CTLA</a:t>
                      </a:r>
                      <a:r>
                        <a:rPr lang="en-GB" sz="9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-</a:t>
                      </a: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4(CD152)</a:t>
                      </a:r>
                      <a:endParaRPr lang="en-GB" sz="900" dirty="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BNI3</a:t>
                      </a:r>
                      <a:r>
                        <a:rPr lang="en-GB" sz="9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 **</a:t>
                      </a:r>
                      <a:endParaRPr lang="en-GB" sz="900" dirty="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BD Bioscience</a:t>
                      </a:r>
                      <a:endParaRPr lang="en-GB" sz="90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8145309"/>
                  </a:ext>
                </a:extLst>
              </a:tr>
              <a:tr h="2099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PE</a:t>
                      </a:r>
                      <a:endParaRPr lang="en-GB" sz="90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CTLA</a:t>
                      </a:r>
                      <a:r>
                        <a:rPr lang="en-GB" sz="9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-</a:t>
                      </a: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4(CD152)</a:t>
                      </a:r>
                      <a:endParaRPr lang="en-GB" sz="900" dirty="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14D3</a:t>
                      </a:r>
                      <a:endParaRPr lang="en-GB" sz="900" dirty="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eBioscience</a:t>
                      </a:r>
                      <a:endParaRPr lang="en-GB" sz="90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8389990"/>
                  </a:ext>
                </a:extLst>
              </a:tr>
              <a:tr h="2099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AF647</a:t>
                      </a:r>
                      <a:endParaRPr lang="en-GB" sz="90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Foxp3</a:t>
                      </a:r>
                      <a:endParaRPr lang="en-GB" sz="900" dirty="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PCH101**</a:t>
                      </a:r>
                      <a:endParaRPr lang="en-GB" sz="900" dirty="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BioLegend</a:t>
                      </a:r>
                      <a:endParaRPr lang="en-GB" sz="90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6019863"/>
                  </a:ext>
                </a:extLst>
              </a:tr>
              <a:tr h="2099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PerCP-Cy5.5</a:t>
                      </a:r>
                      <a:endParaRPr lang="en-GB" sz="900" dirty="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Foxp3</a:t>
                      </a:r>
                      <a:endParaRPr lang="en-GB" sz="900" dirty="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PCH101</a:t>
                      </a:r>
                      <a:endParaRPr lang="en-GB" sz="90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eBioscience</a:t>
                      </a:r>
                      <a:endParaRPr lang="en-GB" sz="90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1831803"/>
                  </a:ext>
                </a:extLst>
              </a:tr>
              <a:tr h="2099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AF700</a:t>
                      </a:r>
                      <a:endParaRPr lang="en-GB" sz="90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GzmB</a:t>
                      </a:r>
                      <a:endParaRPr lang="en-GB" sz="900" dirty="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GB11</a:t>
                      </a:r>
                      <a:r>
                        <a:rPr lang="en-GB" sz="9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 **</a:t>
                      </a:r>
                      <a:endParaRPr lang="en-GB" sz="900" dirty="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BD Bioscience</a:t>
                      </a:r>
                      <a:endParaRPr lang="en-GB" sz="90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8611009"/>
                  </a:ext>
                </a:extLst>
              </a:tr>
              <a:tr h="2099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V450</a:t>
                      </a:r>
                      <a:endParaRPr lang="en-GB" sz="90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GzmB</a:t>
                      </a:r>
                      <a:endParaRPr lang="en-GB" sz="900" dirty="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GB11</a:t>
                      </a:r>
                      <a:endParaRPr lang="en-GB" sz="900" dirty="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BD Bioscience</a:t>
                      </a:r>
                      <a:endParaRPr lang="en-GB" sz="90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45152631"/>
                  </a:ext>
                </a:extLst>
              </a:tr>
              <a:tr h="2099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BUV737 </a:t>
                      </a:r>
                      <a:endParaRPr lang="en-GB" sz="90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ICOS (CD278)</a:t>
                      </a:r>
                      <a:endParaRPr lang="en-GB" sz="900" dirty="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DX29</a:t>
                      </a:r>
                      <a:endParaRPr lang="en-GB" sz="900" dirty="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BD Bioscience</a:t>
                      </a:r>
                      <a:endParaRPr lang="en-GB" sz="90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4642036"/>
                  </a:ext>
                </a:extLst>
              </a:tr>
              <a:tr h="2099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APC</a:t>
                      </a:r>
                      <a:endParaRPr lang="en-GB" sz="90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ICOS (CD278)</a:t>
                      </a:r>
                      <a:endParaRPr lang="en-GB" sz="900" dirty="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C398.4A</a:t>
                      </a:r>
                      <a:endParaRPr lang="en-GB" sz="900" dirty="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BioLegend</a:t>
                      </a:r>
                      <a:endParaRPr lang="en-GB" sz="90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5097459"/>
                  </a:ext>
                </a:extLst>
              </a:tr>
              <a:tr h="2099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BV650</a:t>
                      </a:r>
                      <a:endParaRPr lang="en-GB" sz="90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Ki</a:t>
                      </a:r>
                      <a:r>
                        <a:rPr lang="en-GB" sz="9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-</a:t>
                      </a: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67</a:t>
                      </a:r>
                      <a:endParaRPr lang="en-GB" sz="900" dirty="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B56</a:t>
                      </a:r>
                      <a:r>
                        <a:rPr lang="en-GB" sz="9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 **</a:t>
                      </a:r>
                      <a:endParaRPr lang="en-GB" sz="900" dirty="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BD Bioscience</a:t>
                      </a:r>
                      <a:endParaRPr lang="en-GB" sz="900" dirty="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9115901"/>
                  </a:ext>
                </a:extLst>
              </a:tr>
              <a:tr h="2099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FITC</a:t>
                      </a:r>
                      <a:endParaRPr lang="en-GB" sz="90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Ki</a:t>
                      </a:r>
                      <a:r>
                        <a:rPr lang="en-GB" sz="9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-</a:t>
                      </a: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67</a:t>
                      </a:r>
                      <a:endParaRPr lang="en-GB" sz="900" dirty="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B56</a:t>
                      </a:r>
                      <a:endParaRPr lang="en-GB" sz="900" dirty="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BD Bioscience</a:t>
                      </a:r>
                      <a:endParaRPr lang="en-GB" sz="900" dirty="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8983159"/>
                  </a:ext>
                </a:extLst>
              </a:tr>
              <a:tr h="32954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Biotin</a:t>
                      </a:r>
                      <a:endParaRPr lang="en-GB" sz="900" dirty="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L</a:t>
                      </a:r>
                      <a:r>
                        <a:rPr lang="en-GB" sz="9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AG-</a:t>
                      </a: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3</a:t>
                      </a:r>
                      <a:endParaRPr lang="en-GB" sz="900" dirty="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Goat polyclonal</a:t>
                      </a:r>
                      <a:r>
                        <a:rPr lang="en-GB" sz="9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.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Secondary stain with </a:t>
                      </a:r>
                      <a:r>
                        <a:rPr lang="en-GB" sz="900" kern="1200" dirty="0">
                          <a:solidFill>
                            <a:schemeClr val="dk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Streptavidin PE-Cy7</a:t>
                      </a:r>
                      <a:endParaRPr lang="en-GB" sz="900" dirty="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R&amp;D</a:t>
                      </a:r>
                      <a:endParaRPr lang="en-GB" sz="900" dirty="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Secondary stain from BioLegend</a:t>
                      </a: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0195597"/>
                  </a:ext>
                </a:extLst>
              </a:tr>
              <a:tr h="2099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PE/Dazzle594</a:t>
                      </a:r>
                      <a:endParaRPr lang="en-GB" sz="90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LAG</a:t>
                      </a:r>
                      <a:r>
                        <a:rPr lang="en-GB" sz="9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-</a:t>
                      </a: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3 (CD223)</a:t>
                      </a:r>
                      <a:endParaRPr lang="en-GB" sz="900" dirty="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11C3C65</a:t>
                      </a:r>
                      <a:r>
                        <a:rPr lang="en-GB" sz="9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 **</a:t>
                      </a:r>
                      <a:endParaRPr lang="en-GB" sz="900" dirty="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BioLegend</a:t>
                      </a:r>
                      <a:endParaRPr lang="en-GB" sz="90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0417177"/>
                  </a:ext>
                </a:extLst>
              </a:tr>
              <a:tr h="2099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PE-Cy7</a:t>
                      </a:r>
                      <a:endParaRPr lang="en-GB" sz="90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PD</a:t>
                      </a:r>
                      <a:r>
                        <a:rPr lang="en-GB" sz="9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-</a:t>
                      </a: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1 (CD279)</a:t>
                      </a:r>
                      <a:endParaRPr lang="en-GB" sz="900" dirty="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EH12.1</a:t>
                      </a:r>
                      <a:r>
                        <a:rPr lang="en-GB" sz="9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 **</a:t>
                      </a:r>
                      <a:endParaRPr lang="en-GB" sz="900" dirty="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BD Bioscience</a:t>
                      </a:r>
                      <a:endParaRPr lang="en-GB" sz="900" dirty="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8266466"/>
                  </a:ext>
                </a:extLst>
              </a:tr>
              <a:tr h="2099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BV605</a:t>
                      </a:r>
                      <a:endParaRPr lang="en-GB" sz="90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PD</a:t>
                      </a:r>
                      <a:r>
                        <a:rPr lang="en-GB" sz="9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-</a:t>
                      </a: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1 (CD279)</a:t>
                      </a:r>
                      <a:endParaRPr lang="en-GB" sz="900" dirty="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EH12.2H7</a:t>
                      </a:r>
                      <a:endParaRPr lang="en-GB" sz="900" dirty="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BioLegend</a:t>
                      </a:r>
                      <a:endParaRPr lang="en-GB" sz="90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0189313"/>
                  </a:ext>
                </a:extLst>
              </a:tr>
              <a:tr h="2099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BV711 </a:t>
                      </a:r>
                      <a:endParaRPr lang="en-GB" sz="900" dirty="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TIM-3 (CD366)</a:t>
                      </a:r>
                      <a:endParaRPr lang="en-GB" sz="900" dirty="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7D3</a:t>
                      </a:r>
                      <a:r>
                        <a:rPr lang="en-GB" sz="9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**</a:t>
                      </a:r>
                      <a:endParaRPr lang="en-GB" sz="900" dirty="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BD Bioscience</a:t>
                      </a:r>
                      <a:endParaRPr lang="en-GB" sz="900" dirty="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474669"/>
                  </a:ext>
                </a:extLst>
              </a:tr>
              <a:tr h="32954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FVS780</a:t>
                      </a:r>
                      <a:endParaRPr lang="en-GB" sz="900" dirty="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Viability eFluor780</a:t>
                      </a:r>
                      <a:endParaRPr lang="en-GB" sz="900" dirty="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 </a:t>
                      </a:r>
                      <a:endParaRPr lang="en-GB" sz="900" dirty="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+mn-lt"/>
                        </a:rPr>
                        <a:t>BD Bioscience</a:t>
                      </a:r>
                      <a:endParaRPr lang="en-GB" sz="900" dirty="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86306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02879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0876DD42-55C3-4BE5-BC35-61A314DD9BEC}"/>
              </a:ext>
            </a:extLst>
          </p:cNvPr>
          <p:cNvGrpSpPr/>
          <p:nvPr/>
        </p:nvGrpSpPr>
        <p:grpSpPr>
          <a:xfrm>
            <a:off x="39641" y="1678575"/>
            <a:ext cx="6406879" cy="5016548"/>
            <a:chOff x="39641" y="1678575"/>
            <a:chExt cx="6406879" cy="5016548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6A9E6A51-7491-4B99-AF7C-155D1BA44DE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251835" y="1739535"/>
              <a:ext cx="3194685" cy="2351452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57A8E18A-48DD-4A30-A22B-2496C412656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518535" y="4268260"/>
              <a:ext cx="2701085" cy="2426863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C40131D-0C6D-4806-B336-6C2DEFB4884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2401" y="1678575"/>
              <a:ext cx="3098707" cy="2421284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436A7326-FE3A-426E-99C9-A8AAE338B6F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9641" y="4391700"/>
              <a:ext cx="3489008" cy="2303423"/>
            </a:xfrm>
            <a:prstGeom prst="rect">
              <a:avLst/>
            </a:prstGeom>
          </p:spPr>
        </p:pic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E7525857-96B7-4B8E-903E-7EACD1A17560}"/>
              </a:ext>
            </a:extLst>
          </p:cNvPr>
          <p:cNvSpPr txBox="1"/>
          <p:nvPr/>
        </p:nvSpPr>
        <p:spPr>
          <a:xfrm>
            <a:off x="314313" y="8558553"/>
            <a:ext cx="59053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Figure 1: Progression free survival according to known clinical  risk factors. 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GB" altLang="en-US" sz="1200" dirty="0">
                <a:latin typeface="Arial" panose="020B0604020202020204" pitchFamily="34" charset="0"/>
              </a:rPr>
              <a:t>igh risk cytogenetic features defined as one of: </a:t>
            </a:r>
            <a:r>
              <a:rPr lang="fr-FR" altLang="en-US" sz="1200" dirty="0">
                <a:latin typeface="Arial" panose="020B0604020202020204" pitchFamily="34" charset="0"/>
              </a:rPr>
              <a:t>t(4,14), t(14,16), t(14,20), </a:t>
            </a:r>
            <a:r>
              <a:rPr lang="fr-FR" altLang="en-US" sz="1200" dirty="0" err="1">
                <a:latin typeface="Arial" panose="020B0604020202020204" pitchFamily="34" charset="0"/>
              </a:rPr>
              <a:t>del</a:t>
            </a:r>
            <a:r>
              <a:rPr lang="fr-FR" altLang="en-US" sz="1200" dirty="0">
                <a:latin typeface="Arial" panose="020B0604020202020204" pitchFamily="34" charset="0"/>
              </a:rPr>
              <a:t>(17p).</a:t>
            </a:r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63766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54A8F318-0DB1-46EB-BA9B-03FB3CD97FDB}"/>
              </a:ext>
            </a:extLst>
          </p:cNvPr>
          <p:cNvSpPr txBox="1"/>
          <p:nvPr/>
        </p:nvSpPr>
        <p:spPr>
          <a:xfrm>
            <a:off x="994253" y="2021532"/>
            <a:ext cx="120035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b="1" dirty="0">
                <a:latin typeface="Arial" panose="020B0604020202020204" pitchFamily="34" charset="0"/>
                <a:cs typeface="Arial" panose="020B0604020202020204" pitchFamily="34" charset="0"/>
              </a:rPr>
              <a:t>CD4 effectors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53C463C-0840-4EB2-8E31-2230B28B6252}"/>
              </a:ext>
            </a:extLst>
          </p:cNvPr>
          <p:cNvSpPr txBox="1"/>
          <p:nvPr/>
        </p:nvSpPr>
        <p:spPr>
          <a:xfrm>
            <a:off x="2285864" y="2021532"/>
            <a:ext cx="91841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Tregs</a:t>
            </a:r>
            <a:endParaRPr lang="en-GB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A81CDCE-12CD-43E9-8DA2-F66AFA618F5D}"/>
              </a:ext>
            </a:extLst>
          </p:cNvPr>
          <p:cNvSpPr txBox="1"/>
          <p:nvPr/>
        </p:nvSpPr>
        <p:spPr>
          <a:xfrm>
            <a:off x="3593737" y="2021534"/>
            <a:ext cx="91841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b="1" dirty="0">
                <a:latin typeface="Arial" panose="020B0604020202020204" pitchFamily="34" charset="0"/>
                <a:cs typeface="Arial" panose="020B0604020202020204" pitchFamily="34" charset="0"/>
              </a:rPr>
              <a:t>CD8 T cells</a:t>
            </a: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D8A3DA48-2516-40F8-BA74-31BBB0ED8789}"/>
              </a:ext>
            </a:extLst>
          </p:cNvPr>
          <p:cNvGrpSpPr/>
          <p:nvPr/>
        </p:nvGrpSpPr>
        <p:grpSpPr>
          <a:xfrm>
            <a:off x="564180" y="2187181"/>
            <a:ext cx="4032577" cy="3161085"/>
            <a:chOff x="469089" y="261784"/>
            <a:chExt cx="5428410" cy="4978473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DEF3A76-2787-4ED2-A2E1-56DCB88C1319}"/>
                </a:ext>
              </a:extLst>
            </p:cNvPr>
            <p:cNvPicPr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14147" y="261784"/>
              <a:ext cx="1580400" cy="155520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9044127-AF42-44F0-B2B4-0FEDB0AF84CA}"/>
                </a:ext>
              </a:extLst>
            </p:cNvPr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600937" y="261784"/>
              <a:ext cx="1580400" cy="1555200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E4C0F817-8ABA-4A77-B534-83DBD0519CA2}"/>
                </a:ext>
              </a:extLst>
            </p:cNvPr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317099" y="261784"/>
              <a:ext cx="1580400" cy="1555200"/>
            </a:xfrm>
            <a:prstGeom prst="rect">
              <a:avLst/>
            </a:prstGeom>
          </p:spPr>
        </p:pic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2ABC4D31-09D1-4A27-A41F-B28A17900E01}"/>
                </a:ext>
              </a:extLst>
            </p:cNvPr>
            <p:cNvCxnSpPr/>
            <p:nvPr/>
          </p:nvCxnSpPr>
          <p:spPr>
            <a:xfrm flipV="1">
              <a:off x="824948" y="370270"/>
              <a:ext cx="0" cy="134178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BF3844F-1DAB-416A-8680-47416AF45550}"/>
                </a:ext>
              </a:extLst>
            </p:cNvPr>
            <p:cNvSpPr txBox="1"/>
            <p:nvPr/>
          </p:nvSpPr>
          <p:spPr>
            <a:xfrm>
              <a:off x="469089" y="663473"/>
              <a:ext cx="435025" cy="563156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r>
                <a:rPr lang="en-GB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PD-1</a:t>
              </a:r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597F1147-E845-4C14-96B5-85A5BF8D0473}"/>
                </a:ext>
              </a:extLst>
            </p:cNvPr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317099" y="1942970"/>
              <a:ext cx="1580400" cy="1555200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19213BCD-E293-4848-911E-873C9B285161}"/>
                </a:ext>
              </a:extLst>
            </p:cNvPr>
            <p:cNvPicPr>
              <a:picLocks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14147" y="1942970"/>
              <a:ext cx="1580400" cy="1555200"/>
            </a:xfrm>
            <a:prstGeom prst="rect">
              <a:avLst/>
            </a:prstGeom>
          </p:spPr>
        </p:pic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52DFAAC1-6AAB-485D-A199-117623120360}"/>
                </a:ext>
              </a:extLst>
            </p:cNvPr>
            <p:cNvCxnSpPr/>
            <p:nvPr/>
          </p:nvCxnSpPr>
          <p:spPr>
            <a:xfrm flipV="1">
              <a:off x="824948" y="2083114"/>
              <a:ext cx="0" cy="134178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4943724-3882-49DB-84EA-DB9A16EF2890}"/>
                </a:ext>
              </a:extLst>
            </p:cNvPr>
            <p:cNvSpPr txBox="1"/>
            <p:nvPr/>
          </p:nvSpPr>
          <p:spPr>
            <a:xfrm>
              <a:off x="469089" y="2083114"/>
              <a:ext cx="435025" cy="856361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r>
                <a:rPr lang="en-GB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CTLA-4</a:t>
              </a:r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47274159-55F0-4C00-B7CF-7A0FD97D727E}"/>
                </a:ext>
              </a:extLst>
            </p:cNvPr>
            <p:cNvPicPr>
              <a:picLocks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14147" y="3685057"/>
              <a:ext cx="1580400" cy="1555200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804BFC9C-586E-4DBE-B0EA-12B963A1BA5E}"/>
                </a:ext>
              </a:extLst>
            </p:cNvPr>
            <p:cNvPicPr>
              <a:picLocks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600937" y="3685057"/>
              <a:ext cx="1580400" cy="1555200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B3F3022E-EAE3-46EB-B69D-BC245F740ABE}"/>
                </a:ext>
              </a:extLst>
            </p:cNvPr>
            <p:cNvPicPr>
              <a:picLocks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317099" y="3685057"/>
              <a:ext cx="1580400" cy="1555200"/>
            </a:xfrm>
            <a:prstGeom prst="rect">
              <a:avLst/>
            </a:prstGeom>
          </p:spPr>
        </p:pic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5F0BF450-4306-444F-8EBE-DA46003A1661}"/>
                </a:ext>
              </a:extLst>
            </p:cNvPr>
            <p:cNvCxnSpPr/>
            <p:nvPr/>
          </p:nvCxnSpPr>
          <p:spPr>
            <a:xfrm flipV="1">
              <a:off x="821115" y="3749301"/>
              <a:ext cx="0" cy="134178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C4C8C84-5B23-4E23-9DA8-B235F848BCA5}"/>
                </a:ext>
              </a:extLst>
            </p:cNvPr>
            <p:cNvSpPr txBox="1"/>
            <p:nvPr/>
          </p:nvSpPr>
          <p:spPr>
            <a:xfrm>
              <a:off x="469089" y="3888113"/>
              <a:ext cx="323165" cy="717548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r>
                <a:rPr lang="en-GB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ICOS</a:t>
              </a:r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1CD52E4D-25E8-4107-9BB8-782BABCC34F5}"/>
                </a:ext>
              </a:extLst>
            </p:cNvPr>
            <p:cNvPicPr>
              <a:picLocks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600937" y="1942970"/>
              <a:ext cx="1580400" cy="1555200"/>
            </a:xfrm>
            <a:prstGeom prst="rect">
              <a:avLst/>
            </a:prstGeom>
          </p:spPr>
        </p:pic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DB7EE835-CCD2-49CB-959F-BF115AE9A9D8}"/>
              </a:ext>
            </a:extLst>
          </p:cNvPr>
          <p:cNvGrpSpPr/>
          <p:nvPr/>
        </p:nvGrpSpPr>
        <p:grpSpPr>
          <a:xfrm>
            <a:off x="577078" y="5450295"/>
            <a:ext cx="4058615" cy="3420447"/>
            <a:chOff x="6307761" y="537557"/>
            <a:chExt cx="5463460" cy="5386949"/>
          </a:xfrm>
        </p:grpSpPr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6E869F19-CD0D-4393-9F54-B4C69E289879}"/>
                </a:ext>
              </a:extLst>
            </p:cNvPr>
            <p:cNvCxnSpPr>
              <a:cxnSpLocks/>
            </p:cNvCxnSpPr>
            <p:nvPr/>
          </p:nvCxnSpPr>
          <p:spPr>
            <a:xfrm>
              <a:off x="6858000" y="5605481"/>
              <a:ext cx="3057006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1EFEBFDC-5D97-4286-8BBA-F379DC1FC368}"/>
                </a:ext>
              </a:extLst>
            </p:cNvPr>
            <p:cNvCxnSpPr>
              <a:cxnSpLocks/>
            </p:cNvCxnSpPr>
            <p:nvPr/>
          </p:nvCxnSpPr>
          <p:spPr>
            <a:xfrm>
              <a:off x="10287000" y="5605481"/>
              <a:ext cx="1335156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651A572-6054-4C79-9893-6494F1BDB9AE}"/>
                </a:ext>
              </a:extLst>
            </p:cNvPr>
            <p:cNvSpPr txBox="1"/>
            <p:nvPr/>
          </p:nvSpPr>
          <p:spPr>
            <a:xfrm>
              <a:off x="6858000" y="5693674"/>
              <a:ext cx="116287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CD4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FCFE9E3-8B55-4486-9768-57D376C95A18}"/>
                </a:ext>
              </a:extLst>
            </p:cNvPr>
            <p:cNvSpPr txBox="1"/>
            <p:nvPr/>
          </p:nvSpPr>
          <p:spPr>
            <a:xfrm>
              <a:off x="10286999" y="5693674"/>
              <a:ext cx="116287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CD8</a:t>
              </a:r>
            </a:p>
          </p:txBody>
        </p:sp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A463877C-F850-4AD5-84D6-D2F08A2E5800}"/>
                </a:ext>
              </a:extLst>
            </p:cNvPr>
            <p:cNvPicPr>
              <a:picLocks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6717178" y="537557"/>
              <a:ext cx="1580400" cy="1555200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9ED604EC-523A-441E-955B-2961178A7465}"/>
                </a:ext>
              </a:extLst>
            </p:cNvPr>
            <p:cNvPicPr>
              <a:picLocks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8463531" y="537557"/>
              <a:ext cx="1580400" cy="1555200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D82DFA1E-740D-496D-B3A4-3DB66AB799D0}"/>
                </a:ext>
              </a:extLst>
            </p:cNvPr>
            <p:cNvPicPr>
              <a:picLocks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0190821" y="537557"/>
              <a:ext cx="1580400" cy="1555200"/>
            </a:xfrm>
            <a:prstGeom prst="rect">
              <a:avLst/>
            </a:prstGeom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16A4CAC-AD25-4C28-8A8D-4E73DBF18201}"/>
                </a:ext>
              </a:extLst>
            </p:cNvPr>
            <p:cNvSpPr txBox="1"/>
            <p:nvPr/>
          </p:nvSpPr>
          <p:spPr>
            <a:xfrm>
              <a:off x="6307762" y="744395"/>
              <a:ext cx="425480" cy="758008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r>
                <a:rPr lang="en-GB" sz="9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GzmB</a:t>
              </a:r>
              <a:endParaRPr lang="en-GB" sz="9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12AEADED-9287-47DF-9DAB-5F9F3C81DA51}"/>
                </a:ext>
              </a:extLst>
            </p:cNvPr>
            <p:cNvPicPr>
              <a:picLocks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10190821" y="2218743"/>
              <a:ext cx="1580400" cy="1555200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BD965AC4-209C-46A7-A109-CB0042B745E5}"/>
                </a:ext>
              </a:extLst>
            </p:cNvPr>
            <p:cNvPicPr>
              <a:picLocks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8463531" y="2218743"/>
              <a:ext cx="1580400" cy="1555200"/>
            </a:xfrm>
            <a:prstGeom prst="rect">
              <a:avLst/>
            </a:prstGeom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4C58A5F8-E51E-4954-B937-8E29789F6EB3}"/>
                </a:ext>
              </a:extLst>
            </p:cNvPr>
            <p:cNvPicPr>
              <a:picLocks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6717178" y="2218743"/>
              <a:ext cx="1580400" cy="1555200"/>
            </a:xfrm>
            <a:prstGeom prst="rect">
              <a:avLst/>
            </a:prstGeom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CA4987D3-550E-43CE-9B31-D59AE3D42308}"/>
                </a:ext>
              </a:extLst>
            </p:cNvPr>
            <p:cNvSpPr txBox="1"/>
            <p:nvPr/>
          </p:nvSpPr>
          <p:spPr>
            <a:xfrm>
              <a:off x="6307761" y="2335271"/>
              <a:ext cx="435025" cy="881569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r>
                <a:rPr lang="en-GB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Ki-67</a:t>
              </a:r>
            </a:p>
          </p:txBody>
        </p:sp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94F6AC3A-1EB1-40C2-82BB-378A132874FB}"/>
                </a:ext>
              </a:extLst>
            </p:cNvPr>
            <p:cNvPicPr>
              <a:picLocks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6717178" y="3960830"/>
              <a:ext cx="1580400" cy="1555200"/>
            </a:xfrm>
            <a:prstGeom prst="rect">
              <a:avLst/>
            </a:prstGeom>
          </p:spPr>
        </p:pic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AC965D6C-8E31-4D4B-8C88-BC01B93C4D61}"/>
                </a:ext>
              </a:extLst>
            </p:cNvPr>
            <p:cNvPicPr>
              <a:picLocks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8463531" y="3960830"/>
              <a:ext cx="1580400" cy="1555200"/>
            </a:xfrm>
            <a:prstGeom prst="rect">
              <a:avLst/>
            </a:prstGeom>
          </p:spPr>
        </p:pic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1655F09E-A457-4C5F-91FE-4B4AB2A96922}"/>
                </a:ext>
              </a:extLst>
            </p:cNvPr>
            <p:cNvPicPr>
              <a:picLocks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10190821" y="3960830"/>
              <a:ext cx="1580400" cy="1555200"/>
            </a:xfrm>
            <a:prstGeom prst="rect">
              <a:avLst/>
            </a:prstGeom>
          </p:spPr>
        </p:pic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CC80B88D-77AA-477A-B571-A0A5629FB031}"/>
                </a:ext>
              </a:extLst>
            </p:cNvPr>
            <p:cNvSpPr txBox="1"/>
            <p:nvPr/>
          </p:nvSpPr>
          <p:spPr>
            <a:xfrm>
              <a:off x="6307761" y="4280207"/>
              <a:ext cx="435025" cy="717549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r>
                <a:rPr lang="en-GB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LAG-3</a:t>
              </a:r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7DFEBD3A-C44B-42F7-9F73-4577F004053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661377" y="646043"/>
              <a:ext cx="0" cy="134178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7E5FDFF4-EBC2-4FD0-8054-F288386ACB0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661377" y="2358887"/>
              <a:ext cx="0" cy="134178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4819C8A4-3184-4055-B695-82F84B1E805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657544" y="4025074"/>
              <a:ext cx="0" cy="134178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BCC1699F-37C9-4DEF-A4D8-9784F47096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487" y="8843447"/>
            <a:ext cx="5915025" cy="10318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11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Figure 2: FACS gating strategy of </a:t>
            </a: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(A) </a:t>
            </a:r>
            <a:r>
              <a:rPr lang="en-GB" sz="1100" dirty="0" err="1">
                <a:latin typeface="Arial" panose="020B0604020202020204" pitchFamily="34" charset="0"/>
                <a:cs typeface="Arial" panose="020B0604020202020204" pitchFamily="34" charset="0"/>
              </a:rPr>
              <a:t>Tregs</a:t>
            </a: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 (CD4+FoxP3+). (</a:t>
            </a:r>
            <a:r>
              <a:rPr lang="en-GB" sz="1100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) Dot plot histogram showing  gating of FoxP3+ </a:t>
            </a:r>
            <a:r>
              <a:rPr lang="en-GB" sz="1100" dirty="0" err="1">
                <a:latin typeface="Arial" panose="020B0604020202020204" pitchFamily="34" charset="0"/>
                <a:cs typeface="Arial" panose="020B0604020202020204" pitchFamily="34" charset="0"/>
              </a:rPr>
              <a:t>Tregs</a:t>
            </a: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 and FoxP3- CD4 effectors (CD4eff).(ii) Dot plot histogram showing FoxP3+CD25+ </a:t>
            </a:r>
            <a:r>
              <a:rPr lang="en-GB" sz="1100" dirty="0" err="1">
                <a:latin typeface="Arial" panose="020B0604020202020204" pitchFamily="34" charset="0"/>
                <a:cs typeface="Arial" panose="020B0604020202020204" pitchFamily="34" charset="0"/>
              </a:rPr>
              <a:t>Tregs</a:t>
            </a: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 gated from CD4+ cells (B) Co-inhibitory and co-activation receptors. Representative dot plots showing the positive and negative gate of the co-inhibitory and co-stimulatory checkpoint molecules on CD4eff, </a:t>
            </a:r>
            <a:r>
              <a:rPr lang="en-GB" sz="1100" dirty="0" err="1">
                <a:latin typeface="Arial" panose="020B0604020202020204" pitchFamily="34" charset="0"/>
                <a:cs typeface="Arial" panose="020B0604020202020204" pitchFamily="34" charset="0"/>
              </a:rPr>
              <a:t>Tregs</a:t>
            </a: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, and CD8+ cells. </a:t>
            </a:r>
            <a:endParaRPr lang="en-GB" sz="1200" dirty="0"/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A0C3D1AB-6C04-48C9-9F11-93179FA8C193}"/>
              </a:ext>
            </a:extLst>
          </p:cNvPr>
          <p:cNvPicPr>
            <a:picLocks noChangeAspect="1"/>
          </p:cNvPicPr>
          <p:nvPr/>
        </p:nvPicPr>
        <p:blipFill rotWithShape="1">
          <a:blip r:embed="rId20"/>
          <a:srcRect l="8383" b="5096"/>
          <a:stretch/>
        </p:blipFill>
        <p:spPr>
          <a:xfrm>
            <a:off x="1047317" y="307691"/>
            <a:ext cx="1202174" cy="122584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5E487CBE-6463-498B-B27B-4945391B9E3A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728454" y="291663"/>
            <a:ext cx="1254349" cy="1233232"/>
          </a:xfrm>
          <a:prstGeom prst="rect">
            <a:avLst/>
          </a:prstGeom>
        </p:spPr>
      </p:pic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91E17F77-4057-42D5-92B9-AF1FD5F6FC91}"/>
              </a:ext>
            </a:extLst>
          </p:cNvPr>
          <p:cNvCxnSpPr>
            <a:cxnSpLocks/>
          </p:cNvCxnSpPr>
          <p:nvPr/>
        </p:nvCxnSpPr>
        <p:spPr>
          <a:xfrm>
            <a:off x="3001676" y="1570755"/>
            <a:ext cx="981127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EFC2BFCB-7BAF-4C83-869E-7F2B1BA054AF}"/>
              </a:ext>
            </a:extLst>
          </p:cNvPr>
          <p:cNvSpPr txBox="1"/>
          <p:nvPr/>
        </p:nvSpPr>
        <p:spPr>
          <a:xfrm>
            <a:off x="3001676" y="1519682"/>
            <a:ext cx="182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FoxP3</a:t>
            </a:r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2BF36745-31DE-4E1C-BEE6-A4C7A3D561ED}"/>
              </a:ext>
            </a:extLst>
          </p:cNvPr>
          <p:cNvCxnSpPr>
            <a:cxnSpLocks/>
          </p:cNvCxnSpPr>
          <p:nvPr/>
        </p:nvCxnSpPr>
        <p:spPr>
          <a:xfrm flipV="1">
            <a:off x="2632169" y="376966"/>
            <a:ext cx="0" cy="906296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7808B799-6D8D-46DB-BC35-AF17A3B3EA48}"/>
              </a:ext>
            </a:extLst>
          </p:cNvPr>
          <p:cNvSpPr txBox="1"/>
          <p:nvPr/>
        </p:nvSpPr>
        <p:spPr>
          <a:xfrm>
            <a:off x="2360523" y="487173"/>
            <a:ext cx="369332" cy="79608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CD25</a:t>
            </a:r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4D9A3075-0305-4CC7-AAC8-723CB635BFC1}"/>
              </a:ext>
            </a:extLst>
          </p:cNvPr>
          <p:cNvCxnSpPr>
            <a:cxnSpLocks/>
          </p:cNvCxnSpPr>
          <p:nvPr/>
        </p:nvCxnSpPr>
        <p:spPr>
          <a:xfrm>
            <a:off x="1283726" y="1556897"/>
            <a:ext cx="965765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449547AF-7B72-47F4-A8C6-0BC1FF4DCECB}"/>
              </a:ext>
            </a:extLst>
          </p:cNvPr>
          <p:cNvSpPr txBox="1"/>
          <p:nvPr/>
        </p:nvSpPr>
        <p:spPr>
          <a:xfrm>
            <a:off x="1283726" y="1519684"/>
            <a:ext cx="182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CD4</a:t>
            </a:r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3DAFE653-1310-4BDF-999F-52539F005218}"/>
              </a:ext>
            </a:extLst>
          </p:cNvPr>
          <p:cNvCxnSpPr>
            <a:cxnSpLocks/>
          </p:cNvCxnSpPr>
          <p:nvPr/>
        </p:nvCxnSpPr>
        <p:spPr>
          <a:xfrm flipV="1">
            <a:off x="914219" y="307691"/>
            <a:ext cx="0" cy="934003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73C78D6A-BD63-49CA-A40D-E4FC30A11559}"/>
              </a:ext>
            </a:extLst>
          </p:cNvPr>
          <p:cNvSpPr txBox="1"/>
          <p:nvPr/>
        </p:nvSpPr>
        <p:spPr>
          <a:xfrm>
            <a:off x="642573" y="445605"/>
            <a:ext cx="369332" cy="79608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FoxP3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1B48F70B-BC8D-4CA3-B7ED-861096F4F479}"/>
              </a:ext>
            </a:extLst>
          </p:cNvPr>
          <p:cNvSpPr txBox="1"/>
          <p:nvPr/>
        </p:nvSpPr>
        <p:spPr>
          <a:xfrm>
            <a:off x="121781" y="224693"/>
            <a:ext cx="2138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9920C760-379F-4F85-B2EC-4D516FFEBB91}"/>
              </a:ext>
            </a:extLst>
          </p:cNvPr>
          <p:cNvSpPr txBox="1"/>
          <p:nvPr/>
        </p:nvSpPr>
        <p:spPr>
          <a:xfrm>
            <a:off x="123922" y="2052736"/>
            <a:ext cx="213887" cy="1938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4099A3C2-8A80-4A16-AF46-118C8B06B586}"/>
              </a:ext>
            </a:extLst>
          </p:cNvPr>
          <p:cNvSpPr txBox="1"/>
          <p:nvPr/>
        </p:nvSpPr>
        <p:spPr>
          <a:xfrm>
            <a:off x="703681" y="224690"/>
            <a:ext cx="2138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29356E84-39C6-4FA8-8DA8-A90F142A857A}"/>
              </a:ext>
            </a:extLst>
          </p:cNvPr>
          <p:cNvSpPr txBox="1"/>
          <p:nvPr/>
        </p:nvSpPr>
        <p:spPr>
          <a:xfrm>
            <a:off x="2388041" y="238545"/>
            <a:ext cx="3444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ii</a:t>
            </a:r>
          </a:p>
        </p:txBody>
      </p:sp>
    </p:spTree>
    <p:extLst>
      <p:ext uri="{BB962C8B-B14F-4D97-AF65-F5344CB8AC3E}">
        <p14:creationId xmlns:p14="http://schemas.microsoft.com/office/powerpoint/2010/main" val="12443100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630304CD-4BDA-4FEA-A7E0-BED785D65306}"/>
              </a:ext>
            </a:extLst>
          </p:cNvPr>
          <p:cNvGrpSpPr/>
          <p:nvPr/>
        </p:nvGrpSpPr>
        <p:grpSpPr>
          <a:xfrm>
            <a:off x="2070628" y="457451"/>
            <a:ext cx="2737026" cy="7845725"/>
            <a:chOff x="237638" y="87085"/>
            <a:chExt cx="3076110" cy="9786188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2A28121A-B869-4898-8269-EA60C40153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95287" y="7416041"/>
              <a:ext cx="2721293" cy="2457232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51EA5EF-0BEF-48FE-8CB7-859B931CE65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4808" y="167377"/>
              <a:ext cx="2866070" cy="2361642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BAA9DC5-CEA8-4E6D-A858-36B9B6F1386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0030" y="2543814"/>
              <a:ext cx="3031808" cy="2580422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28D1540C-0B35-4712-9420-FF0B6BA9029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81939" y="5125857"/>
              <a:ext cx="3031809" cy="2333839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DECAA1F-E688-4FBF-9190-9BB09DA6D6C6}"/>
                </a:ext>
              </a:extLst>
            </p:cNvPr>
            <p:cNvSpPr txBox="1"/>
            <p:nvPr/>
          </p:nvSpPr>
          <p:spPr>
            <a:xfrm>
              <a:off x="237638" y="87085"/>
              <a:ext cx="240385" cy="241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99C7D95-6C32-498B-A747-3F1780467099}"/>
                </a:ext>
              </a:extLst>
            </p:cNvPr>
            <p:cNvSpPr txBox="1"/>
            <p:nvPr/>
          </p:nvSpPr>
          <p:spPr>
            <a:xfrm>
              <a:off x="268118" y="2518670"/>
              <a:ext cx="240385" cy="241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05286AC-EAFE-41C1-80D5-796693CD04F7}"/>
                </a:ext>
              </a:extLst>
            </p:cNvPr>
            <p:cNvSpPr txBox="1"/>
            <p:nvPr/>
          </p:nvSpPr>
          <p:spPr>
            <a:xfrm>
              <a:off x="329078" y="5071083"/>
              <a:ext cx="240385" cy="241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144C4A3-3064-411A-BFC9-DB86126D218F}"/>
                </a:ext>
              </a:extLst>
            </p:cNvPr>
            <p:cNvSpPr txBox="1"/>
            <p:nvPr/>
          </p:nvSpPr>
          <p:spPr>
            <a:xfrm>
              <a:off x="313838" y="7427564"/>
              <a:ext cx="240385" cy="241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D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D3EB2B74-BE72-4D18-B3AB-C4C4E3D35EAC}"/>
              </a:ext>
            </a:extLst>
          </p:cNvPr>
          <p:cNvSpPr txBox="1"/>
          <p:nvPr/>
        </p:nvSpPr>
        <p:spPr>
          <a:xfrm>
            <a:off x="314313" y="8558553"/>
            <a:ext cx="65436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Figure 3: T cell subsets and PFS.</a:t>
            </a:r>
          </a:p>
          <a:p>
            <a:pPr algn="just"/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PFS in patients with high (&gt;median) and low (≤ median) frequency of (A) CD3, (B) CD4, (C) CD8, and (D) Tregs in patients 3 months post ASCT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915348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37838" y="62030"/>
            <a:ext cx="2065223" cy="1682386"/>
          </a:xfrm>
          <a:prstGeom prst="rect">
            <a:avLst/>
          </a:prstGeom>
        </p:spPr>
      </p:pic>
      <p:pic>
        <p:nvPicPr>
          <p:cNvPr id="9" name="Picture 8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2626057" y="70992"/>
            <a:ext cx="2065223" cy="1682386"/>
          </a:xfrm>
          <a:prstGeom prst="rect">
            <a:avLst/>
          </a:prstGeom>
        </p:spPr>
      </p:pic>
      <p:pic>
        <p:nvPicPr>
          <p:cNvPr id="10" name="Picture 9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2603800" y="1766940"/>
            <a:ext cx="2065223" cy="1682386"/>
          </a:xfrm>
          <a:prstGeom prst="rect">
            <a:avLst/>
          </a:prstGeom>
        </p:spPr>
      </p:pic>
      <p:pic>
        <p:nvPicPr>
          <p:cNvPr id="11" name="Picture 10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280659" y="1742644"/>
            <a:ext cx="2065223" cy="1682386"/>
          </a:xfrm>
          <a:prstGeom prst="rect">
            <a:avLst/>
          </a:prstGeom>
        </p:spPr>
      </p:pic>
      <p:pic>
        <p:nvPicPr>
          <p:cNvPr id="12" name="Picture 11"/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2618423" y="3520400"/>
            <a:ext cx="2065223" cy="1682386"/>
          </a:xfrm>
          <a:prstGeom prst="rect">
            <a:avLst/>
          </a:prstGeom>
        </p:spPr>
      </p:pic>
      <p:pic>
        <p:nvPicPr>
          <p:cNvPr id="13" name="Picture 12"/>
          <p:cNvPicPr>
            <a:picLocks/>
          </p:cNvPicPr>
          <p:nvPr/>
        </p:nvPicPr>
        <p:blipFill>
          <a:blip r:embed="rId7"/>
          <a:stretch>
            <a:fillRect/>
          </a:stretch>
        </p:blipFill>
        <p:spPr>
          <a:xfrm>
            <a:off x="4816666" y="3508244"/>
            <a:ext cx="2065223" cy="1682386"/>
          </a:xfrm>
          <a:prstGeom prst="rect">
            <a:avLst/>
          </a:prstGeom>
        </p:spPr>
      </p:pic>
      <p:pic>
        <p:nvPicPr>
          <p:cNvPr id="18" name="Picture 17"/>
          <p:cNvPicPr>
            <a:picLocks/>
          </p:cNvPicPr>
          <p:nvPr/>
        </p:nvPicPr>
        <p:blipFill>
          <a:blip r:embed="rId8"/>
          <a:stretch>
            <a:fillRect/>
          </a:stretch>
        </p:blipFill>
        <p:spPr>
          <a:xfrm>
            <a:off x="284134" y="3502752"/>
            <a:ext cx="2065223" cy="168238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2707" y="0"/>
            <a:ext cx="4389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6250" y="3386954"/>
            <a:ext cx="4389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0A60C756-12CA-49AF-8F28-3284E254501B}"/>
              </a:ext>
            </a:extLst>
          </p:cNvPr>
          <p:cNvPicPr>
            <a:picLocks/>
          </p:cNvPicPr>
          <p:nvPr/>
        </p:nvPicPr>
        <p:blipFill>
          <a:blip r:embed="rId9"/>
          <a:stretch>
            <a:fillRect/>
          </a:stretch>
        </p:blipFill>
        <p:spPr>
          <a:xfrm>
            <a:off x="269663" y="6945269"/>
            <a:ext cx="2019294" cy="1690639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945C1C5F-FFAB-42DD-BD26-23806D11D623}"/>
              </a:ext>
            </a:extLst>
          </p:cNvPr>
          <p:cNvPicPr>
            <a:picLocks/>
          </p:cNvPicPr>
          <p:nvPr/>
        </p:nvPicPr>
        <p:blipFill>
          <a:blip r:embed="rId10"/>
          <a:stretch>
            <a:fillRect/>
          </a:stretch>
        </p:blipFill>
        <p:spPr>
          <a:xfrm>
            <a:off x="2568772" y="5233714"/>
            <a:ext cx="2019294" cy="1690639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7F63CB65-5B7C-488E-BE72-07670B0F5233}"/>
              </a:ext>
            </a:extLst>
          </p:cNvPr>
          <p:cNvPicPr>
            <a:picLocks/>
          </p:cNvPicPr>
          <p:nvPr/>
        </p:nvPicPr>
        <p:blipFill>
          <a:blip r:embed="rId11"/>
          <a:stretch>
            <a:fillRect/>
          </a:stretch>
        </p:blipFill>
        <p:spPr>
          <a:xfrm>
            <a:off x="270369" y="5233714"/>
            <a:ext cx="2019294" cy="1690639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148D0778-F6FF-4FDC-BD62-37150F0EDB2F}"/>
              </a:ext>
            </a:extLst>
          </p:cNvPr>
          <p:cNvSpPr txBox="1"/>
          <p:nvPr/>
        </p:nvSpPr>
        <p:spPr>
          <a:xfrm>
            <a:off x="176250" y="5132296"/>
            <a:ext cx="4389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F165DC8-4747-4518-BE7A-9F1773DF7917}"/>
              </a:ext>
            </a:extLst>
          </p:cNvPr>
          <p:cNvSpPr txBox="1"/>
          <p:nvPr/>
        </p:nvSpPr>
        <p:spPr>
          <a:xfrm>
            <a:off x="176250" y="6825024"/>
            <a:ext cx="4389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BE52137-429D-452B-91D3-7EFDC10F203E}"/>
              </a:ext>
            </a:extLst>
          </p:cNvPr>
          <p:cNvSpPr txBox="1"/>
          <p:nvPr/>
        </p:nvSpPr>
        <p:spPr>
          <a:xfrm>
            <a:off x="132707" y="8869836"/>
            <a:ext cx="65436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Figure 4: Correlation between immune-regulatory and proliferation markers. 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Correlation between frequency of  LAG-3 on CD4eff, PD-1 on CD4eff, LAG-3 on CD8 T cells, Ki-67 on CD8 T cells, and LAG-3 on </a:t>
            </a:r>
            <a:r>
              <a:rPr lang="en-GB" sz="1200" dirty="0" err="1">
                <a:latin typeface="Arial" panose="020B0604020202020204" pitchFamily="34" charset="0"/>
                <a:cs typeface="Arial" panose="020B0604020202020204" pitchFamily="34" charset="0"/>
              </a:rPr>
              <a:t>Tregs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884919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Diagram, schematic&#10;&#10;Description automatically generated">
            <a:extLst>
              <a:ext uri="{FF2B5EF4-FFF2-40B4-BE49-F238E27FC236}">
                <a16:creationId xmlns:a16="http://schemas.microsoft.com/office/drawing/2014/main" id="{13FB934C-39E2-4E62-B1C1-F13DE97EB9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699" y="5847"/>
            <a:ext cx="6693550" cy="9660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0663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140872" y="392209"/>
            <a:ext cx="6478261" cy="4906387"/>
            <a:chOff x="140872" y="392209"/>
            <a:chExt cx="6478261" cy="4906387"/>
          </a:xfrm>
        </p:grpSpPr>
        <p:grpSp>
          <p:nvGrpSpPr>
            <p:cNvPr id="3" name="Group 2"/>
            <p:cNvGrpSpPr/>
            <p:nvPr/>
          </p:nvGrpSpPr>
          <p:grpSpPr>
            <a:xfrm>
              <a:off x="140872" y="867497"/>
              <a:ext cx="6478261" cy="4431099"/>
              <a:chOff x="140872" y="867497"/>
              <a:chExt cx="6478261" cy="4431099"/>
            </a:xfrm>
          </p:grpSpPr>
          <p:pic>
            <p:nvPicPr>
              <p:cNvPr id="4" name="Picture 3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0872" y="867497"/>
                <a:ext cx="2188800" cy="2188800"/>
              </a:xfrm>
              <a:prstGeom prst="rect">
                <a:avLst/>
              </a:prstGeom>
            </p:spPr>
          </p:pic>
          <p:pic>
            <p:nvPicPr>
              <p:cNvPr id="5" name="Picture 4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316815" y="878878"/>
                <a:ext cx="2188800" cy="2188800"/>
              </a:xfrm>
              <a:prstGeom prst="rect">
                <a:avLst/>
              </a:prstGeom>
            </p:spPr>
          </p:pic>
          <p:pic>
            <p:nvPicPr>
              <p:cNvPr id="6" name="Picture 5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430333" y="878878"/>
                <a:ext cx="2188800" cy="2188800"/>
              </a:xfrm>
              <a:prstGeom prst="rect">
                <a:avLst/>
              </a:prstGeom>
            </p:spPr>
          </p:pic>
          <p:pic>
            <p:nvPicPr>
              <p:cNvPr id="7" name="Picture 6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319507" y="3109796"/>
                <a:ext cx="2188800" cy="2188800"/>
              </a:xfrm>
              <a:prstGeom prst="rect">
                <a:avLst/>
              </a:prstGeom>
            </p:spPr>
          </p:pic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46371" y="3109796"/>
                <a:ext cx="2188800" cy="2188800"/>
              </a:xfrm>
              <a:prstGeom prst="rect">
                <a:avLst/>
              </a:prstGeom>
            </p:spPr>
          </p:pic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C123CE5-7531-4C93-AE72-F93CC4177954}"/>
                </a:ext>
              </a:extLst>
            </p:cNvPr>
            <p:cNvSpPr txBox="1"/>
            <p:nvPr/>
          </p:nvSpPr>
          <p:spPr>
            <a:xfrm>
              <a:off x="314109" y="392209"/>
              <a:ext cx="1432293" cy="276999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en-GB" sz="1200" b="1" dirty="0"/>
                <a:t>CD8 T cells</a:t>
              </a: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36D6D358-FEF2-4CC2-8F2F-8AA518B0615C}"/>
              </a:ext>
            </a:extLst>
          </p:cNvPr>
          <p:cNvSpPr txBox="1"/>
          <p:nvPr/>
        </p:nvSpPr>
        <p:spPr>
          <a:xfrm>
            <a:off x="352894" y="5978355"/>
            <a:ext cx="613934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Figure 5: Unsupervised clustering of T cell phenotype defines a cluster with distinct phenotypic and prognostic features.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 Frequency of activation and inhibitory receptors on Tregs, CD4eff and CD8 T cells in patients in cluster 3 and clusters 1+2+4+5+6+7+8. Statistics using student T test </a:t>
            </a:r>
            <a:r>
              <a:rPr lang="nn-NO" sz="1200" dirty="0">
                <a:latin typeface="Arial" panose="020B0604020202020204" pitchFamily="34" charset="0"/>
                <a:cs typeface="Arial" panose="020B0604020202020204" pitchFamily="34" charset="0"/>
              </a:rPr>
              <a:t>*p &lt; .05 **p &lt; 0.01, ***p &lt;0.001, ****p &lt;0.0001.</a:t>
            </a:r>
          </a:p>
          <a:p>
            <a:pPr algn="just"/>
            <a:endParaRPr lang="en-GB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66944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3BB2ED26-A73D-4449-91D4-A9F8D780A88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46142347"/>
              </p:ext>
            </p:extLst>
          </p:nvPr>
        </p:nvGraphicFramePr>
        <p:xfrm>
          <a:off x="398463" y="628650"/>
          <a:ext cx="1397000" cy="1925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28" name="Prism 8" r:id="rId3" imgW="1963820" imgH="2710075" progId="Prism8.Document">
                  <p:embed/>
                </p:oleObj>
              </mc:Choice>
              <mc:Fallback>
                <p:oleObj name="Prism 8" r:id="rId3" imgW="1963820" imgH="2710075" progId="Prism8.Document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81F34C9F-DAD8-4A7A-89B4-047AC0D86D0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98463" y="628650"/>
                        <a:ext cx="1397000" cy="19256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86D74403-F39E-49C1-8CDA-254798D624D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12973981"/>
              </p:ext>
            </p:extLst>
          </p:nvPr>
        </p:nvGraphicFramePr>
        <p:xfrm>
          <a:off x="1771650" y="638175"/>
          <a:ext cx="1409700" cy="193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29" name="Prism 8" r:id="rId5" imgW="1981827" imgH="2710075" progId="Prism8.Document">
                  <p:embed/>
                </p:oleObj>
              </mc:Choice>
              <mc:Fallback>
                <p:oleObj name="Prism 8" r:id="rId5" imgW="1981827" imgH="2710075" progId="Prism8.Document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F83C48C0-E922-4C6C-ADF7-9FCB34037E9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771650" y="638175"/>
                        <a:ext cx="1409700" cy="1930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A37E60FC-63CC-47E8-88B8-40D53C50E9B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53643885"/>
              </p:ext>
            </p:extLst>
          </p:nvPr>
        </p:nvGraphicFramePr>
        <p:xfrm>
          <a:off x="3179763" y="636588"/>
          <a:ext cx="1412875" cy="1928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30" name="Prism 8" r:id="rId7" imgW="1986509" imgH="2710075" progId="Prism8.Document">
                  <p:embed/>
                </p:oleObj>
              </mc:Choice>
              <mc:Fallback>
                <p:oleObj name="Prism 8" r:id="rId7" imgW="1986509" imgH="2710075" progId="Prism8.Document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0D05AFB3-4B4E-4C27-BA8A-28B431F7780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179763" y="636588"/>
                        <a:ext cx="1412875" cy="19288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0F85BCEE-64C8-4459-A95D-D27797F313F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9219992"/>
              </p:ext>
            </p:extLst>
          </p:nvPr>
        </p:nvGraphicFramePr>
        <p:xfrm>
          <a:off x="4578350" y="630238"/>
          <a:ext cx="1363663" cy="1924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31" name="Prism 8" r:id="rId9" imgW="1918083" imgH="2710075" progId="Prism8.Document">
                  <p:embed/>
                </p:oleObj>
              </mc:Choice>
              <mc:Fallback>
                <p:oleObj name="Prism 8" r:id="rId9" imgW="1918083" imgH="2710075" progId="Prism8.Document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5963C369-C125-44AB-BF20-B9601C50C68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578350" y="630238"/>
                        <a:ext cx="1363663" cy="1924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EE1EE87D-0FEB-41D6-BD38-608541A467A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6219548"/>
              </p:ext>
            </p:extLst>
          </p:nvPr>
        </p:nvGraphicFramePr>
        <p:xfrm>
          <a:off x="2387600" y="2622550"/>
          <a:ext cx="1592263" cy="1949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32" name="Prism 8" r:id="rId11" imgW="2215195" imgH="2710075" progId="Prism8.Document">
                  <p:embed/>
                </p:oleObj>
              </mc:Choice>
              <mc:Fallback>
                <p:oleObj name="Prism 8" r:id="rId11" imgW="2215195" imgH="2710075" progId="Prism8.Document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19347924-D89A-4C20-BB8A-6F6897D2BC0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2387600" y="2622550"/>
                        <a:ext cx="1592263" cy="1949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F2468DA7-3B56-4DAC-AFC7-ED0DF6359E8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4339085"/>
              </p:ext>
            </p:extLst>
          </p:nvPr>
        </p:nvGraphicFramePr>
        <p:xfrm>
          <a:off x="852488" y="2613025"/>
          <a:ext cx="1306512" cy="1951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33" name="Prism 8" r:id="rId13" imgW="1817245" imgH="2710075" progId="Prism8.Document">
                  <p:embed/>
                </p:oleObj>
              </mc:Choice>
              <mc:Fallback>
                <p:oleObj name="Prism 8" r:id="rId13" imgW="1817245" imgH="2710075" progId="Prism8.Document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6784FFE3-AE83-4675-A6BC-16C282A1532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852488" y="2613025"/>
                        <a:ext cx="1306512" cy="19510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D177B17A-D422-4200-A9C7-F9A0C4DF8DC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2364209"/>
              </p:ext>
            </p:extLst>
          </p:nvPr>
        </p:nvGraphicFramePr>
        <p:xfrm>
          <a:off x="4017668" y="2630488"/>
          <a:ext cx="1481137" cy="1949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34" name="Prism 8" r:id="rId15" imgW="2059616" imgH="2710075" progId="Prism8.Document">
                  <p:embed/>
                </p:oleObj>
              </mc:Choice>
              <mc:Fallback>
                <p:oleObj name="Prism 8" r:id="rId15" imgW="2059616" imgH="2710075" progId="Prism8.Document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F97C74C0-9EF8-4376-821C-0E3E51E118C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4017668" y="2630488"/>
                        <a:ext cx="1481137" cy="1949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4418C79A-EB3C-4C7B-AF02-1F3033B4B1FD}"/>
              </a:ext>
            </a:extLst>
          </p:cNvPr>
          <p:cNvSpPr txBox="1"/>
          <p:nvPr/>
        </p:nvSpPr>
        <p:spPr>
          <a:xfrm>
            <a:off x="332581" y="578559"/>
            <a:ext cx="622385" cy="270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99ED5FF-44B4-42A9-B147-856D2E72B0CE}"/>
              </a:ext>
            </a:extLst>
          </p:cNvPr>
          <p:cNvSpPr txBox="1"/>
          <p:nvPr/>
        </p:nvSpPr>
        <p:spPr>
          <a:xfrm>
            <a:off x="339242" y="2567019"/>
            <a:ext cx="6223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DC11C78-0687-45AB-9D06-8262D6E42F03}"/>
              </a:ext>
            </a:extLst>
          </p:cNvPr>
          <p:cNvSpPr txBox="1"/>
          <p:nvPr/>
        </p:nvSpPr>
        <p:spPr>
          <a:xfrm>
            <a:off x="352894" y="4994680"/>
            <a:ext cx="6139346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Figure 6: : T cell subsets in MM BM at baseline from Cohort 2 patients. </a:t>
            </a: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(A) Frequency of CD3, total CD4, CD8 T cells and </a:t>
            </a:r>
            <a:r>
              <a:rPr lang="en-GB" sz="1100" dirty="0" err="1">
                <a:latin typeface="Arial" panose="020B0604020202020204" pitchFamily="34" charset="0"/>
                <a:cs typeface="Arial" panose="020B0604020202020204" pitchFamily="34" charset="0"/>
              </a:rPr>
              <a:t>Tregs</a:t>
            </a: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. (B) CD4:CD8 and </a:t>
            </a:r>
            <a:r>
              <a:rPr lang="en-GB" sz="1100" dirty="0" err="1">
                <a:latin typeface="Arial" panose="020B0604020202020204" pitchFamily="34" charset="0"/>
                <a:cs typeface="Arial" panose="020B0604020202020204" pitchFamily="34" charset="0"/>
              </a:rPr>
              <a:t>effector:Treg</a:t>
            </a: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 ratios. Ratios calculated using absolute numbers of populations in each sample. (C) Frequency of checkpoint expression on CD4eff, CD8, and </a:t>
            </a:r>
            <a:r>
              <a:rPr lang="en-GB" sz="1100" dirty="0" err="1">
                <a:latin typeface="Arial" panose="020B0604020202020204" pitchFamily="34" charset="0"/>
                <a:cs typeface="Arial" panose="020B0604020202020204" pitchFamily="34" charset="0"/>
              </a:rPr>
              <a:t>Tregs</a:t>
            </a: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. Statistical analysis by using Mann-Whitney U test  *=p&lt;0.05, **=p&lt;0.01, ***=p&lt;0.001, ****=p&lt;0.0001. Lines indicate median. </a:t>
            </a:r>
          </a:p>
          <a:p>
            <a:pPr algn="just"/>
            <a:endParaRPr lang="en-GB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56616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202" y="807110"/>
            <a:ext cx="1094835" cy="105514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202" y="2001214"/>
            <a:ext cx="1094835" cy="105514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83368" y="2775529"/>
            <a:ext cx="1432865" cy="141075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78621" y="1073815"/>
            <a:ext cx="1432864" cy="141075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11635" y="782853"/>
            <a:ext cx="1435988" cy="129416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30818" y="768275"/>
            <a:ext cx="1431498" cy="140940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8306" y="3211143"/>
            <a:ext cx="1053731" cy="103747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29629" y="2688967"/>
            <a:ext cx="1547088" cy="1523213"/>
          </a:xfrm>
          <a:prstGeom prst="rect">
            <a:avLst/>
          </a:prstGeom>
        </p:spPr>
      </p:pic>
      <p:cxnSp>
        <p:nvCxnSpPr>
          <p:cNvPr id="18" name="Straight Arrow Connector 17"/>
          <p:cNvCxnSpPr/>
          <p:nvPr/>
        </p:nvCxnSpPr>
        <p:spPr>
          <a:xfrm>
            <a:off x="906816" y="1882298"/>
            <a:ext cx="0" cy="14080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918356" y="3096442"/>
            <a:ext cx="0" cy="14080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V="1">
            <a:off x="1365116" y="3491479"/>
            <a:ext cx="246817" cy="6343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H="1" flipV="1">
            <a:off x="1851441" y="2775530"/>
            <a:ext cx="306633" cy="14225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1537168" y="2602405"/>
            <a:ext cx="560473" cy="213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88" dirty="0"/>
              <a:t>NK cells</a:t>
            </a:r>
          </a:p>
        </p:txBody>
      </p:sp>
      <p:cxnSp>
        <p:nvCxnSpPr>
          <p:cNvPr id="28" name="Straight Arrow Connector 27"/>
          <p:cNvCxnSpPr/>
          <p:nvPr/>
        </p:nvCxnSpPr>
        <p:spPr>
          <a:xfrm flipV="1">
            <a:off x="2936191" y="2299570"/>
            <a:ext cx="0" cy="109299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2647694" y="1241196"/>
            <a:ext cx="1008917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3094938" y="1952698"/>
            <a:ext cx="1414733" cy="104315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>
            <a:off x="4828735" y="1675332"/>
            <a:ext cx="59855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4478749" y="678979"/>
            <a:ext cx="560473" cy="213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88" dirty="0"/>
              <a:t>T </a:t>
            </a:r>
            <a:r>
              <a:rPr lang="en-GB" sz="788" dirty="0" err="1"/>
              <a:t>regs</a:t>
            </a:r>
            <a:endParaRPr lang="en-GB" sz="788" dirty="0"/>
          </a:p>
        </p:txBody>
      </p:sp>
      <p:sp>
        <p:nvSpPr>
          <p:cNvPr id="44" name="TextBox 43"/>
          <p:cNvSpPr txBox="1"/>
          <p:nvPr/>
        </p:nvSpPr>
        <p:spPr>
          <a:xfrm>
            <a:off x="4947624" y="1666820"/>
            <a:ext cx="560473" cy="213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88" dirty="0"/>
              <a:t>CD4eff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190571" y="2585669"/>
            <a:ext cx="560473" cy="213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88" dirty="0"/>
              <a:t>CD8+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431905" y="1004564"/>
            <a:ext cx="689627" cy="178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63" dirty="0"/>
              <a:t>Central memory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055884" y="1004564"/>
            <a:ext cx="689627" cy="178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63" dirty="0"/>
              <a:t>Naive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493881" y="1804743"/>
            <a:ext cx="689627" cy="178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63" dirty="0"/>
              <a:t>Effector memory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299830" y="1590934"/>
            <a:ext cx="445681" cy="178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63" dirty="0" err="1"/>
              <a:t>Temra</a:t>
            </a:r>
            <a:endParaRPr lang="en-GB" sz="563" dirty="0"/>
          </a:p>
        </p:txBody>
      </p:sp>
      <p:sp>
        <p:nvSpPr>
          <p:cNvPr id="50" name="TextBox 49"/>
          <p:cNvSpPr txBox="1"/>
          <p:nvPr/>
        </p:nvSpPr>
        <p:spPr>
          <a:xfrm>
            <a:off x="4570488" y="2948831"/>
            <a:ext cx="689627" cy="178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63" dirty="0"/>
              <a:t>Central memory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299550" y="2948830"/>
            <a:ext cx="689627" cy="178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63" dirty="0"/>
              <a:t>Naive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4510535" y="3586749"/>
            <a:ext cx="528686" cy="265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63" dirty="0"/>
              <a:t>Effector memory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745735" y="3598614"/>
            <a:ext cx="445681" cy="178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63" dirty="0" err="1"/>
              <a:t>Temra</a:t>
            </a:r>
            <a:endParaRPr lang="en-GB" sz="563" dirty="0"/>
          </a:p>
        </p:txBody>
      </p:sp>
      <p:sp>
        <p:nvSpPr>
          <p:cNvPr id="54" name="TextBox 53"/>
          <p:cNvSpPr txBox="1"/>
          <p:nvPr/>
        </p:nvSpPr>
        <p:spPr>
          <a:xfrm>
            <a:off x="3367835" y="918002"/>
            <a:ext cx="560473" cy="213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88" dirty="0"/>
              <a:t>CD4+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368FD06-77DB-844A-9580-5AECC2667151}"/>
              </a:ext>
            </a:extLst>
          </p:cNvPr>
          <p:cNvSpPr txBox="1"/>
          <p:nvPr/>
        </p:nvSpPr>
        <p:spPr>
          <a:xfrm>
            <a:off x="756292" y="473314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A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1EDC9AB-9414-9A4C-8174-2860322C80B1}"/>
              </a:ext>
            </a:extLst>
          </p:cNvPr>
          <p:cNvSpPr txBox="1"/>
          <p:nvPr/>
        </p:nvSpPr>
        <p:spPr>
          <a:xfrm>
            <a:off x="288306" y="8472713"/>
            <a:ext cx="642430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/>
              <a:t>Supplementary Figure 7: </a:t>
            </a:r>
            <a:r>
              <a:rPr lang="en-GB" sz="1100" dirty="0"/>
              <a:t>(A) Lymphoid gating strategy: Samples gated on live, single cells. CD3+ CD56- lymphocytes gated on CD4+ and CD8+. CD4+ gated on FOXP3+ to define T </a:t>
            </a:r>
            <a:r>
              <a:rPr lang="en-GB" sz="1100" dirty="0" err="1"/>
              <a:t>regs</a:t>
            </a:r>
            <a:r>
              <a:rPr lang="en-GB" sz="1100" dirty="0"/>
              <a:t>. CD4+ FOXP3- effectors then gated on CCR7 and CD45RA to distinguish memory phenotype. CD8+ cells also gated on CCR7 and CD45RA to distinguish memory phenotype. (B) Change in frequency of CD3+ naïve cells between baseline and D100; (C) Change in frequency of CD3+ TEMRA; (D) Change in frequency of CD4eff PD1+, (E) Change in frequency of Ki67+ CD4eff; (F) Change in frequency of </a:t>
            </a:r>
            <a:r>
              <a:rPr lang="en-GB" sz="1100" dirty="0" err="1"/>
              <a:t>GzmB</a:t>
            </a:r>
            <a:r>
              <a:rPr lang="en-GB" sz="1100" dirty="0"/>
              <a:t>+ CD4eff; (G) Change in frequency of </a:t>
            </a:r>
            <a:r>
              <a:rPr lang="en-GB" sz="1100" dirty="0" err="1"/>
              <a:t>GzmB</a:t>
            </a:r>
            <a:r>
              <a:rPr lang="en-GB" sz="1100" dirty="0"/>
              <a:t>+ CD8+ cells, (H)Change in frequency of CD8 Ki67+. Statistical analysis by paired Student </a:t>
            </a:r>
            <a:r>
              <a:rPr lang="en-GB" sz="1100" i="1" dirty="0"/>
              <a:t>t</a:t>
            </a:r>
            <a:r>
              <a:rPr lang="en-GB" sz="1100" dirty="0"/>
              <a:t>-tests,</a:t>
            </a:r>
            <a:r>
              <a:rPr lang="en-US" sz="1100" dirty="0"/>
              <a:t> </a:t>
            </a:r>
            <a:r>
              <a:rPr lang="en-GB" sz="1100" dirty="0"/>
              <a:t>*=p&lt;0.05, **=p&lt;0.01, ***=p&lt;0.0001 </a:t>
            </a:r>
            <a:r>
              <a:rPr lang="en-US" sz="1100" dirty="0"/>
              <a:t> </a:t>
            </a:r>
            <a:endParaRPr lang="en-GB" sz="1100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15BCE5E-C14D-794E-915D-7E61C65CCF0A}"/>
              </a:ext>
            </a:extLst>
          </p:cNvPr>
          <p:cNvSpPr txBox="1"/>
          <p:nvPr/>
        </p:nvSpPr>
        <p:spPr>
          <a:xfrm>
            <a:off x="3841856" y="6375768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H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A2D6851-EA5F-0142-9029-14AE1070638F}"/>
              </a:ext>
            </a:extLst>
          </p:cNvPr>
          <p:cNvSpPr txBox="1"/>
          <p:nvPr/>
        </p:nvSpPr>
        <p:spPr>
          <a:xfrm>
            <a:off x="2253133" y="6397455"/>
            <a:ext cx="3321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G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A4A2F52A-A044-0842-8097-6BE1D982BAA5}"/>
              </a:ext>
            </a:extLst>
          </p:cNvPr>
          <p:cNvSpPr txBox="1"/>
          <p:nvPr/>
        </p:nvSpPr>
        <p:spPr>
          <a:xfrm>
            <a:off x="664617" y="6397455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F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40619A55-3035-E64E-998E-1537617063C9}"/>
              </a:ext>
            </a:extLst>
          </p:cNvPr>
          <p:cNvSpPr txBox="1"/>
          <p:nvPr/>
        </p:nvSpPr>
        <p:spPr>
          <a:xfrm>
            <a:off x="3838063" y="4288617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D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790589C3-A9FC-0C48-B5AC-B5479347B37E}"/>
              </a:ext>
            </a:extLst>
          </p:cNvPr>
          <p:cNvSpPr txBox="1"/>
          <p:nvPr/>
        </p:nvSpPr>
        <p:spPr>
          <a:xfrm>
            <a:off x="651370" y="4325447"/>
            <a:ext cx="314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B</a:t>
            </a:r>
          </a:p>
        </p:txBody>
      </p:sp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452B5B8D-95E9-416F-9069-9737B45D2C8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1308256"/>
              </p:ext>
            </p:extLst>
          </p:nvPr>
        </p:nvGraphicFramePr>
        <p:xfrm>
          <a:off x="63500" y="4494213"/>
          <a:ext cx="1809750" cy="1952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49" name="Prism 8" r:id="rId11" imgW="2273177" imgH="2455521" progId="Prism8.Document">
                  <p:embed/>
                </p:oleObj>
              </mc:Choice>
              <mc:Fallback>
                <p:oleObj name="Prism 8" r:id="rId11" imgW="2273177" imgH="2455521" progId="Prism8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3500" y="4494213"/>
                        <a:ext cx="1809750" cy="1952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>
            <a:extLst>
              <a:ext uri="{FF2B5EF4-FFF2-40B4-BE49-F238E27FC236}">
                <a16:creationId xmlns:a16="http://schemas.microsoft.com/office/drawing/2014/main" id="{3EC93389-6B3A-4756-AB47-CF75C2BF548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3844354"/>
              </p:ext>
            </p:extLst>
          </p:nvPr>
        </p:nvGraphicFramePr>
        <p:xfrm>
          <a:off x="1649413" y="4494213"/>
          <a:ext cx="1798637" cy="1947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50" name="Prism 8" r:id="rId13" imgW="2267054" imgH="2455521" progId="Prism8.Document">
                  <p:embed/>
                </p:oleObj>
              </mc:Choice>
              <mc:Fallback>
                <p:oleObj name="Prism 8" r:id="rId13" imgW="2267054" imgH="2455521" progId="Prism8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649413" y="4494213"/>
                        <a:ext cx="1798637" cy="19478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>
            <a:extLst>
              <a:ext uri="{FF2B5EF4-FFF2-40B4-BE49-F238E27FC236}">
                <a16:creationId xmlns:a16="http://schemas.microsoft.com/office/drawing/2014/main" id="{705C0DF3-7568-4134-A233-7FBE5C087D0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5628786"/>
              </p:ext>
            </p:extLst>
          </p:nvPr>
        </p:nvGraphicFramePr>
        <p:xfrm>
          <a:off x="4865688" y="4575175"/>
          <a:ext cx="1706562" cy="1868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51" name="Prism 8" r:id="rId15" imgW="2242565" imgH="2455521" progId="Prism8.Document">
                  <p:embed/>
                </p:oleObj>
              </mc:Choice>
              <mc:Fallback>
                <p:oleObj name="Prism 8" r:id="rId15" imgW="2242565" imgH="2455521" progId="Prism8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4865688" y="4575175"/>
                        <a:ext cx="1706562" cy="18684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>
            <a:extLst>
              <a:ext uri="{FF2B5EF4-FFF2-40B4-BE49-F238E27FC236}">
                <a16:creationId xmlns:a16="http://schemas.microsoft.com/office/drawing/2014/main" id="{150FB1BC-B12C-4726-AEA6-55E4CF33564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552817"/>
              </p:ext>
            </p:extLst>
          </p:nvPr>
        </p:nvGraphicFramePr>
        <p:xfrm>
          <a:off x="-11587" y="6629400"/>
          <a:ext cx="1841500" cy="1881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52" name="Prism 8" r:id="rId17" imgW="2402825" imgH="2455521" progId="Prism8.Document">
                  <p:embed/>
                </p:oleObj>
              </mc:Choice>
              <mc:Fallback>
                <p:oleObj name="Prism 8" r:id="rId17" imgW="2402825" imgH="2455521" progId="Prism8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-11587" y="6629400"/>
                        <a:ext cx="1841500" cy="18811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24">
            <a:extLst>
              <a:ext uri="{FF2B5EF4-FFF2-40B4-BE49-F238E27FC236}">
                <a16:creationId xmlns:a16="http://schemas.microsoft.com/office/drawing/2014/main" id="{6C093386-0D41-4FB8-9699-BCA43CF4879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56997538"/>
              </p:ext>
            </p:extLst>
          </p:nvPr>
        </p:nvGraphicFramePr>
        <p:xfrm>
          <a:off x="1621950" y="6597824"/>
          <a:ext cx="1798638" cy="1885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53" name="Prism 8" r:id="rId19" imgW="2363211" imgH="2478204" progId="Prism8.Document">
                  <p:embed/>
                </p:oleObj>
              </mc:Choice>
              <mc:Fallback>
                <p:oleObj name="Prism 8" r:id="rId19" imgW="2363211" imgH="2478204" progId="Prism8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1621950" y="6597824"/>
                        <a:ext cx="1798638" cy="1885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" name="Object 57">
            <a:extLst>
              <a:ext uri="{FF2B5EF4-FFF2-40B4-BE49-F238E27FC236}">
                <a16:creationId xmlns:a16="http://schemas.microsoft.com/office/drawing/2014/main" id="{E9475281-CF51-4761-A536-4F2434990D5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231427"/>
              </p:ext>
            </p:extLst>
          </p:nvPr>
        </p:nvGraphicFramePr>
        <p:xfrm>
          <a:off x="3214688" y="4516438"/>
          <a:ext cx="1849437" cy="1920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54" name="Prism 8" r:id="rId21" imgW="2325036" imgH="2455521" progId="Prism8.Document">
                  <p:embed/>
                </p:oleObj>
              </mc:Choice>
              <mc:Fallback>
                <p:oleObj name="Prism 8" r:id="rId21" imgW="2325036" imgH="2455521" progId="Prism8.Document">
                  <p:embed/>
                  <p:pic>
                    <p:nvPicPr>
                      <p:cNvPr id="22" name="Object 21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3214688" y="4516438"/>
                        <a:ext cx="1849437" cy="1920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" name="Object 58">
            <a:extLst>
              <a:ext uri="{FF2B5EF4-FFF2-40B4-BE49-F238E27FC236}">
                <a16:creationId xmlns:a16="http://schemas.microsoft.com/office/drawing/2014/main" id="{7DAD8B2F-6F4A-40DE-B2E8-DD21B1DC8C1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2690868"/>
              </p:ext>
            </p:extLst>
          </p:nvPr>
        </p:nvGraphicFramePr>
        <p:xfrm>
          <a:off x="3279775" y="6588125"/>
          <a:ext cx="1662113" cy="189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55" name="Prism 6" r:id="rId23" imgW="2303788" imgH="2455521" progId="Prism6.Document">
                  <p:embed/>
                </p:oleObj>
              </mc:Choice>
              <mc:Fallback>
                <p:oleObj name="Prism 6" r:id="rId23" imgW="2303788" imgH="2455521" progId="Prism6.Document">
                  <p:embed/>
                  <p:pic>
                    <p:nvPicPr>
                      <p:cNvPr id="18" name="Object 17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3279775" y="6588125"/>
                        <a:ext cx="1662113" cy="1892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" name="TextBox 59">
            <a:extLst>
              <a:ext uri="{FF2B5EF4-FFF2-40B4-BE49-F238E27FC236}">
                <a16:creationId xmlns:a16="http://schemas.microsoft.com/office/drawing/2014/main" id="{01AA6686-2D49-440E-A9A9-E4AFB052D51C}"/>
              </a:ext>
            </a:extLst>
          </p:cNvPr>
          <p:cNvSpPr txBox="1"/>
          <p:nvPr/>
        </p:nvSpPr>
        <p:spPr>
          <a:xfrm>
            <a:off x="5413338" y="4327535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E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34338D8F-4248-454B-B220-9AB3C647843F}"/>
              </a:ext>
            </a:extLst>
          </p:cNvPr>
          <p:cNvSpPr txBox="1"/>
          <p:nvPr/>
        </p:nvSpPr>
        <p:spPr>
          <a:xfrm>
            <a:off x="2259403" y="4330982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15885691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58E143D-2B38-48CB-B916-BE31DADAC93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9399" t="8503" r="36563"/>
          <a:stretch/>
        </p:blipFill>
        <p:spPr>
          <a:xfrm>
            <a:off x="3847968" y="922499"/>
            <a:ext cx="211880" cy="269553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B994074-F7F7-45F5-A7C8-46876A45ECA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41702"/>
          <a:stretch/>
        </p:blipFill>
        <p:spPr>
          <a:xfrm>
            <a:off x="4273045" y="727913"/>
            <a:ext cx="1579113" cy="159793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4AD9775-3E58-45BF-A44A-50AAD903870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41702"/>
          <a:stretch/>
        </p:blipFill>
        <p:spPr>
          <a:xfrm>
            <a:off x="4273045" y="2270267"/>
            <a:ext cx="1579113" cy="1597938"/>
          </a:xfrm>
          <a:prstGeom prst="rect">
            <a:avLst/>
          </a:prstGeom>
        </p:spPr>
      </p:pic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4F05A26A-920A-49BC-91A3-92F9063C9B8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5145263"/>
              </p:ext>
            </p:extLst>
          </p:nvPr>
        </p:nvGraphicFramePr>
        <p:xfrm>
          <a:off x="261938" y="6174236"/>
          <a:ext cx="5934075" cy="248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65" name="Prism 8" r:id="rId6" imgW="6473439" imgH="2714755" progId="Prism8.Document">
                  <p:embed/>
                </p:oleObj>
              </mc:Choice>
              <mc:Fallback>
                <p:oleObj name="Prism 8" r:id="rId6" imgW="6473439" imgH="2714755" progId="Prism8.Document">
                  <p:embed/>
                  <p:pic>
                    <p:nvPicPr>
                      <p:cNvPr id="12" name="Object 11">
                        <a:extLst>
                          <a:ext uri="{FF2B5EF4-FFF2-40B4-BE49-F238E27FC236}">
                            <a16:creationId xmlns:a16="http://schemas.microsoft.com/office/drawing/2014/main" id="{4F05A26A-920A-49BC-91A3-92F9063C9B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61938" y="6174236"/>
                        <a:ext cx="5934075" cy="2489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0D3D51E4-1CDF-4E97-9F4E-6A446B8D26D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81263" y="478499"/>
          <a:ext cx="3487020" cy="32986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66" name="Prism 8" r:id="rId8" imgW="5644047" imgH="5339139" progId="Prism8.Document">
                  <p:embed/>
                </p:oleObj>
              </mc:Choice>
              <mc:Fallback>
                <p:oleObj name="Prism 8" r:id="rId8" imgW="5644047" imgH="5339139" progId="Prism8.Document">
                  <p:embed/>
                  <p:pic>
                    <p:nvPicPr>
                      <p:cNvPr id="14" name="Object 13">
                        <a:extLst>
                          <a:ext uri="{FF2B5EF4-FFF2-40B4-BE49-F238E27FC236}">
                            <a16:creationId xmlns:a16="http://schemas.microsoft.com/office/drawing/2014/main" id="{0D3D51E4-1CDF-4E97-9F4E-6A446B8D26D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81263" y="478499"/>
                        <a:ext cx="3487020" cy="329869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EE433E24-A08A-411C-BA43-359F346EB6B7}"/>
              </a:ext>
            </a:extLst>
          </p:cNvPr>
          <p:cNvSpPr txBox="1"/>
          <p:nvPr/>
        </p:nvSpPr>
        <p:spPr>
          <a:xfrm>
            <a:off x="275054" y="8442967"/>
            <a:ext cx="642430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/>
              <a:t>Supplementary Figure 8: Three paired patient samples from baseline and D100 post ASCT were analysed. </a:t>
            </a:r>
            <a:r>
              <a:rPr lang="en-GB" sz="1200" dirty="0"/>
              <a:t>Using dimensionality reduction by UMAP and </a:t>
            </a:r>
            <a:r>
              <a:rPr lang="en-GB" sz="1200" dirty="0" err="1"/>
              <a:t>Phenograph</a:t>
            </a:r>
            <a:r>
              <a:rPr lang="en-GB" sz="1200" dirty="0"/>
              <a:t> Clustering algorithms, 19 clusters were identified from CD3+CD56-CD19- cells identified in the BM (A) Heat map to show relative expression levels of various parameters. B(</a:t>
            </a:r>
            <a:r>
              <a:rPr lang="en-GB" sz="1200" dirty="0" err="1"/>
              <a:t>i</a:t>
            </a:r>
            <a:r>
              <a:rPr lang="en-GB" sz="1200" dirty="0"/>
              <a:t>) UMAP of 3 BL samples and (ii) D100 post ASCT from the same 3 patients. (C) distribution </a:t>
            </a:r>
          </a:p>
          <a:p>
            <a:r>
              <a:rPr lang="en-GB" sz="1200" dirty="0"/>
              <a:t>(D) Graph to show significant differences in size of clusters indicating mean and SD. Significance levels by student T test indicated.</a:t>
            </a:r>
            <a:endParaRPr lang="en-GB" sz="12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AF31592-0676-4D07-BCFD-B4E3D0DD84FF}"/>
              </a:ext>
            </a:extLst>
          </p:cNvPr>
          <p:cNvSpPr txBox="1"/>
          <p:nvPr/>
        </p:nvSpPr>
        <p:spPr>
          <a:xfrm>
            <a:off x="552602" y="251143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D54A981-86B9-48AF-B9E4-4BF33D74A4C2}"/>
              </a:ext>
            </a:extLst>
          </p:cNvPr>
          <p:cNvSpPr txBox="1"/>
          <p:nvPr/>
        </p:nvSpPr>
        <p:spPr>
          <a:xfrm>
            <a:off x="4165864" y="245110"/>
            <a:ext cx="314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B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A9A32F9-2D43-43C9-81E4-FA9A7EE75721}"/>
              </a:ext>
            </a:extLst>
          </p:cNvPr>
          <p:cNvSpPr txBox="1"/>
          <p:nvPr/>
        </p:nvSpPr>
        <p:spPr>
          <a:xfrm>
            <a:off x="552601" y="6006209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561215E-36D1-4770-8A1F-A61E465F4E0A}"/>
              </a:ext>
            </a:extLst>
          </p:cNvPr>
          <p:cNvSpPr txBox="1"/>
          <p:nvPr/>
        </p:nvSpPr>
        <p:spPr>
          <a:xfrm>
            <a:off x="4159240" y="495954"/>
            <a:ext cx="385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(</a:t>
            </a:r>
            <a:r>
              <a:rPr lang="en-GB" b="1" dirty="0" err="1"/>
              <a:t>i</a:t>
            </a:r>
            <a:r>
              <a:rPr lang="en-GB" b="1" dirty="0"/>
              <a:t>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9C325C7-4856-4B9A-96E4-6F97336F3858}"/>
              </a:ext>
            </a:extLst>
          </p:cNvPr>
          <p:cNvSpPr txBox="1"/>
          <p:nvPr/>
        </p:nvSpPr>
        <p:spPr>
          <a:xfrm>
            <a:off x="4165866" y="2026579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(ii)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77189BF-F45E-4252-BFC4-FF75C26ACC79}"/>
              </a:ext>
            </a:extLst>
          </p:cNvPr>
          <p:cNvSpPr txBox="1"/>
          <p:nvPr/>
        </p:nvSpPr>
        <p:spPr>
          <a:xfrm>
            <a:off x="558317" y="3941988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C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7EDA3E3-DF2F-4B98-9BA0-3C481539CAF6}"/>
              </a:ext>
            </a:extLst>
          </p:cNvPr>
          <p:cNvGrpSpPr/>
          <p:nvPr/>
        </p:nvGrpSpPr>
        <p:grpSpPr>
          <a:xfrm>
            <a:off x="879518" y="4111892"/>
            <a:ext cx="6801441" cy="1781428"/>
            <a:chOff x="494508" y="4111892"/>
            <a:chExt cx="6801441" cy="1781428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ABE306BC-E456-4F94-AF05-18ED0756DC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/>
            <a:srcRect t="8765" r="37017" b="64253"/>
            <a:stretch/>
          </p:blipFill>
          <p:spPr>
            <a:xfrm>
              <a:off x="2434345" y="4111892"/>
              <a:ext cx="2189079" cy="882197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EA3574AC-C4A8-4B4E-A059-E8DE5C9D11B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/>
            <a:srcRect t="70680" b="2338"/>
            <a:stretch/>
          </p:blipFill>
          <p:spPr>
            <a:xfrm>
              <a:off x="3820258" y="5011122"/>
              <a:ext cx="3475691" cy="882198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E4A0C4A8-DF0F-4F5E-803A-4BED41ACE12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/>
            <a:srcRect l="34363" t="97302" r="34054" b="-586"/>
            <a:stretch/>
          </p:blipFill>
          <p:spPr>
            <a:xfrm flipV="1">
              <a:off x="4598738" y="5487946"/>
              <a:ext cx="724034" cy="200372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96C0F8BD-CFDB-4BFD-97E3-0D94496B34B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/>
            <a:srcRect l="3558" t="39501" r="17417" b="33517"/>
            <a:stretch/>
          </p:blipFill>
          <p:spPr>
            <a:xfrm>
              <a:off x="1211248" y="5001624"/>
              <a:ext cx="2708127" cy="882197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609F38DD-6FEB-43F1-8564-C3319F9D6EE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/>
            <a:srcRect l="2350" t="70897" r="36640" b="2474"/>
            <a:stretch/>
          </p:blipFill>
          <p:spPr>
            <a:xfrm>
              <a:off x="494508" y="4127387"/>
              <a:ext cx="2074831" cy="882197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9A2F03AB-1E9D-463C-B5F4-59B533FEB40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/>
            <a:srcRect l="62724" t="8765" r="17155" b="64253"/>
            <a:stretch/>
          </p:blipFill>
          <p:spPr>
            <a:xfrm>
              <a:off x="4623425" y="4119640"/>
              <a:ext cx="699346" cy="882197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BA4F57AB-6CEF-409F-B875-640B89C4F77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/>
            <a:srcRect l="83465" t="8765" b="64253"/>
            <a:stretch/>
          </p:blipFill>
          <p:spPr>
            <a:xfrm>
              <a:off x="540903" y="5011122"/>
              <a:ext cx="574704" cy="882197"/>
            </a:xfrm>
            <a:prstGeom prst="rect">
              <a:avLst/>
            </a:prstGeom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6A08E2D1-A487-43DE-8DFC-B93C408D3787}"/>
              </a:ext>
            </a:extLst>
          </p:cNvPr>
          <p:cNvSpPr txBox="1"/>
          <p:nvPr/>
        </p:nvSpPr>
        <p:spPr>
          <a:xfrm>
            <a:off x="4922847" y="5355550"/>
            <a:ext cx="39786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/>
              <a:t>Low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E0B1B93-1632-4DA6-BBBE-F115527626F0}"/>
              </a:ext>
            </a:extLst>
          </p:cNvPr>
          <p:cNvSpPr txBox="1"/>
          <p:nvPr/>
        </p:nvSpPr>
        <p:spPr>
          <a:xfrm>
            <a:off x="5351510" y="5355550"/>
            <a:ext cx="42191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/>
              <a:t>High</a:t>
            </a:r>
          </a:p>
        </p:txBody>
      </p:sp>
    </p:spTree>
    <p:extLst>
      <p:ext uri="{BB962C8B-B14F-4D97-AF65-F5344CB8AC3E}">
        <p14:creationId xmlns:p14="http://schemas.microsoft.com/office/powerpoint/2010/main" val="36620582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074FDDED-74A4-2A4D-B364-38D6288D0203}"/>
              </a:ext>
            </a:extLst>
          </p:cNvPr>
          <p:cNvSpPr txBox="1"/>
          <p:nvPr/>
        </p:nvSpPr>
        <p:spPr>
          <a:xfrm>
            <a:off x="216845" y="4501379"/>
            <a:ext cx="64243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/>
              <a:t>Supplementary Figure 9: Memory phenotype of Ki67 and ICOS expressing CD8 cells in patient samples. </a:t>
            </a:r>
            <a:r>
              <a:rPr lang="en-GB" sz="1200" dirty="0"/>
              <a:t>(A) Graph of memory phenotypes of CD8 Ki67+ vs CD8 Ki67- populations. Statistical analysis by paired Student </a:t>
            </a:r>
            <a:r>
              <a:rPr lang="en-GB" sz="1200" i="1" dirty="0"/>
              <a:t>t</a:t>
            </a:r>
            <a:r>
              <a:rPr lang="en-GB" sz="1200" dirty="0"/>
              <a:t>-tests,</a:t>
            </a:r>
            <a:r>
              <a:rPr lang="en-US" sz="1200" dirty="0"/>
              <a:t> </a:t>
            </a:r>
            <a:r>
              <a:rPr lang="en-GB" sz="1200" dirty="0"/>
              <a:t>**=p&lt;0.01 and ***=p&lt;0.001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095EDA4-3FAD-494F-87CC-AE369C8BFAFB}"/>
              </a:ext>
            </a:extLst>
          </p:cNvPr>
          <p:cNvSpPr/>
          <p:nvPr/>
        </p:nvSpPr>
        <p:spPr>
          <a:xfrm>
            <a:off x="962854" y="1576612"/>
            <a:ext cx="1285046" cy="736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A66CA077-3D81-4CDF-871B-B887FA4E755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9882862"/>
              </p:ext>
            </p:extLst>
          </p:nvPr>
        </p:nvGraphicFramePr>
        <p:xfrm>
          <a:off x="849313" y="1325563"/>
          <a:ext cx="5394325" cy="2976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41" name="Prism 8" r:id="rId3" imgW="5394113" imgH="2976870" progId="Prism8.Document">
                  <p:embed/>
                </p:oleObj>
              </mc:Choice>
              <mc:Fallback>
                <p:oleObj name="Prism 8" r:id="rId3" imgW="5394113" imgH="2976870" progId="Prism8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49313" y="1325563"/>
                        <a:ext cx="5394325" cy="29765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971561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73D4B3-92E1-4DDD-98BE-B3EDB03F68E1}"/>
              </a:ext>
            </a:extLst>
          </p:cNvPr>
          <p:cNvSpPr txBox="1"/>
          <p:nvPr/>
        </p:nvSpPr>
        <p:spPr>
          <a:xfrm>
            <a:off x="275054" y="6750366"/>
            <a:ext cx="64243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/>
              <a:t>Supplementary Figure 10: Memory phenotype of PD1 and Ki67 expressing CD8 cells in patient samples. </a:t>
            </a:r>
            <a:r>
              <a:rPr lang="en-GB" sz="1200" dirty="0"/>
              <a:t>(A) Graph of CD8 memory phenotype of CD4eff PD1hi samples vs CD4eff PD1lo samples at D100. </a:t>
            </a:r>
            <a:r>
              <a:rPr lang="en-US" sz="1200" dirty="0"/>
              <a:t>CD4eff PD1</a:t>
            </a:r>
            <a:r>
              <a:rPr lang="en-US" sz="1200" baseline="30000" dirty="0"/>
              <a:t>hi</a:t>
            </a:r>
            <a:r>
              <a:rPr lang="en-US" sz="1200" dirty="0"/>
              <a:t> patients defined as  &gt;median and CD4eff PD1</a:t>
            </a:r>
            <a:r>
              <a:rPr lang="en-US" sz="1200" baseline="30000" dirty="0"/>
              <a:t>lo </a:t>
            </a:r>
            <a:r>
              <a:rPr lang="en-US" sz="1200" dirty="0"/>
              <a:t>defined as ≤median %PD-1+ among CD4 effectors</a:t>
            </a:r>
            <a:r>
              <a:rPr lang="en-US" sz="1000" dirty="0"/>
              <a:t>.</a:t>
            </a:r>
            <a:r>
              <a:rPr lang="en-GB" sz="1200" dirty="0"/>
              <a:t> (B) CD8 memory phenotype of CD8 Ki67hi samples vs CD8 Ki67lo samples at D100.</a:t>
            </a:r>
            <a:r>
              <a:rPr lang="en-US" sz="1200" dirty="0"/>
              <a:t> CD8Ki67</a:t>
            </a:r>
            <a:r>
              <a:rPr lang="en-US" sz="1200" baseline="30000" dirty="0"/>
              <a:t>hi</a:t>
            </a:r>
            <a:r>
              <a:rPr lang="en-US" sz="1200" dirty="0"/>
              <a:t> patients defined as  &gt;median and CD8Ki67</a:t>
            </a:r>
            <a:r>
              <a:rPr lang="en-US" sz="1200" baseline="30000" dirty="0"/>
              <a:t>lo </a:t>
            </a:r>
            <a:r>
              <a:rPr lang="en-US" sz="1200" dirty="0"/>
              <a:t>defined as ≤median %Ki67+ among CD8 cells</a:t>
            </a:r>
            <a:r>
              <a:rPr lang="en-GB" sz="1200" dirty="0"/>
              <a:t>. Median indicated. Statistical analysis by Student </a:t>
            </a:r>
            <a:r>
              <a:rPr lang="en-GB" sz="1200" i="1" dirty="0"/>
              <a:t>t</a:t>
            </a:r>
            <a:r>
              <a:rPr lang="en-GB" sz="1200" dirty="0"/>
              <a:t>-tests.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A003E14-00DA-413F-967F-E92DD042121E}"/>
              </a:ext>
            </a:extLst>
          </p:cNvPr>
          <p:cNvSpPr txBox="1"/>
          <p:nvPr/>
        </p:nvSpPr>
        <p:spPr>
          <a:xfrm>
            <a:off x="327313" y="590422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9E4702B-98FE-48F7-9390-8F59D334626A}"/>
              </a:ext>
            </a:extLst>
          </p:cNvPr>
          <p:cNvSpPr txBox="1"/>
          <p:nvPr/>
        </p:nvSpPr>
        <p:spPr>
          <a:xfrm>
            <a:off x="327313" y="3442708"/>
            <a:ext cx="314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B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F3E491D-015F-43EB-9CB3-27580873622D}"/>
              </a:ext>
            </a:extLst>
          </p:cNvPr>
          <p:cNvSpPr/>
          <p:nvPr/>
        </p:nvSpPr>
        <p:spPr>
          <a:xfrm flipV="1">
            <a:off x="962854" y="979940"/>
            <a:ext cx="2669346" cy="2595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7998797-AF04-4193-A417-F33AF4D1492D}"/>
              </a:ext>
            </a:extLst>
          </p:cNvPr>
          <p:cNvSpPr/>
          <p:nvPr/>
        </p:nvSpPr>
        <p:spPr>
          <a:xfrm flipV="1">
            <a:off x="924754" y="3659640"/>
            <a:ext cx="2669346" cy="2595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24A8B60A-9AB1-4124-878E-F6CE534B2A9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116830"/>
              </p:ext>
            </p:extLst>
          </p:nvPr>
        </p:nvGraphicFramePr>
        <p:xfrm>
          <a:off x="277813" y="676275"/>
          <a:ext cx="5041900" cy="301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14" name="Prism 8" r:id="rId3" imgW="5041900" imgH="3015035" progId="Prism8.Document">
                  <p:embed/>
                </p:oleObj>
              </mc:Choice>
              <mc:Fallback>
                <p:oleObj name="Prism 8" r:id="rId3" imgW="5041900" imgH="3015035" progId="Prism8.Document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24A8B60A-9AB1-4124-878E-F6CE534B2A9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77813" y="676275"/>
                        <a:ext cx="5041900" cy="30146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FD9097E2-396A-44FF-999A-497559D7AEE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26086624"/>
              </p:ext>
            </p:extLst>
          </p:nvPr>
        </p:nvGraphicFramePr>
        <p:xfrm>
          <a:off x="327025" y="3441700"/>
          <a:ext cx="5048250" cy="301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15" name="Prism 8" r:id="rId5" imgW="5048022" imgH="3015035" progId="Prism8.Document">
                  <p:embed/>
                </p:oleObj>
              </mc:Choice>
              <mc:Fallback>
                <p:oleObj name="Prism 8" r:id="rId5" imgW="5048022" imgH="3015035" progId="Prism8.Document">
                  <p:embed/>
                  <p:pic>
                    <p:nvPicPr>
                      <p:cNvPr id="12" name="Object 11">
                        <a:extLst>
                          <a:ext uri="{FF2B5EF4-FFF2-40B4-BE49-F238E27FC236}">
                            <a16:creationId xmlns:a16="http://schemas.microsoft.com/office/drawing/2014/main" id="{FD9097E2-396A-44FF-999A-497559D7AEE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27025" y="3441700"/>
                        <a:ext cx="5048250" cy="30146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926667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, bar chart&#10;&#10;Description automatically generated">
            <a:extLst>
              <a:ext uri="{FF2B5EF4-FFF2-40B4-BE49-F238E27FC236}">
                <a16:creationId xmlns:a16="http://schemas.microsoft.com/office/drawing/2014/main" id="{DBCD7FC2-2F10-7F4B-A4C2-6DEB8D2E70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817" y="4378713"/>
            <a:ext cx="6857999" cy="335223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9D5616E-CD9E-9A4B-AF2E-BBAC07E5A0F7}"/>
              </a:ext>
            </a:extLst>
          </p:cNvPr>
          <p:cNvSpPr txBox="1"/>
          <p:nvPr/>
        </p:nvSpPr>
        <p:spPr>
          <a:xfrm>
            <a:off x="130250" y="8025143"/>
            <a:ext cx="6609806" cy="10156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US" sz="1200" b="1" dirty="0"/>
              <a:t>Supplementary Fig 11: </a:t>
            </a:r>
            <a:r>
              <a:rPr lang="en-US" sz="1200" dirty="0"/>
              <a:t>Average number of unique TCRs obtained after subsampling the BL samples (100 iterations) to equal number of TCR sequences as their paired post-ASCT samples for </a:t>
            </a:r>
            <a:r>
              <a:rPr lang="en-GB" sz="1200" dirty="0">
                <a:sym typeface="Symbol" pitchFamily="2" charset="2"/>
              </a:rPr>
              <a:t></a:t>
            </a:r>
            <a:r>
              <a:rPr lang="en-GB" sz="1200" dirty="0"/>
              <a:t>-chain (A) and for </a:t>
            </a:r>
            <a:r>
              <a:rPr lang="en-GB" sz="1200" dirty="0">
                <a:sym typeface="Symbol" pitchFamily="2" charset="2"/>
              </a:rPr>
              <a:t>-</a:t>
            </a:r>
            <a:r>
              <a:rPr lang="en-GB" sz="1200" dirty="0"/>
              <a:t>chain (B). The black lines at the top denote standard deviation obtained from 100 iterations. The only exception is </a:t>
            </a:r>
            <a:r>
              <a:rPr lang="en-GB" sz="1200" dirty="0">
                <a:sym typeface="Symbol" pitchFamily="2" charset="2"/>
              </a:rPr>
              <a:t></a:t>
            </a:r>
            <a:r>
              <a:rPr lang="en-GB" sz="1200" dirty="0"/>
              <a:t>-chain  of T-04 (pink) where the post-ASCT sample is subsampled to the number of TCR sequences in BL sample.</a:t>
            </a:r>
            <a:endParaRPr lang="en-US" sz="1200" dirty="0"/>
          </a:p>
        </p:txBody>
      </p:sp>
      <p:graphicFrame>
        <p:nvGraphicFramePr>
          <p:cNvPr id="2" name="Table 4">
            <a:extLst>
              <a:ext uri="{FF2B5EF4-FFF2-40B4-BE49-F238E27FC236}">
                <a16:creationId xmlns:a16="http://schemas.microsoft.com/office/drawing/2014/main" id="{F6F80F84-1E7E-4ADA-BF5B-FDCDC637FC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1803004"/>
              </p:ext>
            </p:extLst>
          </p:nvPr>
        </p:nvGraphicFramePr>
        <p:xfrm>
          <a:off x="409990" y="865194"/>
          <a:ext cx="6048292" cy="16841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9213">
                  <a:extLst>
                    <a:ext uri="{9D8B030D-6E8A-4147-A177-3AD203B41FA5}">
                      <a16:colId xmlns:a16="http://schemas.microsoft.com/office/drawing/2014/main" val="3720270207"/>
                    </a:ext>
                  </a:extLst>
                </a:gridCol>
                <a:gridCol w="384313">
                  <a:extLst>
                    <a:ext uri="{9D8B030D-6E8A-4147-A177-3AD203B41FA5}">
                      <a16:colId xmlns:a16="http://schemas.microsoft.com/office/drawing/2014/main" val="1867563574"/>
                    </a:ext>
                  </a:extLst>
                </a:gridCol>
                <a:gridCol w="437322">
                  <a:extLst>
                    <a:ext uri="{9D8B030D-6E8A-4147-A177-3AD203B41FA5}">
                      <a16:colId xmlns:a16="http://schemas.microsoft.com/office/drawing/2014/main" val="2270757827"/>
                    </a:ext>
                  </a:extLst>
                </a:gridCol>
                <a:gridCol w="728869">
                  <a:extLst>
                    <a:ext uri="{9D8B030D-6E8A-4147-A177-3AD203B41FA5}">
                      <a16:colId xmlns:a16="http://schemas.microsoft.com/office/drawing/2014/main" val="293886528"/>
                    </a:ext>
                  </a:extLst>
                </a:gridCol>
                <a:gridCol w="636105">
                  <a:extLst>
                    <a:ext uri="{9D8B030D-6E8A-4147-A177-3AD203B41FA5}">
                      <a16:colId xmlns:a16="http://schemas.microsoft.com/office/drawing/2014/main" val="1734019705"/>
                    </a:ext>
                  </a:extLst>
                </a:gridCol>
                <a:gridCol w="808382">
                  <a:extLst>
                    <a:ext uri="{9D8B030D-6E8A-4147-A177-3AD203B41FA5}">
                      <a16:colId xmlns:a16="http://schemas.microsoft.com/office/drawing/2014/main" val="735230492"/>
                    </a:ext>
                  </a:extLst>
                </a:gridCol>
                <a:gridCol w="675861">
                  <a:extLst>
                    <a:ext uri="{9D8B030D-6E8A-4147-A177-3AD203B41FA5}">
                      <a16:colId xmlns:a16="http://schemas.microsoft.com/office/drawing/2014/main" val="692781595"/>
                    </a:ext>
                  </a:extLst>
                </a:gridCol>
                <a:gridCol w="702365">
                  <a:extLst>
                    <a:ext uri="{9D8B030D-6E8A-4147-A177-3AD203B41FA5}">
                      <a16:colId xmlns:a16="http://schemas.microsoft.com/office/drawing/2014/main" val="3961515437"/>
                    </a:ext>
                  </a:extLst>
                </a:gridCol>
                <a:gridCol w="675862">
                  <a:extLst>
                    <a:ext uri="{9D8B030D-6E8A-4147-A177-3AD203B41FA5}">
                      <a16:colId xmlns:a16="http://schemas.microsoft.com/office/drawing/2014/main" val="1845442927"/>
                    </a:ext>
                  </a:extLst>
                </a:gridCol>
              </a:tblGrid>
              <a:tr h="279319"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chemeClr val="tx1"/>
                          </a:solidFill>
                          <a:latin typeface="+mn-lt"/>
                        </a:rPr>
                        <a:t>Patient</a:t>
                      </a:r>
                    </a:p>
                  </a:txBody>
                  <a:tcPr marT="0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chemeClr val="tx1"/>
                          </a:solidFill>
                          <a:latin typeface="+mn-lt"/>
                        </a:rPr>
                        <a:t>Sex</a:t>
                      </a:r>
                    </a:p>
                  </a:txBody>
                  <a:tcPr marT="0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chemeClr val="tx1"/>
                          </a:solidFill>
                          <a:latin typeface="+mn-lt"/>
                        </a:rPr>
                        <a:t>Age</a:t>
                      </a:r>
                    </a:p>
                  </a:txBody>
                  <a:tcPr marT="0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chemeClr val="tx1"/>
                          </a:solidFill>
                          <a:latin typeface="+mn-lt"/>
                        </a:rPr>
                        <a:t>Isotype</a:t>
                      </a:r>
                    </a:p>
                  </a:txBody>
                  <a:tcPr marT="0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chemeClr val="tx1"/>
                          </a:solidFill>
                          <a:latin typeface="+mn-lt"/>
                        </a:rPr>
                        <a:t>ISS Stage</a:t>
                      </a:r>
                    </a:p>
                  </a:txBody>
                  <a:tcPr marT="0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chemeClr val="tx1"/>
                          </a:solidFill>
                          <a:latin typeface="+mn-lt"/>
                        </a:rPr>
                        <a:t>Cytogenetic Risk</a:t>
                      </a:r>
                    </a:p>
                  </a:txBody>
                  <a:tcPr marT="0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chemeClr val="tx1"/>
                          </a:solidFill>
                          <a:latin typeface="+mn-lt"/>
                        </a:rPr>
                        <a:t>D100 response</a:t>
                      </a:r>
                    </a:p>
                  </a:txBody>
                  <a:tcPr marT="0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chemeClr val="tx1"/>
                          </a:solidFill>
                          <a:latin typeface="+mn-lt"/>
                        </a:rPr>
                        <a:t>Follow up (months)</a:t>
                      </a:r>
                    </a:p>
                  </a:txBody>
                  <a:tcPr marT="0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chemeClr val="tx1"/>
                          </a:solidFill>
                          <a:latin typeface="+mn-lt"/>
                        </a:rPr>
                        <a:t>Relapse</a:t>
                      </a:r>
                    </a:p>
                  </a:txBody>
                  <a:tcPr marT="0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8199268"/>
                  </a:ext>
                </a:extLst>
              </a:tr>
              <a:tr h="232454"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chemeClr val="tx1"/>
                          </a:solidFill>
                          <a:latin typeface="+mn-lt"/>
                        </a:rPr>
                        <a:t>T-01</a:t>
                      </a:r>
                    </a:p>
                  </a:txBody>
                  <a:tcPr marT="0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chemeClr val="tx1"/>
                          </a:solidFill>
                          <a:latin typeface="+mn-lt"/>
                        </a:rPr>
                        <a:t>M</a:t>
                      </a:r>
                    </a:p>
                  </a:txBody>
                  <a:tcPr marT="0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chemeClr val="tx1"/>
                          </a:solidFill>
                          <a:latin typeface="+mn-lt"/>
                        </a:rPr>
                        <a:t>66</a:t>
                      </a:r>
                    </a:p>
                  </a:txBody>
                  <a:tcPr marT="0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chemeClr val="tx1"/>
                          </a:solidFill>
                          <a:latin typeface="+mn-lt"/>
                        </a:rPr>
                        <a:t>IgG</a:t>
                      </a:r>
                    </a:p>
                  </a:txBody>
                  <a:tcPr marT="0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chemeClr val="tx1"/>
                          </a:solidFill>
                          <a:latin typeface="+mn-lt"/>
                        </a:rPr>
                        <a:t>I</a:t>
                      </a:r>
                    </a:p>
                  </a:txBody>
                  <a:tcPr marT="0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chemeClr val="tx1"/>
                          </a:solidFill>
                          <a:latin typeface="+mn-lt"/>
                        </a:rPr>
                        <a:t>Standard</a:t>
                      </a:r>
                    </a:p>
                  </a:txBody>
                  <a:tcPr marT="0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chemeClr val="tx1"/>
                          </a:solidFill>
                          <a:latin typeface="+mn-lt"/>
                        </a:rPr>
                        <a:t>CR</a:t>
                      </a:r>
                    </a:p>
                  </a:txBody>
                  <a:tcPr marT="0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chemeClr val="tx1"/>
                          </a:solidFill>
                          <a:latin typeface="+mn-lt"/>
                        </a:rPr>
                        <a:t>28</a:t>
                      </a:r>
                    </a:p>
                  </a:txBody>
                  <a:tcPr marT="0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chemeClr val="tx1"/>
                          </a:solidFill>
                          <a:latin typeface="+mn-lt"/>
                        </a:rPr>
                        <a:t>N</a:t>
                      </a:r>
                    </a:p>
                  </a:txBody>
                  <a:tcPr marT="0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024227"/>
                  </a:ext>
                </a:extLst>
              </a:tr>
              <a:tr h="279319"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chemeClr val="tx1"/>
                          </a:solidFill>
                          <a:latin typeface="+mn-lt"/>
                        </a:rPr>
                        <a:t>T-02</a:t>
                      </a:r>
                    </a:p>
                  </a:txBody>
                  <a:tcPr marT="0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chemeClr val="tx1"/>
                          </a:solidFill>
                          <a:latin typeface="+mn-lt"/>
                        </a:rPr>
                        <a:t>M</a:t>
                      </a:r>
                    </a:p>
                  </a:txBody>
                  <a:tcPr marT="0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chemeClr val="tx1"/>
                          </a:solidFill>
                          <a:latin typeface="+mn-lt"/>
                        </a:rPr>
                        <a:t>60</a:t>
                      </a:r>
                    </a:p>
                  </a:txBody>
                  <a:tcPr marT="0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>
                          <a:solidFill>
                            <a:schemeClr val="tx1"/>
                          </a:solidFill>
                          <a:latin typeface="+mn-lt"/>
                        </a:rPr>
                        <a:t>IgG</a:t>
                      </a:r>
                    </a:p>
                    <a:p>
                      <a:endParaRPr lang="en-GB" sz="10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T="0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chemeClr val="tx1"/>
                          </a:solidFill>
                          <a:latin typeface="+mn-lt"/>
                        </a:rPr>
                        <a:t>I</a:t>
                      </a:r>
                    </a:p>
                  </a:txBody>
                  <a:tcPr marT="0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chemeClr val="tx1"/>
                          </a:solidFill>
                          <a:latin typeface="+mn-lt"/>
                        </a:rPr>
                        <a:t>High</a:t>
                      </a:r>
                    </a:p>
                  </a:txBody>
                  <a:tcPr marT="0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err="1">
                          <a:solidFill>
                            <a:schemeClr val="tx1"/>
                          </a:solidFill>
                          <a:latin typeface="+mn-lt"/>
                        </a:rPr>
                        <a:t>sCR</a:t>
                      </a:r>
                      <a:endParaRPr lang="en-GB" sz="10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T="0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chemeClr val="tx1"/>
                          </a:solidFill>
                          <a:latin typeface="+mn-lt"/>
                        </a:rPr>
                        <a:t>26</a:t>
                      </a:r>
                    </a:p>
                  </a:txBody>
                  <a:tcPr marT="0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chemeClr val="tx1"/>
                          </a:solidFill>
                          <a:latin typeface="+mn-lt"/>
                        </a:rPr>
                        <a:t>N</a:t>
                      </a:r>
                    </a:p>
                  </a:txBody>
                  <a:tcPr marT="0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6587854"/>
                  </a:ext>
                </a:extLst>
              </a:tr>
              <a:tr h="232454"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chemeClr val="tx1"/>
                          </a:solidFill>
                          <a:latin typeface="+mn-lt"/>
                        </a:rPr>
                        <a:t>T-03</a:t>
                      </a:r>
                    </a:p>
                  </a:txBody>
                  <a:tcPr marT="0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chemeClr val="tx1"/>
                          </a:solidFill>
                          <a:latin typeface="+mn-lt"/>
                        </a:rPr>
                        <a:t>F</a:t>
                      </a:r>
                    </a:p>
                  </a:txBody>
                  <a:tcPr marT="0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chemeClr val="tx1"/>
                          </a:solidFill>
                          <a:latin typeface="+mn-lt"/>
                        </a:rPr>
                        <a:t>57</a:t>
                      </a:r>
                    </a:p>
                  </a:txBody>
                  <a:tcPr marT="0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chemeClr val="tx1"/>
                          </a:solidFill>
                          <a:latin typeface="+mn-lt"/>
                        </a:rPr>
                        <a:t>LC</a:t>
                      </a:r>
                    </a:p>
                  </a:txBody>
                  <a:tcPr marT="0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chemeClr val="tx1"/>
                          </a:solidFill>
                          <a:latin typeface="+mn-lt"/>
                        </a:rPr>
                        <a:t>I</a:t>
                      </a:r>
                    </a:p>
                  </a:txBody>
                  <a:tcPr marT="0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>
                          <a:solidFill>
                            <a:schemeClr val="tx1"/>
                          </a:solidFill>
                          <a:latin typeface="+mn-lt"/>
                        </a:rPr>
                        <a:t>High</a:t>
                      </a:r>
                    </a:p>
                  </a:txBody>
                  <a:tcPr marT="0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chemeClr val="tx1"/>
                          </a:solidFill>
                          <a:latin typeface="+mn-lt"/>
                        </a:rPr>
                        <a:t>VGPR</a:t>
                      </a:r>
                    </a:p>
                  </a:txBody>
                  <a:tcPr marT="0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chemeClr val="tx1"/>
                          </a:solidFill>
                          <a:latin typeface="+mn-lt"/>
                        </a:rPr>
                        <a:t>26</a:t>
                      </a:r>
                    </a:p>
                  </a:txBody>
                  <a:tcPr marT="0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chemeClr val="tx1"/>
                          </a:solidFill>
                          <a:latin typeface="+mn-lt"/>
                        </a:rPr>
                        <a:t>N</a:t>
                      </a:r>
                    </a:p>
                  </a:txBody>
                  <a:tcPr marT="0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8335141"/>
                  </a:ext>
                </a:extLst>
              </a:tr>
              <a:tr h="279319"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chemeClr val="tx1"/>
                          </a:solidFill>
                          <a:latin typeface="+mn-lt"/>
                        </a:rPr>
                        <a:t>T-04</a:t>
                      </a:r>
                    </a:p>
                  </a:txBody>
                  <a:tcPr marT="0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chemeClr val="tx1"/>
                          </a:solidFill>
                          <a:latin typeface="+mn-lt"/>
                        </a:rPr>
                        <a:t>M</a:t>
                      </a:r>
                    </a:p>
                  </a:txBody>
                  <a:tcPr marT="0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chemeClr val="tx1"/>
                          </a:solidFill>
                          <a:latin typeface="+mn-lt"/>
                        </a:rPr>
                        <a:t>53</a:t>
                      </a:r>
                    </a:p>
                  </a:txBody>
                  <a:tcPr marT="0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>
                          <a:solidFill>
                            <a:schemeClr val="tx1"/>
                          </a:solidFill>
                          <a:latin typeface="+mn-lt"/>
                        </a:rPr>
                        <a:t>IgG</a:t>
                      </a:r>
                    </a:p>
                    <a:p>
                      <a:endParaRPr lang="en-GB" sz="10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T="0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chemeClr val="tx1"/>
                          </a:solidFill>
                          <a:latin typeface="+mn-lt"/>
                        </a:rPr>
                        <a:t>I</a:t>
                      </a:r>
                    </a:p>
                  </a:txBody>
                  <a:tcPr marT="0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>
                          <a:solidFill>
                            <a:schemeClr val="tx1"/>
                          </a:solidFill>
                          <a:latin typeface="+mn-lt"/>
                        </a:rPr>
                        <a:t>High</a:t>
                      </a:r>
                    </a:p>
                  </a:txBody>
                  <a:tcPr marT="0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chemeClr val="tx1"/>
                          </a:solidFill>
                          <a:latin typeface="+mn-lt"/>
                        </a:rPr>
                        <a:t>PR</a:t>
                      </a:r>
                    </a:p>
                  </a:txBody>
                  <a:tcPr marT="0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chemeClr val="tx1"/>
                          </a:solidFill>
                          <a:latin typeface="+mn-lt"/>
                        </a:rPr>
                        <a:t>17</a:t>
                      </a:r>
                    </a:p>
                  </a:txBody>
                  <a:tcPr marT="0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chemeClr val="tx1"/>
                          </a:solidFill>
                          <a:latin typeface="+mn-lt"/>
                        </a:rPr>
                        <a:t>Y</a:t>
                      </a:r>
                    </a:p>
                  </a:txBody>
                  <a:tcPr marT="0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0748836"/>
                  </a:ext>
                </a:extLst>
              </a:tr>
              <a:tr h="279319"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chemeClr val="tx1"/>
                          </a:solidFill>
                          <a:latin typeface="+mn-lt"/>
                        </a:rPr>
                        <a:t>T-05</a:t>
                      </a:r>
                    </a:p>
                  </a:txBody>
                  <a:tcPr marT="0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chemeClr val="tx1"/>
                          </a:solidFill>
                          <a:latin typeface="+mn-lt"/>
                        </a:rPr>
                        <a:t>F</a:t>
                      </a:r>
                    </a:p>
                  </a:txBody>
                  <a:tcPr marT="0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chemeClr val="tx1"/>
                          </a:solidFill>
                          <a:latin typeface="+mn-lt"/>
                        </a:rPr>
                        <a:t>55</a:t>
                      </a:r>
                    </a:p>
                  </a:txBody>
                  <a:tcPr marT="0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>
                          <a:solidFill>
                            <a:schemeClr val="tx1"/>
                          </a:solidFill>
                          <a:latin typeface="+mn-lt"/>
                        </a:rPr>
                        <a:t>IgG</a:t>
                      </a:r>
                    </a:p>
                    <a:p>
                      <a:endParaRPr lang="en-GB" sz="10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T="0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chemeClr val="tx1"/>
                          </a:solidFill>
                          <a:latin typeface="+mn-lt"/>
                        </a:rPr>
                        <a:t>I</a:t>
                      </a:r>
                    </a:p>
                  </a:txBody>
                  <a:tcPr marT="0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>
                          <a:solidFill>
                            <a:schemeClr val="tx1"/>
                          </a:solidFill>
                          <a:latin typeface="+mn-lt"/>
                        </a:rPr>
                        <a:t>High</a:t>
                      </a:r>
                    </a:p>
                  </a:txBody>
                  <a:tcPr marT="0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chemeClr val="tx1"/>
                          </a:solidFill>
                          <a:latin typeface="+mn-lt"/>
                        </a:rPr>
                        <a:t>PR</a:t>
                      </a:r>
                    </a:p>
                  </a:txBody>
                  <a:tcPr marT="0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chemeClr val="tx1"/>
                          </a:solidFill>
                          <a:latin typeface="+mn-lt"/>
                        </a:rPr>
                        <a:t>6</a:t>
                      </a:r>
                    </a:p>
                  </a:txBody>
                  <a:tcPr marT="0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chemeClr val="tx1"/>
                          </a:solidFill>
                          <a:latin typeface="+mn-lt"/>
                        </a:rPr>
                        <a:t>Y</a:t>
                      </a:r>
                    </a:p>
                  </a:txBody>
                  <a:tcPr marT="0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1291601"/>
                  </a:ext>
                </a:extLst>
              </a:tr>
            </a:tbl>
          </a:graphicData>
        </a:graphic>
      </p:graphicFrame>
      <p:sp>
        <p:nvSpPr>
          <p:cNvPr id="6" name="Title 1">
            <a:extLst>
              <a:ext uri="{FF2B5EF4-FFF2-40B4-BE49-F238E27FC236}">
                <a16:creationId xmlns:a16="http://schemas.microsoft.com/office/drawing/2014/main" id="{0A61A2FF-CD29-44EE-91C8-736B1865018C}"/>
              </a:ext>
            </a:extLst>
          </p:cNvPr>
          <p:cNvSpPr txBox="1">
            <a:spLocks/>
          </p:cNvSpPr>
          <p:nvPr/>
        </p:nvSpPr>
        <p:spPr>
          <a:xfrm>
            <a:off x="657546" y="2761894"/>
            <a:ext cx="6000108" cy="45391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200" b="1" dirty="0">
                <a:latin typeface="+mn-lt"/>
              </a:rPr>
              <a:t>Supplementary Table 4: Clinical parameters of 5 patients </a:t>
            </a:r>
            <a:r>
              <a:rPr lang="en-US" sz="1200" b="1" dirty="0" err="1">
                <a:latin typeface="+mn-lt"/>
              </a:rPr>
              <a:t>analysed</a:t>
            </a:r>
            <a:r>
              <a:rPr lang="en-US" sz="1200" b="1" dirty="0">
                <a:latin typeface="+mn-lt"/>
              </a:rPr>
              <a:t> by TCR sequencing</a:t>
            </a:r>
          </a:p>
        </p:txBody>
      </p:sp>
    </p:spTree>
    <p:extLst>
      <p:ext uri="{BB962C8B-B14F-4D97-AF65-F5344CB8AC3E}">
        <p14:creationId xmlns:p14="http://schemas.microsoft.com/office/powerpoint/2010/main" val="14172862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&#10;&#10;Description automatically generated">
            <a:extLst>
              <a:ext uri="{FF2B5EF4-FFF2-40B4-BE49-F238E27FC236}">
                <a16:creationId xmlns:a16="http://schemas.microsoft.com/office/drawing/2014/main" id="{123B9184-5F17-F04B-ADBB-1A28B07748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28" y="168812"/>
            <a:ext cx="6741718" cy="9437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3739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F9AE98-5950-444F-93A7-BD955FD755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487" y="582932"/>
            <a:ext cx="5915025" cy="6285266"/>
          </a:xfrm>
        </p:spPr>
        <p:txBody>
          <a:bodyPr>
            <a:normAutofit/>
          </a:bodyPr>
          <a:lstStyle/>
          <a:p>
            <a:pPr marL="0" lvl="0" indent="0" algn="just">
              <a:buNone/>
            </a:pPr>
            <a:r>
              <a:rPr lang="en-GB" sz="1200" b="1" dirty="0"/>
              <a:t>Supplementary Figure 12: TCR-Sequencing analysis of 5 patient samples at baseline (BL) and post-ASCT (ASCT). </a:t>
            </a:r>
            <a:r>
              <a:rPr lang="en-GB" sz="1200" dirty="0"/>
              <a:t>(A) Number (log</a:t>
            </a:r>
            <a:r>
              <a:rPr lang="en-GB" sz="1200" baseline="-25000" dirty="0"/>
              <a:t>2</a:t>
            </a:r>
            <a:r>
              <a:rPr lang="en-GB" sz="1200" dirty="0"/>
              <a:t>) of TCR sequences for </a:t>
            </a:r>
            <a:r>
              <a:rPr lang="en-GB" sz="1200" dirty="0">
                <a:sym typeface="Symbol" pitchFamily="2" charset="2"/>
              </a:rPr>
              <a:t>-chain </a:t>
            </a:r>
            <a:r>
              <a:rPr lang="en-GB" sz="1200" dirty="0"/>
              <a:t>for the 5 samples collected at BL and post-ASCT. Adjusted p=0.0038 by pairwise t-test. (B) Diversity of repertoires calculated as </a:t>
            </a:r>
            <a:r>
              <a:rPr lang="en-GB" sz="1200" dirty="0" err="1"/>
              <a:t>Renyi</a:t>
            </a:r>
            <a:r>
              <a:rPr lang="en-GB" sz="1200" dirty="0"/>
              <a:t> entropy values from 0 to infinity for the </a:t>
            </a:r>
            <a:r>
              <a:rPr lang="en-GB" sz="1200" dirty="0">
                <a:sym typeface="Symbol" pitchFamily="2" charset="2"/>
              </a:rPr>
              <a:t>-chain </a:t>
            </a:r>
            <a:r>
              <a:rPr lang="en-GB" sz="1200" dirty="0"/>
              <a:t>for each patient sample. Each repertoire was sub-sampled to 9000 TCRs 100 times to calculate the entropy. (C) Number of sequences for </a:t>
            </a:r>
            <a:r>
              <a:rPr lang="en-GB" sz="1200" dirty="0">
                <a:sym typeface="Symbol" pitchFamily="2" charset="2"/>
              </a:rPr>
              <a:t>-chain </a:t>
            </a:r>
            <a:r>
              <a:rPr lang="en-GB" sz="1200" dirty="0"/>
              <a:t>detected above a given frequency threshold. Minimum and maximum values are indicated by extreme points and the thick horizontal line in the middle indicates the median value. (D) Pie-chart for each patient sample depicting the proportion of reads encompassed by expanded TCRs (frequency threshold 1/1000) and the proportion of reads covered by the remaining TCRs for </a:t>
            </a:r>
            <a:r>
              <a:rPr lang="en-GB" sz="1200" dirty="0">
                <a:sym typeface="Symbol" pitchFamily="2" charset="2"/>
              </a:rPr>
              <a:t></a:t>
            </a:r>
            <a:r>
              <a:rPr lang="en-GB" sz="1200" dirty="0"/>
              <a:t>-chain. (E) Number of clusters obtained for the expanded CDR3 (only top 50 expanded CDR3 sequences per sample were used) clustering analysis for </a:t>
            </a:r>
            <a:r>
              <a:rPr lang="en-GB" sz="1200" dirty="0">
                <a:sym typeface="Symbol" pitchFamily="2" charset="2"/>
              </a:rPr>
              <a:t>-chain </a:t>
            </a:r>
            <a:r>
              <a:rPr lang="en-GB" sz="1200" dirty="0"/>
              <a:t>on the basis of triplet amino acid sharing between two CDR3 sequences (see methods). (F) Proportion of post-ASCT expanded TCRs for </a:t>
            </a:r>
            <a:r>
              <a:rPr lang="en-GB" sz="1200" dirty="0">
                <a:sym typeface="Symbol" pitchFamily="2" charset="2"/>
              </a:rPr>
              <a:t></a:t>
            </a:r>
            <a:r>
              <a:rPr lang="en-GB" sz="1200" dirty="0"/>
              <a:t>-chain (left) and </a:t>
            </a:r>
            <a:r>
              <a:rPr lang="en-GB" sz="1200" dirty="0">
                <a:sym typeface="Symbol" pitchFamily="2" charset="2"/>
              </a:rPr>
              <a:t>-chain (right) </a:t>
            </a:r>
            <a:r>
              <a:rPr lang="en-GB" sz="1200" dirty="0"/>
              <a:t>that are present in BL samples (both expanded and low frequency TCRs).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32852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86063C6F-75EB-2D44-8929-4C3F66BCE38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33802894"/>
              </p:ext>
            </p:extLst>
          </p:nvPr>
        </p:nvGraphicFramePr>
        <p:xfrm>
          <a:off x="471488" y="1900441"/>
          <a:ext cx="5915025" cy="3917225"/>
        </p:xfrm>
        <a:graphic>
          <a:graphicData uri="http://schemas.openxmlformats.org/drawingml/2006/table">
            <a:tbl>
              <a:tblPr/>
              <a:tblGrid>
                <a:gridCol w="744275">
                  <a:extLst>
                    <a:ext uri="{9D8B030D-6E8A-4147-A177-3AD203B41FA5}">
                      <a16:colId xmlns:a16="http://schemas.microsoft.com/office/drawing/2014/main" val="1883980332"/>
                    </a:ext>
                  </a:extLst>
                </a:gridCol>
                <a:gridCol w="697757">
                  <a:extLst>
                    <a:ext uri="{9D8B030D-6E8A-4147-A177-3AD203B41FA5}">
                      <a16:colId xmlns:a16="http://schemas.microsoft.com/office/drawing/2014/main" val="3303242779"/>
                    </a:ext>
                  </a:extLst>
                </a:gridCol>
                <a:gridCol w="675723">
                  <a:extLst>
                    <a:ext uri="{9D8B030D-6E8A-4147-A177-3AD203B41FA5}">
                      <a16:colId xmlns:a16="http://schemas.microsoft.com/office/drawing/2014/main" val="2385587787"/>
                    </a:ext>
                  </a:extLst>
                </a:gridCol>
                <a:gridCol w="771206">
                  <a:extLst>
                    <a:ext uri="{9D8B030D-6E8A-4147-A177-3AD203B41FA5}">
                      <a16:colId xmlns:a16="http://schemas.microsoft.com/office/drawing/2014/main" val="1066165170"/>
                    </a:ext>
                  </a:extLst>
                </a:gridCol>
                <a:gridCol w="1145791">
                  <a:extLst>
                    <a:ext uri="{9D8B030D-6E8A-4147-A177-3AD203B41FA5}">
                      <a16:colId xmlns:a16="http://schemas.microsoft.com/office/drawing/2014/main" val="2442323727"/>
                    </a:ext>
                  </a:extLst>
                </a:gridCol>
                <a:gridCol w="1050309">
                  <a:extLst>
                    <a:ext uri="{9D8B030D-6E8A-4147-A177-3AD203B41FA5}">
                      <a16:colId xmlns:a16="http://schemas.microsoft.com/office/drawing/2014/main" val="1531524882"/>
                    </a:ext>
                  </a:extLst>
                </a:gridCol>
                <a:gridCol w="829964">
                  <a:extLst>
                    <a:ext uri="{9D8B030D-6E8A-4147-A177-3AD203B41FA5}">
                      <a16:colId xmlns:a16="http://schemas.microsoft.com/office/drawing/2014/main" val="546908095"/>
                    </a:ext>
                  </a:extLst>
                </a:gridCol>
              </a:tblGrid>
              <a:tr h="15668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Sample</a:t>
                      </a:r>
                    </a:p>
                  </a:txBody>
                  <a:tcPr marL="7345" marR="7345" marT="7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GB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ALPHA</a:t>
                      </a:r>
                    </a:p>
                  </a:txBody>
                  <a:tcPr marL="7345" marR="7345" marT="73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F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7642744"/>
                  </a:ext>
                </a:extLst>
              </a:tr>
              <a:tr h="15668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No. of Nodes</a:t>
                      </a:r>
                    </a:p>
                  </a:txBody>
                  <a:tcPr marL="7345" marR="7345" marT="73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No. of Edges</a:t>
                      </a:r>
                    </a:p>
                  </a:txBody>
                  <a:tcPr marL="7345" marR="7345" marT="73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No. of Clusters</a:t>
                      </a:r>
                    </a:p>
                  </a:txBody>
                  <a:tcPr marL="7345" marR="7345" marT="73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Maximum cluster size</a:t>
                      </a:r>
                    </a:p>
                  </a:txBody>
                  <a:tcPr marL="7345" marR="7345" marT="73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Average </a:t>
                      </a:r>
                      <a:r>
                        <a:rPr lang="en-GB" sz="9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clsuter</a:t>
                      </a:r>
                      <a:r>
                        <a:rPr lang="en-GB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size</a:t>
                      </a:r>
                    </a:p>
                  </a:txBody>
                  <a:tcPr marL="7345" marR="7345" marT="73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Average degree</a:t>
                      </a:r>
                    </a:p>
                  </a:txBody>
                  <a:tcPr marL="7345" marR="7345" marT="73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3354661"/>
                  </a:ext>
                </a:extLst>
              </a:tr>
              <a:tr h="156689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T-01 BL</a:t>
                      </a:r>
                      <a:endParaRPr lang="en-US" dirty="0"/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436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332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130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3.353846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1.522936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1453318"/>
                  </a:ext>
                </a:extLst>
              </a:tr>
              <a:tr h="156689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T-01 ASCT</a:t>
                      </a:r>
                      <a:endParaRPr lang="en-US" dirty="0"/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258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171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97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2.659794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1.325581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8755729"/>
                  </a:ext>
                </a:extLst>
              </a:tr>
              <a:tr h="156689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T-02 BL</a:t>
                      </a:r>
                      <a:endParaRPr lang="en-GB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140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59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2.372881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1.185714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4819099"/>
                  </a:ext>
                </a:extLst>
              </a:tr>
              <a:tr h="156689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T-02 ASCT</a:t>
                      </a:r>
                      <a:endParaRPr lang="en-GB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57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2.478261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1.403509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0243585"/>
                  </a:ext>
                </a:extLst>
              </a:tr>
              <a:tr h="156689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T-03 BL</a:t>
                      </a:r>
                      <a:endParaRPr lang="en-GB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698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783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125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153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5.584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2.243553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7049462"/>
                  </a:ext>
                </a:extLst>
              </a:tr>
              <a:tr h="156689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T-03 ASCT</a:t>
                      </a:r>
                      <a:endParaRPr lang="en-GB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405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372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108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75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3.75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1.837037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8355681"/>
                  </a:ext>
                </a:extLst>
              </a:tr>
              <a:tr h="156689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T-04 BL</a:t>
                      </a:r>
                      <a:endParaRPr lang="en-GB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574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558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132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115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4.348485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1.944251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5771646"/>
                  </a:ext>
                </a:extLst>
              </a:tr>
              <a:tr h="156689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T-04 ASCT</a:t>
                      </a:r>
                      <a:endParaRPr lang="en-GB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359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412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98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3.663265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2.295265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7623066"/>
                  </a:ext>
                </a:extLst>
              </a:tr>
              <a:tr h="156689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T-05 BL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642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524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165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74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3.890909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1.632399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3182896"/>
                  </a:ext>
                </a:extLst>
              </a:tr>
              <a:tr h="156689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T-05 ASCT</a:t>
                      </a:r>
                      <a:endParaRPr lang="en-GB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176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117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65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2.707692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1.329545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8398709"/>
                  </a:ext>
                </a:extLst>
              </a:tr>
              <a:tr h="156689">
                <a:tc>
                  <a:txBody>
                    <a:bodyPr/>
                    <a:lstStyle/>
                    <a:p>
                      <a:pPr algn="l" fontAlgn="b"/>
                      <a:endParaRPr lang="en-GB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45" marR="7345" marT="734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45" marR="7345" marT="734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45" marR="7345" marT="734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45" marR="7345" marT="734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45" marR="7345" marT="734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45" marR="7345" marT="734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45" marR="7345" marT="734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35711654"/>
                  </a:ext>
                </a:extLst>
              </a:tr>
              <a:tr h="15668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Sample</a:t>
                      </a:r>
                    </a:p>
                  </a:txBody>
                  <a:tcPr marL="7345" marR="7345" marT="7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GB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BETA</a:t>
                      </a:r>
                      <a:endParaRPr lang="en-GB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45" marR="7345" marT="73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F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7304891"/>
                  </a:ext>
                </a:extLst>
              </a:tr>
              <a:tr h="15668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No. of Nodes</a:t>
                      </a:r>
                    </a:p>
                  </a:txBody>
                  <a:tcPr marL="7345" marR="7345" marT="73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No. of Edges</a:t>
                      </a:r>
                    </a:p>
                  </a:txBody>
                  <a:tcPr marL="7345" marR="7345" marT="73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No. of Clusters</a:t>
                      </a:r>
                    </a:p>
                  </a:txBody>
                  <a:tcPr marL="7345" marR="7345" marT="73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Maximum cluster size</a:t>
                      </a:r>
                    </a:p>
                  </a:txBody>
                  <a:tcPr marL="7345" marR="7345" marT="73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Average </a:t>
                      </a:r>
                      <a:r>
                        <a:rPr lang="en-GB" sz="9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clsuter</a:t>
                      </a:r>
                      <a:r>
                        <a:rPr lang="en-GB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size</a:t>
                      </a:r>
                    </a:p>
                  </a:txBody>
                  <a:tcPr marL="7345" marR="7345" marT="73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Average degree</a:t>
                      </a:r>
                    </a:p>
                  </a:txBody>
                  <a:tcPr marL="7345" marR="7345" marT="734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5719676"/>
                  </a:ext>
                </a:extLst>
              </a:tr>
              <a:tr h="156689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T-01 BL</a:t>
                      </a:r>
                      <a:endParaRPr lang="en-GB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344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289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92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53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3.73913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1.680233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7778993"/>
                  </a:ext>
                </a:extLst>
              </a:tr>
              <a:tr h="156689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T-01 ASCT</a:t>
                      </a:r>
                      <a:endParaRPr lang="en-GB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228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160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79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2.886076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1.403509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99163435"/>
                  </a:ext>
                </a:extLst>
              </a:tr>
              <a:tr h="156689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T-02 BL</a:t>
                      </a:r>
                      <a:endParaRPr lang="en-GB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127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72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55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2.309091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1.133858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18987775"/>
                  </a:ext>
                </a:extLst>
              </a:tr>
              <a:tr h="156689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T-02 ASCT</a:t>
                      </a:r>
                      <a:endParaRPr lang="en-GB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65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2.625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1.547619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094665"/>
                  </a:ext>
                </a:extLst>
              </a:tr>
              <a:tr h="156689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T-03 BL</a:t>
                      </a:r>
                      <a:endParaRPr lang="en-GB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397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312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111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3.576577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1.571788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3753414"/>
                  </a:ext>
                </a:extLst>
              </a:tr>
              <a:tr h="156689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T-03 ASCT</a:t>
                      </a:r>
                      <a:endParaRPr lang="en-GB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303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237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97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3.123711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1.564356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69252319"/>
                  </a:ext>
                </a:extLst>
              </a:tr>
              <a:tr h="156689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T-04 BL</a:t>
                      </a:r>
                      <a:endParaRPr lang="en-GB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260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175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97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2.680412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1.346154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5930531"/>
                  </a:ext>
                </a:extLst>
              </a:tr>
              <a:tr h="156689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T-04 ASCT</a:t>
                      </a:r>
                      <a:endParaRPr lang="en-GB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258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280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3.108434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2.170543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1015107"/>
                  </a:ext>
                </a:extLst>
              </a:tr>
              <a:tr h="156689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T-05 BL</a:t>
                      </a:r>
                      <a:endParaRPr lang="en-GB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335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263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95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3.526316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1.570149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0791483"/>
                  </a:ext>
                </a:extLst>
              </a:tr>
              <a:tr h="156689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T-05 ASCT</a:t>
                      </a:r>
                      <a:endParaRPr lang="en-US" dirty="0"/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183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137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60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3.05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1.497268</a:t>
                      </a:r>
                    </a:p>
                  </a:txBody>
                  <a:tcPr marL="7345" marR="7345" marT="73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2193935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EF4EC9D6-0672-4A8E-A9CF-4166CF9A878F}"/>
              </a:ext>
            </a:extLst>
          </p:cNvPr>
          <p:cNvSpPr txBox="1"/>
          <p:nvPr/>
        </p:nvSpPr>
        <p:spPr>
          <a:xfrm>
            <a:off x="352894" y="5978355"/>
            <a:ext cx="61393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Table 5:  Summary of TCR clustering from samples.</a:t>
            </a:r>
            <a:endParaRPr lang="en-GB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33310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16978</TotalTime>
  <Words>2773</Words>
  <Application>Microsoft Office PowerPoint</Application>
  <PresentationFormat>A4 Paper (210x297 mm)</PresentationFormat>
  <Paragraphs>652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Lee, Lydia</dc:creator>
  <cp:lastModifiedBy>Lydia Lee</cp:lastModifiedBy>
  <cp:revision>134</cp:revision>
  <cp:lastPrinted>2021-01-14T15:24:47Z</cp:lastPrinted>
  <dcterms:created xsi:type="dcterms:W3CDTF">2020-08-31T17:47:51Z</dcterms:created>
  <dcterms:modified xsi:type="dcterms:W3CDTF">2021-01-20T15:09:23Z</dcterms:modified>
</cp:coreProperties>
</file>