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72" r:id="rId4"/>
  </p:sldMasterIdLst>
  <p:notesMasterIdLst>
    <p:notesMasterId r:id="rId24"/>
  </p:notesMasterIdLst>
  <p:sldIdLst>
    <p:sldId id="256" r:id="rId5"/>
    <p:sldId id="401" r:id="rId6"/>
    <p:sldId id="385" r:id="rId7"/>
    <p:sldId id="386" r:id="rId8"/>
    <p:sldId id="413" r:id="rId9"/>
    <p:sldId id="415" r:id="rId10"/>
    <p:sldId id="416" r:id="rId11"/>
    <p:sldId id="417" r:id="rId12"/>
    <p:sldId id="395" r:id="rId13"/>
    <p:sldId id="420" r:id="rId14"/>
    <p:sldId id="426" r:id="rId15"/>
    <p:sldId id="427" r:id="rId16"/>
    <p:sldId id="428" r:id="rId17"/>
    <p:sldId id="429" r:id="rId18"/>
    <p:sldId id="382" r:id="rId19"/>
    <p:sldId id="383" r:id="rId20"/>
    <p:sldId id="421" r:id="rId21"/>
    <p:sldId id="422" r:id="rId22"/>
    <p:sldId id="425" r:id="rId23"/>
  </p:sldIdLst>
  <p:sldSz cx="6858000" cy="9906000" type="A4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ngping Yang" initials="PY" lastIdx="2" clrIdx="0">
    <p:extLst>
      <p:ext uri="{19B8F6BF-5375-455C-9EA6-DF929625EA0E}">
        <p15:presenceInfo xmlns:p15="http://schemas.microsoft.com/office/powerpoint/2012/main" userId="5384769a8824098a" providerId="Windows Live"/>
      </p:ext>
    </p:extLst>
  </p:cmAuthor>
  <p:cmAuthor id="2" name="Pingping Yang" initials="PY [2]" lastIdx="1" clrIdx="1">
    <p:extLst>
      <p:ext uri="{19B8F6BF-5375-455C-9EA6-DF929625EA0E}">
        <p15:presenceInfo xmlns:p15="http://schemas.microsoft.com/office/powerpoint/2012/main" userId="Pingping Yang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F1E8"/>
    <a:srgbClr val="F6F9FA"/>
    <a:srgbClr val="D4ECDD"/>
    <a:srgbClr val="C2E4CD"/>
    <a:srgbClr val="FCE2E4"/>
    <a:srgbClr val="FF9F9F"/>
    <a:srgbClr val="0000DE"/>
    <a:srgbClr val="26A72F"/>
    <a:srgbClr val="46DA51"/>
    <a:srgbClr val="FF4E5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8AF986B-4CD4-4D78-B4C1-77080F30F61C}" v="36" dt="2020-09-07T03:51:18.27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无样式，网格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837" autoAdjust="0"/>
    <p:restoredTop sz="95000" autoAdjust="0"/>
  </p:normalViewPr>
  <p:slideViewPr>
    <p:cSldViewPr snapToGrid="0">
      <p:cViewPr varScale="1">
        <p:scale>
          <a:sx n="60" d="100"/>
          <a:sy n="60" d="100"/>
        </p:scale>
        <p:origin x="2890" y="53"/>
      </p:cViewPr>
      <p:guideLst/>
    </p:cSldViewPr>
  </p:slideViewPr>
  <p:notesTextViewPr>
    <p:cViewPr>
      <p:scale>
        <a:sx n="66" d="100"/>
        <a:sy n="66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AA6EE060-32C8-4084-939F-B069943E9D00}" type="datetimeFigureOut">
              <a:rPr lang="en-US" smtClean="0"/>
              <a:t>2/10/2021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419350" y="1162050"/>
            <a:ext cx="2171700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A61D89-F8E5-4E41-A265-BF7AB4FF27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5929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61D89-F8E5-4E41-A265-BF7AB4FF277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982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61D89-F8E5-4E41-A265-BF7AB4FF2778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6087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EA61D89-F8E5-4E41-A265-BF7AB4FF2778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86805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775419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21997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44739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942508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2296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00123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31460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0275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76580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04381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692271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AD943-63F1-4B47-9C43-18A3C3F627FC}" type="datetimeFigureOut">
              <a:rPr lang="zh-CN" altLang="en-US" smtClean="0"/>
              <a:t>2021/2/10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9CEF5-3C7E-4EB7-A2B2-49E7B08476E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1935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genecards.org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1">
            <a:extLst>
              <a:ext uri="{FF2B5EF4-FFF2-40B4-BE49-F238E27FC236}">
                <a16:creationId xmlns:a16="http://schemas.microsoft.com/office/drawing/2014/main" id="{8FD85AEB-3415-4930-8453-F7F7BA9478EA}"/>
              </a:ext>
            </a:extLst>
          </p:cNvPr>
          <p:cNvSpPr txBox="1">
            <a:spLocks/>
          </p:cNvSpPr>
          <p:nvPr/>
        </p:nvSpPr>
        <p:spPr>
          <a:xfrm>
            <a:off x="125172" y="747519"/>
            <a:ext cx="6359584" cy="700789"/>
          </a:xfrm>
          <a:prstGeom prst="rect">
            <a:avLst/>
          </a:prstGeom>
        </p:spPr>
        <p:txBody>
          <a:bodyPr>
            <a:normAutofit fontScale="67500" lnSpcReduction="20000"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Immunological feature and transcriptional signaling of Ly6C monocyte </a:t>
            </a:r>
            <a:r>
              <a:rPr lang="en-US" sz="18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subsets </a:t>
            </a:r>
            <a:endParaRPr lang="en-US" sz="18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 algn="ctr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from transcriptome </a:t>
            </a:r>
            <a:r>
              <a:rPr lang="en-US" sz="1800" b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analysis in control and hyperhomocysteinemic mice</a:t>
            </a:r>
            <a:endParaRPr lang="en-US" sz="18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C843F62-77F1-486B-A9EF-37B04D299B9B}"/>
              </a:ext>
            </a:extLst>
          </p:cNvPr>
          <p:cNvSpPr txBox="1"/>
          <p:nvPr/>
        </p:nvSpPr>
        <p:spPr>
          <a:xfrm>
            <a:off x="552620" y="1400693"/>
            <a:ext cx="5504688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ts val="1400"/>
              </a:lnSpc>
            </a:pP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Pingping Yang</a:t>
            </a:r>
            <a:r>
              <a:rPr lang="en-US" sz="1000" kern="100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1,2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sz="1000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Lu </a:t>
            </a:r>
            <a:r>
              <a:rPr lang="en-US" sz="1000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Liu</a:t>
            </a:r>
            <a:r>
              <a:rPr lang="en-US" sz="1000" kern="100" baseline="300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sz="1000" kern="100" dirty="0">
                <a:solidFill>
                  <a:srgbClr val="000000"/>
                </a:solidFill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sz="10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Lizhe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Sun</a:t>
            </a:r>
            <a:r>
              <a:rPr lang="en-US" sz="1000" kern="100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2,3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Pu Fang</a:t>
            </a:r>
            <a:r>
              <a:rPr lang="en-US" sz="1000" kern="100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Nathaniel Snyder</a:t>
            </a:r>
            <a:r>
              <a:rPr lang="en-US" sz="1000" kern="1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Jason 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Saredy</a:t>
            </a:r>
            <a:r>
              <a:rPr lang="en-US" sz="1000" kern="100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Yong 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Ji</a:t>
            </a:r>
            <a:r>
              <a:rPr lang="en-US" sz="1000" kern="1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4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Wen Shen</a:t>
            </a:r>
            <a:r>
              <a:rPr lang="en-US" sz="1000" kern="100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sz="1000" kern="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Xuebin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Qin</a:t>
            </a:r>
            <a:r>
              <a:rPr lang="en-US" sz="1000" kern="100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5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sz="10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Qinghua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Wu</a:t>
            </a:r>
            <a:r>
              <a:rPr lang="en-US" sz="1000" kern="100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</a:t>
            </a:r>
            <a:r>
              <a:rPr lang="en-US" sz="1000" kern="100" dirty="0" err="1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Xiaofeng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Yang</a:t>
            </a:r>
            <a:r>
              <a:rPr lang="en-US" sz="1000" kern="100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, Hong Wang</a:t>
            </a:r>
            <a:r>
              <a:rPr lang="en-US" sz="1000" kern="100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*</a:t>
            </a:r>
          </a:p>
          <a:p>
            <a:pPr marL="0" marR="0" indent="228600" algn="ctr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 </a:t>
            </a:r>
          </a:p>
          <a:p>
            <a:pPr marL="0" marR="0" indent="228600" algn="just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kern="100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1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Department of Cardiovascular Medicine, the Second Affiliated Hospital of Nanchang University, Nanchang, Jiangxi, 330006, People’s Republic of China</a:t>
            </a:r>
            <a:endParaRPr lang="en-US" sz="10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 indent="228600" algn="just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kern="100" baseline="300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2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Center for Metabolic Disease Research, Department of Pharmacology, Lewis Kats School of Medicine, Temple University, Philadelphia, PA, USA</a:t>
            </a:r>
            <a:endParaRPr lang="en-US" sz="10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 indent="228600" algn="just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kern="1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3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Department of Cardiovascular Medicine, the First Affiliated Hospital of Xi'an </a:t>
            </a:r>
            <a:r>
              <a:rPr lang="en-US" sz="1000" kern="1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Jiaotong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University, Xi'an 710061, People’s Republic of China</a:t>
            </a:r>
            <a:endParaRPr lang="en-US" sz="10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 indent="228600" algn="just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kern="1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4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Key Laboratory of Cardiovascular Disease and Molecular Intervention, Nanjing Medical University, Nanjing, People’s Republic of China</a:t>
            </a:r>
            <a:endParaRPr lang="en-US" sz="10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 indent="228600" algn="just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kern="1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5</a:t>
            </a: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Tulane National Primate Research Center, School of Medicine, Tulane University, Covington, LA, USA</a:t>
            </a:r>
          </a:p>
          <a:p>
            <a:pPr marL="0" marR="0" indent="228600" algn="just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Yang P and Liu L contributed equally to this work</a:t>
            </a:r>
          </a:p>
          <a:p>
            <a:pPr marL="0" marR="0" indent="228600" algn="just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*Correspondence should to Professor Hong Wang (Ph.D. &amp; M.D.); Center for Metabolic Disease Research, Lewis Kats School of Medicine, Medical Education and Research Building, Room 1060, 3500 N Broad St, Philadelphia, PA 19140 USA; E-mail: hong.wang@temple.edu </a:t>
            </a:r>
            <a:endParaRPr lang="en-US" sz="10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pPr marL="0" marR="0" algn="just">
              <a:lnSpc>
                <a:spcPts val="14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0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 </a:t>
            </a:r>
            <a:endParaRPr lang="en-US" sz="1000" kern="100" dirty="0">
              <a:effectLst/>
              <a:latin typeface="Arial" panose="020B0604020202020204" pitchFamily="34" charset="0"/>
              <a:ea typeface="DengXian" panose="02010600030101010101" pitchFamily="2" charset="-122"/>
              <a:cs typeface="Arial" panose="020B0604020202020204" pitchFamily="34" charset="0"/>
            </a:endParaRPr>
          </a:p>
          <a:p>
            <a:endParaRPr 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304725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75">
            <a:extLst>
              <a:ext uri="{FF2B5EF4-FFF2-40B4-BE49-F238E27FC236}">
                <a16:creationId xmlns:a16="http://schemas.microsoft.com/office/drawing/2014/main" id="{C8152C9F-EE9C-4933-849D-4E41D8E68CE7}"/>
              </a:ext>
            </a:extLst>
          </p:cNvPr>
          <p:cNvSpPr txBox="1"/>
          <p:nvPr/>
        </p:nvSpPr>
        <p:spPr>
          <a:xfrm>
            <a:off x="84307" y="364320"/>
            <a:ext cx="668938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000"/>
              </a:lnSpc>
            </a:pP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5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. Differential expressed n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ewly suggested leukocyte signature genes in </a:t>
            </a:r>
            <a:r>
              <a:rPr lang="en-US" sz="9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900" b="1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9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900" b="1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MC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9FFC310-5B4A-42EE-B3E7-A27592CE09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082389"/>
              </p:ext>
            </p:extLst>
          </p:nvPr>
        </p:nvGraphicFramePr>
        <p:xfrm>
          <a:off x="281986" y="603029"/>
          <a:ext cx="6259442" cy="7489372"/>
        </p:xfrm>
        <a:graphic>
          <a:graphicData uri="http://schemas.openxmlformats.org/drawingml/2006/table">
            <a:tbl>
              <a:tblPr/>
              <a:tblGrid>
                <a:gridCol w="637981">
                  <a:extLst>
                    <a:ext uri="{9D8B030D-6E8A-4147-A177-3AD203B41FA5}">
                      <a16:colId xmlns:a16="http://schemas.microsoft.com/office/drawing/2014/main" val="3851343109"/>
                    </a:ext>
                  </a:extLst>
                </a:gridCol>
                <a:gridCol w="533400">
                  <a:extLst>
                    <a:ext uri="{9D8B030D-6E8A-4147-A177-3AD203B41FA5}">
                      <a16:colId xmlns:a16="http://schemas.microsoft.com/office/drawing/2014/main" val="2165874850"/>
                    </a:ext>
                  </a:extLst>
                </a:gridCol>
                <a:gridCol w="2194390">
                  <a:extLst>
                    <a:ext uri="{9D8B030D-6E8A-4147-A177-3AD203B41FA5}">
                      <a16:colId xmlns:a16="http://schemas.microsoft.com/office/drawing/2014/main" val="1835498867"/>
                    </a:ext>
                  </a:extLst>
                </a:gridCol>
                <a:gridCol w="464990">
                  <a:extLst>
                    <a:ext uri="{9D8B030D-6E8A-4147-A177-3AD203B41FA5}">
                      <a16:colId xmlns:a16="http://schemas.microsoft.com/office/drawing/2014/main" val="1902723220"/>
                    </a:ext>
                  </a:extLst>
                </a:gridCol>
                <a:gridCol w="2428681">
                  <a:extLst>
                    <a:ext uri="{9D8B030D-6E8A-4147-A177-3AD203B41FA5}">
                      <a16:colId xmlns:a16="http://schemas.microsoft.com/office/drawing/2014/main" val="11807128"/>
                    </a:ext>
                  </a:extLst>
                </a:gridCol>
              </a:tblGrid>
              <a:tr h="18616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type</a:t>
                      </a:r>
                    </a:p>
                  </a:txBody>
                  <a:tcPr marL="4568" marR="4568" marT="45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enriched in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high</a:t>
                      </a:r>
                    </a:p>
                  </a:txBody>
                  <a:tcPr marL="4568" marR="4568" marT="4568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68" marR="4568" marT="45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enriched in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low</a:t>
                      </a:r>
                    </a:p>
                  </a:txBody>
                  <a:tcPr marL="4568" marR="4568" marT="456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US" sz="8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68" marR="4568" marT="456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050000067"/>
                  </a:ext>
                </a:extLst>
              </a:tr>
              <a:tr h="18616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</a:p>
                  </a:txBody>
                  <a:tcPr marL="4568" marR="4568" marT="45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4568" marR="4568" marT="4568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Number</a:t>
                      </a:r>
                    </a:p>
                  </a:txBody>
                  <a:tcPr marL="4568" marR="4568" marT="4568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4568" marR="4568" marT="456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123018441"/>
                  </a:ext>
                </a:extLst>
              </a:tr>
              <a:tr h="701959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Resident-like M</a:t>
                      </a:r>
                      <a:r>
                        <a:rPr lang="el-G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Φ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F13A1, CBR2, CCL9, LYZ2, CCL6, MAF, FCGR3, TRF, MAFB, GRN, TMEM176B, NINJ1, RNASE4, MS4A6C, CFH, P2RY6, CTSC, GLUL, PID1, DHRS3, MS4A7, PLD4, EHD4, UNC93B1, MRC1, ADGRE1, LGMN, APOE, STAB1, MT1, CSF1R, TXNIP, TIMP2, FCGR2B, CST3, HPGD, IGFBP4, FCGRT,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17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PF4, CD163, C5AR1, LIFR, FOLR2, SERINC3, C1QB, C1QA, LYVE1, PLTP, TMEM37, C1QC, LTC4S, CD81, DAB2, FCRLS, MGL2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434783537"/>
                  </a:ext>
                </a:extLst>
              </a:tr>
              <a:tr h="420218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Inflammatory M</a:t>
                      </a:r>
                      <a:r>
                        <a:rPr lang="el-G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</a:rPr>
                        <a:t>Φ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CXCL10, CCL2, FOS, CD14, NLRP3, FOSB, TLR2, ATF3, CITED2, MS4A7, CDKN1A, JUNB, DUSP1, C3AR1, ZFP36, TNFSF9, MT1, CEBPB, CSF1R, EGR1, MARCKSL1, UBC, CXCL2, 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NFKBIA, SOCS3, CXCL16, PHLDA1, C5AR1, PLEK, CCRL2, NFKBIZ, HSPA1A, IER5, C1QB, TNF, C1QA, C1QC, JUN, CCL4, CCL3, CD81, FCRLS, BCL2A1B, CD83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753430362"/>
                  </a:ext>
                </a:extLst>
              </a:tr>
              <a:tr h="45836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TREM2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high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M</a:t>
                      </a:r>
                      <a:r>
                        <a:rPr lang="el-G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Φ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TREM2, WFDC17, LGALS3, MPEG1, ANXA1, GRN, CTSL, ANXA5, HEXA, CTSA, CTSS, LPL, IGF1, MS4A7, HEXB, CD68, PRDX1, C3AR1, CTSZ, LGMN, APOE, OLFML3, TIMP2, CTSB, ZMYND15, DPEP2, CTSD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MMP12, CXCL16, C1QB, C1QA, CD9, PLTP, CD63, C1QC, SPP1, SERPINB6A, CD72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57251258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Cd209a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</a:t>
                      </a:r>
                    </a:p>
                    <a:p>
                      <a:pPr algn="ctr" rtl="0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/DC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CCR2, TGFBI, CLEC4A2, WFDC17, FOS, LTB4R1, LGALS3, LYZ2, ALOX5AP, CCL6, EMB, EMILIN2, IFITM3, LAMTOR4, PLAC8, RAMP1, MS4A6C, TPD52, NAAA, CLEC10A, FOSB, PLBD1, EVI2A, ZFP36L2, FXYD5, CD68, AB124611, TM6SF1, FCER1G, TEP1, CLEC4A3, DPYSL2, ITGAM, CD300A, GM2A, IFNGR1, CKB, CLEC4A1, CYTH4, H2-DMB1, CFP, GMFG, UBALD2, CSF1R, FCGR2B, SLA, 1700025G04RIK, CLEC4B1, PTPRE, ITGB2, MRPL15, H2-DMA, GNG2, LY6E, CD53, FTH1, CD209A, HSPA5, LDHA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RAC2, CLTB, HSPA1A, NME1, TIPARP, IFITM1, CCR5, SCIMP, CCL4, KLRB1B, DAB2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3325091208"/>
                  </a:ext>
                </a:extLst>
              </a:tr>
              <a:tr h="1024740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Cd2019a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-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MoDC/DC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ANXA3, FABP5, FAS, GLIPR2, LAMP1, RAP2B, GYG, PYGL, SH3BP4, CPNE2, MARCKS, ROGDI, SYNGR2, ARL5C, SELPLG, MAP4K4, TMSB4X, ISCU, PCGF5, TBC1D8, UAP1, TSPAN3, PSME2, GBP2, IL15RA, ZMYND15, NLRC5, RAB9, PDLIM4, TMEM39A, FAM32A, LIMA1, FAM49A, BCL2L14, FXYD2, MARCKSL1, SAMSN1, MRPL14, PSMB8, B2M, TMEM19, LRRK1, TUBA1A, FAM53B, H2-D1, NUDT17, LSP1, RASSF2, ZFAND6, TBC1D4, CLU, PSME2B, FAM177A, BMP2K, GTPBP1, TMEM158, POGLUT1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MAP3K14, CNN2, AEBP2, SLC38A2, PNPLA8, CXCL16, TAPBPL, MYO1G, SOX4, RELB, FNBP1L, SSH1, TNFRSF4, GADD45B, BIRC2, TMEM63B, CSRP1, CALM1, H2-K1, SOCS2, CCSER2, ACTN1, DEXI, TMEM150C, SLC4A8, CD63, CD1D1, ASS1, TMCC3, RABGAP1L, PRNP, TNFRSF9, FOXP4, VSIG10, APOBEC3, ENO3, TMEM123, ADORA2A, CACNB3, BCL2A1A, IL4I1, H2-Q7, APOL7C, TRAF1, CCL5, SERPINB9, POLD1, BCL2A1B, LY75, ZFP36L1, CD274, CCL22, H2-Q6, ANKRD33B, CD200, SPINT2, CCR7, MREG, SERPINB6B, H2-M2, FSCN1, H2-EB2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356142120"/>
                  </a:ext>
                </a:extLst>
              </a:tr>
              <a:tr h="38824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CD8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T cell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HOPX, CD3E, CD3D, CTLA2A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CD8B1, CD8A, HCST, MS4A4B, GRAMD3, CXCR3, PTPN22, DUSP2, CD3G, CD28, CST7, H2-Q7, KLRK1, BCL2, CTSW, KLRC1, CCL5, FASL, IFNG, GZMB, NKG7, SH2D2A, XCL1, GIMAP4, GIMAP7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62768515"/>
                  </a:ext>
                </a:extLst>
              </a:tr>
              <a:tr h="196406"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CD4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/CD8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+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 T cell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MS4A6B, TMSB10, ZFP36L2, CD3D, CTLA2A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HCST, RPL13A, ITGB1, MS4A4B, GRAMD3, LCK, CD3G, CTSW, CCL5, FASL, NKG7, SH2D2A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772991966"/>
                  </a:ext>
                </a:extLst>
              </a:tr>
              <a:tr h="1964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 cell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it-IT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MAF, FURIN, JUNB, STAT6, STAT5A, RORA, CCR3, CD3E, CTLA2A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NFATC2IP, CCDC184, PTGDR2, GADD45B, NFATC1, IL1RL1, CCR4, CCL17, CISH, ARG1, GATA3, ZBTB32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590964623"/>
                  </a:ext>
                </a:extLst>
              </a:tr>
              <a:tr h="20554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</a:t>
                      </a:r>
                      <a:r>
                        <a:rPr lang="en-US" sz="800" b="0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h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17 cell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CCL2, LDHB, BATF, STAT3, SSBP2, CD3E, RMND5A, ARPP21, CTLA2A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IRF4, SOX4, TNF, AQP11, CCR9, CCL17, CD4, IL6, ENDOU, RHOH, IL2RA, SPINT2, CCR6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36878573"/>
                  </a:ext>
                </a:extLst>
              </a:tr>
              <a:tr h="5070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cell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SERP1, KLF2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NAPSA, POU2F2, GM8369, MEF2C, CHCHD10, PKIG, FCHSD2, FCER2A, CD37, FCRL1, HVCN1, VPREB3, RALGPS2, CCR7, EBF1, H2-OA, H2-DMB2, TNFRSF13C, H2-OB, MZB1, BANK1, CD79B, CD55, SIGLECG, LY6D, PAX5, CD79A, FCRLA, FCMR, MS4A1, SCD1, CD19</a:t>
                      </a:r>
                    </a:p>
                  </a:txBody>
                  <a:tcPr marL="4568" marR="4568" marT="456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910609357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293FAFAA-3926-4F6B-AEAA-F0C80F85D80F}"/>
              </a:ext>
            </a:extLst>
          </p:cNvPr>
          <p:cNvSpPr/>
          <p:nvPr/>
        </p:nvSpPr>
        <p:spPr>
          <a:xfrm>
            <a:off x="5633498" y="-13566"/>
            <a:ext cx="12245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5</a:t>
            </a:r>
          </a:p>
        </p:txBody>
      </p:sp>
      <p:sp>
        <p:nvSpPr>
          <p:cNvPr id="4" name="TextBox 75">
            <a:extLst>
              <a:ext uri="{FF2B5EF4-FFF2-40B4-BE49-F238E27FC236}">
                <a16:creationId xmlns:a16="http://schemas.microsoft.com/office/drawing/2014/main" id="{FADACAB5-01D1-4A0F-8EC1-640BE2AE2871}"/>
              </a:ext>
            </a:extLst>
          </p:cNvPr>
          <p:cNvSpPr txBox="1"/>
          <p:nvPr/>
        </p:nvSpPr>
        <p:spPr>
          <a:xfrm>
            <a:off x="281986" y="8184998"/>
            <a:ext cx="6259442" cy="797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ts val="1100"/>
              </a:lnSpc>
            </a:pP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Table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5. Differential expressed n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ewly suggested leukocyte signature genes in </a:t>
            </a:r>
            <a:r>
              <a:rPr lang="en-US" sz="1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1000" b="1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b="1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1000" b="1" i="0" u="none" strike="noStrike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MC.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These table shown that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ewly suggested leukocyte signature genes enriched in </a:t>
            </a:r>
            <a:r>
              <a:rPr lang="en-US" sz="10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100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and </a:t>
            </a:r>
            <a:r>
              <a:rPr lang="en-US" sz="10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100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MC based on the color density in heatmap. For example, the red color in </a:t>
            </a:r>
            <a:r>
              <a:rPr lang="en-US" sz="10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100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indicates the average expression of a given gene expressed high level in </a:t>
            </a:r>
            <a:r>
              <a:rPr lang="en-US" sz="10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100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MC. In the same logic, the red color in </a:t>
            </a:r>
            <a:r>
              <a:rPr lang="en-US" sz="10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100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low 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indicates the average expression of a given gene expressed high level in </a:t>
            </a:r>
            <a:r>
              <a:rPr lang="en-US" sz="1000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</a:t>
            </a:r>
            <a:r>
              <a:rPr lang="en-US" sz="1000" i="0" u="none" strike="noStrike" baseline="3000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MC. </a:t>
            </a:r>
          </a:p>
        </p:txBody>
      </p:sp>
    </p:spTree>
    <p:extLst>
      <p:ext uri="{BB962C8B-B14F-4D97-AF65-F5344CB8AC3E}">
        <p14:creationId xmlns:p14="http://schemas.microsoft.com/office/powerpoint/2010/main" val="326511524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D9E07DC8-73D5-4E62-A9E6-439F568133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7669642"/>
              </p:ext>
            </p:extLst>
          </p:nvPr>
        </p:nvGraphicFramePr>
        <p:xfrm>
          <a:off x="523913" y="711528"/>
          <a:ext cx="2742660" cy="7394167"/>
        </p:xfrm>
        <a:graphic>
          <a:graphicData uri="http://schemas.openxmlformats.org/drawingml/2006/table">
            <a:tbl>
              <a:tblPr/>
              <a:tblGrid>
                <a:gridCol w="640080">
                  <a:extLst>
                    <a:ext uri="{9D8B030D-6E8A-4147-A177-3AD203B41FA5}">
                      <a16:colId xmlns:a16="http://schemas.microsoft.com/office/drawing/2014/main" val="4090155380"/>
                    </a:ext>
                  </a:extLst>
                </a:gridCol>
                <a:gridCol w="525645">
                  <a:extLst>
                    <a:ext uri="{9D8B030D-6E8A-4147-A177-3AD203B41FA5}">
                      <a16:colId xmlns:a16="http://schemas.microsoft.com/office/drawing/2014/main" val="577942017"/>
                    </a:ext>
                  </a:extLst>
                </a:gridCol>
                <a:gridCol w="525645">
                  <a:extLst>
                    <a:ext uri="{9D8B030D-6E8A-4147-A177-3AD203B41FA5}">
                      <a16:colId xmlns:a16="http://schemas.microsoft.com/office/drawing/2014/main" val="3147570083"/>
                    </a:ext>
                  </a:extLst>
                </a:gridCol>
                <a:gridCol w="525645">
                  <a:extLst>
                    <a:ext uri="{9D8B030D-6E8A-4147-A177-3AD203B41FA5}">
                      <a16:colId xmlns:a16="http://schemas.microsoft.com/office/drawing/2014/main" val="2214141644"/>
                    </a:ext>
                  </a:extLst>
                </a:gridCol>
                <a:gridCol w="525645">
                  <a:extLst>
                    <a:ext uri="{9D8B030D-6E8A-4147-A177-3AD203B41FA5}">
                      <a16:colId xmlns:a16="http://schemas.microsoft.com/office/drawing/2014/main" val="107817472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Res-like M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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92" marR="4492" marT="449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92" marR="4492" marT="449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4492" marR="4492" marT="44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65757976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4492" marR="4492" marT="44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4492" marR="4492" marT="449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92" marR="4492" marT="44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92" marR="4492" marT="44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492" marR="4492" marT="44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3234033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Adgre1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9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E5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AF5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1F1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764993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Apoe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4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E9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4147006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C1qa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0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2C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3654839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C1qb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EC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5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4950988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C1qc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E7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D9B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1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86085274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C5ar1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E4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E2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2917042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Cbr2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1A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6.72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37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737635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B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F1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0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831242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6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9D8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2477687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Cd163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3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4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135110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BA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CBA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0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17140636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Cfh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C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C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1284798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Csf1r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8351068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Cst3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8616924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Ctsc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5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9408463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Dab2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6B3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BC8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DD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3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1218994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Dhrs3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C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64731557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Ehd4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0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2946816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F13a1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6.25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452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4F2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2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3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577206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Fcgr2b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3650027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Fcgr3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5A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CA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098636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Fcgrt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683391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Fcrls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3D5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DD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4491495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Folr2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-2.78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1B1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E0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9384855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Glul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F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3472309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Grn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9A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5B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5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2082774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Hpgd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35212439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Igfbp4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802031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Lgmn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7012034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Lifr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E5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DD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5728068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Ltc4s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D3A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2B9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1018030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Lyve1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E7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C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79676035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Lyz2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7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0A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CEA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5257692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Maf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6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CB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2459256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Mafb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E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F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D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4126248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Mgl2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BBD8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8AD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9752651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Mrc1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2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4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6434555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Ms4a6c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1B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7572634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Ms4a7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3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1559851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DAB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D4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114406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Ninj1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0A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1C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4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6745738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P2ry6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1662174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B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35975596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E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C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06252476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Pld4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6683545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Pltp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E4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E7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80267433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Rnase4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9A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5215146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Serinc3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3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0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9399784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Stab1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5858295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Timp2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3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7719044"/>
                  </a:ext>
                </a:extLst>
              </a:tr>
              <a:tr h="20215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Tmem176b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4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2802525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Tmem37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DBB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5933749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Trf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AA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AA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-0.80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9414677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Txnip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-0.44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2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120320"/>
                  </a:ext>
                </a:extLst>
              </a:tr>
              <a:tr h="10781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Unc93b1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5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4492" marR="4492" marT="44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6892015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BD7992B-4DEB-4C34-B059-9E5BEBA1BDB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2586689"/>
              </p:ext>
            </p:extLst>
          </p:nvPr>
        </p:nvGraphicFramePr>
        <p:xfrm>
          <a:off x="3648560" y="711528"/>
          <a:ext cx="2445440" cy="6323448"/>
        </p:xfrm>
        <a:graphic>
          <a:graphicData uri="http://schemas.openxmlformats.org/drawingml/2006/table">
            <a:tbl>
              <a:tblPr/>
              <a:tblGrid>
                <a:gridCol w="640080">
                  <a:extLst>
                    <a:ext uri="{9D8B030D-6E8A-4147-A177-3AD203B41FA5}">
                      <a16:colId xmlns:a16="http://schemas.microsoft.com/office/drawing/2014/main" val="2982060550"/>
                    </a:ext>
                  </a:extLst>
                </a:gridCol>
                <a:gridCol w="451340">
                  <a:extLst>
                    <a:ext uri="{9D8B030D-6E8A-4147-A177-3AD203B41FA5}">
                      <a16:colId xmlns:a16="http://schemas.microsoft.com/office/drawing/2014/main" val="2843198892"/>
                    </a:ext>
                  </a:extLst>
                </a:gridCol>
                <a:gridCol w="451340">
                  <a:extLst>
                    <a:ext uri="{9D8B030D-6E8A-4147-A177-3AD203B41FA5}">
                      <a16:colId xmlns:a16="http://schemas.microsoft.com/office/drawing/2014/main" val="520226644"/>
                    </a:ext>
                  </a:extLst>
                </a:gridCol>
                <a:gridCol w="451340">
                  <a:extLst>
                    <a:ext uri="{9D8B030D-6E8A-4147-A177-3AD203B41FA5}">
                      <a16:colId xmlns:a16="http://schemas.microsoft.com/office/drawing/2014/main" val="644195395"/>
                    </a:ext>
                  </a:extLst>
                </a:gridCol>
                <a:gridCol w="451340">
                  <a:extLst>
                    <a:ext uri="{9D8B030D-6E8A-4147-A177-3AD203B41FA5}">
                      <a16:colId xmlns:a16="http://schemas.microsoft.com/office/drawing/2014/main" val="283448380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Inflam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. M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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42" marR="5642" marT="564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42" marR="5642" marT="564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5642" marR="5642" marT="56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051008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5642" marR="5642" marT="564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5642" marR="5642" marT="564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42" marR="5642" marT="56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42" marR="5642" marT="56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42" marR="5642" marT="564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2379303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Atf3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AC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E1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7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ED9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110076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Bcl2a1b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4A4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BC49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8908109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C1qa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0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368958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C1qb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EC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6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-0.88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4810807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C1qc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D9B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1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8716235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C3ar1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D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6920488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C5ar1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E4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E2C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5530738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6E5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37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D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12393256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0A96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6D7B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E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24807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A55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D6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0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3930777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Ccrl2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7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8428551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F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DDC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7222618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BA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BCBA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0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42144629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-3.64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B994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0393322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Cdkn1a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2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2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5812749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Cebpb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E4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33538214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Cited2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0579420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Csf1r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5800340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85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492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CDA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16392072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C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6850959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1A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-3.15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9A65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E0C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9061036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Dusp1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E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-1.08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E0C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4359496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Egr1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7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1628701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Fcrls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3D6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DD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6798151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1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A8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8A7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2585719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Fosb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2279468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Hspa1a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E1C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3206883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Ier5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3657279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D9B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-1.58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D2A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1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1258841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Junb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5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3913037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Marcksl1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F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722141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Ms4a7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BA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5633012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DAB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0D4B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97602750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Nfkbia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4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72778118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Nfkbiz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0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46664560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Nlrp3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3A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B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7971466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Phlda1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4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0493808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Plek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E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0693644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Socs3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5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218521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Tlr2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E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B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-0.78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E9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0954469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3C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-0.31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8201307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1326840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Ubc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-0.29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8152190"/>
                  </a:ext>
                </a:extLst>
              </a:tr>
              <a:tr h="13540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Zfp36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0.83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E4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7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B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-0.37</a:t>
                      </a:r>
                    </a:p>
                  </a:txBody>
                  <a:tcPr marL="5642" marR="5642" marT="564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F4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926251"/>
                  </a:ext>
                </a:extLst>
              </a:tr>
            </a:tbl>
          </a:graphicData>
        </a:graphic>
      </p:graphicFrame>
      <p:sp>
        <p:nvSpPr>
          <p:cNvPr id="4" name="TextBox 75">
            <a:extLst>
              <a:ext uri="{FF2B5EF4-FFF2-40B4-BE49-F238E27FC236}">
                <a16:creationId xmlns:a16="http://schemas.microsoft.com/office/drawing/2014/main" id="{9D44946D-F9E8-42FD-91AF-1E009A4A3A88}"/>
              </a:ext>
            </a:extLst>
          </p:cNvPr>
          <p:cNvSpPr txBox="1"/>
          <p:nvPr/>
        </p:nvSpPr>
        <p:spPr>
          <a:xfrm>
            <a:off x="422656" y="398602"/>
            <a:ext cx="580545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000"/>
              </a:lnSpc>
            </a:pP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5. Differential expressed n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ewly suggested leukocyte signature genes in </a:t>
            </a:r>
            <a:r>
              <a:rPr lang="en-US" sz="9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MC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1462220-55FA-42FC-9FA1-A432F79B8A64}"/>
              </a:ext>
            </a:extLst>
          </p:cNvPr>
          <p:cNvSpPr/>
          <p:nvPr/>
        </p:nvSpPr>
        <p:spPr>
          <a:xfrm>
            <a:off x="4310788" y="-1528"/>
            <a:ext cx="23946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5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(continued 1)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4184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B542CED4-3C4D-4B1F-BA97-1897049963A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0298105"/>
              </p:ext>
            </p:extLst>
          </p:nvPr>
        </p:nvGraphicFramePr>
        <p:xfrm>
          <a:off x="601387" y="589333"/>
          <a:ext cx="2591715" cy="6342313"/>
        </p:xfrm>
        <a:graphic>
          <a:graphicData uri="http://schemas.openxmlformats.org/drawingml/2006/table">
            <a:tbl>
              <a:tblPr/>
              <a:tblGrid>
                <a:gridCol w="518343">
                  <a:extLst>
                    <a:ext uri="{9D8B030D-6E8A-4147-A177-3AD203B41FA5}">
                      <a16:colId xmlns:a16="http://schemas.microsoft.com/office/drawing/2014/main" val="4061292628"/>
                    </a:ext>
                  </a:extLst>
                </a:gridCol>
                <a:gridCol w="518343">
                  <a:extLst>
                    <a:ext uri="{9D8B030D-6E8A-4147-A177-3AD203B41FA5}">
                      <a16:colId xmlns:a16="http://schemas.microsoft.com/office/drawing/2014/main" val="2858355517"/>
                    </a:ext>
                  </a:extLst>
                </a:gridCol>
                <a:gridCol w="518343">
                  <a:extLst>
                    <a:ext uri="{9D8B030D-6E8A-4147-A177-3AD203B41FA5}">
                      <a16:colId xmlns:a16="http://schemas.microsoft.com/office/drawing/2014/main" val="178481729"/>
                    </a:ext>
                  </a:extLst>
                </a:gridCol>
                <a:gridCol w="518343">
                  <a:extLst>
                    <a:ext uri="{9D8B030D-6E8A-4147-A177-3AD203B41FA5}">
                      <a16:colId xmlns:a16="http://schemas.microsoft.com/office/drawing/2014/main" val="3601857362"/>
                    </a:ext>
                  </a:extLst>
                </a:gridCol>
                <a:gridCol w="518343">
                  <a:extLst>
                    <a:ext uri="{9D8B030D-6E8A-4147-A177-3AD203B41FA5}">
                      <a16:colId xmlns:a16="http://schemas.microsoft.com/office/drawing/2014/main" val="4057214629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Trem2 M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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9" marR="6479" marT="647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9" marR="6479" marT="647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6479" marR="6479" marT="6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528254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6479" marR="6479" marT="64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6479" marR="6479" marT="6479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9" marR="6479" marT="6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9" marR="6479" marT="6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9" marR="6479" marT="647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8225970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Anxa1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9D8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B4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74653910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Anxa5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2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1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E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6486532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Apoe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E6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6181548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C1qa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D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E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E6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9200610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C1qb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E9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4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-0.88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FE2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7681243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C1qc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E4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D3B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CB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2145352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C3ar1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B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3911158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Cd63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E0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7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D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63348727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Cd68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631083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BAE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DAF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6096055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DF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0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3087142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Ctsa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DB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D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0289824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Ctsb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17832749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Ctsd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6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6384361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Ctsl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B8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BA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-0.68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8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1540697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Ctss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4131840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Ctsz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B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42342718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FE9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2972784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Dpep2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-0.28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5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E9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5555202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Grn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49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3A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3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36810033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Hexa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DB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8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943610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Hexb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5B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92540241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Igf1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CA9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37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49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8B47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6772969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Lgals3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8D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7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E7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52601450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Lgmn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2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51061921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Lpl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1.08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EB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E5D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76481071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Mmp12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DDC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3359547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Mpeg1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9D8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B8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D9B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5485389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Ms4a7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0A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2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E4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55991619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Olfml3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0227535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Pltp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E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9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E4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E7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58995130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Prdx1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2C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3C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4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39679760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Serpinb6a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BCBA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CFA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2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2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4778221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Spp1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DF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7C2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D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7046821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Timp2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1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83103401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Trem2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4.36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573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3.52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75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5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C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0611351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Wfdc17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2.77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4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3.50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85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2046198"/>
                  </a:ext>
                </a:extLst>
              </a:tr>
              <a:tr h="15550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Zmynd15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1.09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5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-0.03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6479" marR="6479" marT="647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823959"/>
                  </a:ext>
                </a:extLst>
              </a:tr>
            </a:tbl>
          </a:graphicData>
        </a:graphic>
      </p:graphicFrame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5EC423A-2142-49BA-916B-3397F5AA075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3628301"/>
              </p:ext>
            </p:extLst>
          </p:nvPr>
        </p:nvGraphicFramePr>
        <p:xfrm>
          <a:off x="3785441" y="589333"/>
          <a:ext cx="2471172" cy="9273590"/>
        </p:xfrm>
        <a:graphic>
          <a:graphicData uri="http://schemas.openxmlformats.org/drawingml/2006/table">
            <a:tbl>
              <a:tblPr/>
              <a:tblGrid>
                <a:gridCol w="731520">
                  <a:extLst>
                    <a:ext uri="{9D8B030D-6E8A-4147-A177-3AD203B41FA5}">
                      <a16:colId xmlns:a16="http://schemas.microsoft.com/office/drawing/2014/main" val="4067750872"/>
                    </a:ext>
                  </a:extLst>
                </a:gridCol>
                <a:gridCol w="434913">
                  <a:extLst>
                    <a:ext uri="{9D8B030D-6E8A-4147-A177-3AD203B41FA5}">
                      <a16:colId xmlns:a16="http://schemas.microsoft.com/office/drawing/2014/main" val="3642330337"/>
                    </a:ext>
                  </a:extLst>
                </a:gridCol>
                <a:gridCol w="434913">
                  <a:extLst>
                    <a:ext uri="{9D8B030D-6E8A-4147-A177-3AD203B41FA5}">
                      <a16:colId xmlns:a16="http://schemas.microsoft.com/office/drawing/2014/main" val="3355252201"/>
                    </a:ext>
                  </a:extLst>
                </a:gridCol>
                <a:gridCol w="434913">
                  <a:extLst>
                    <a:ext uri="{9D8B030D-6E8A-4147-A177-3AD203B41FA5}">
                      <a16:colId xmlns:a16="http://schemas.microsoft.com/office/drawing/2014/main" val="1275358965"/>
                    </a:ext>
                  </a:extLst>
                </a:gridCol>
                <a:gridCol w="434913">
                  <a:extLst>
                    <a:ext uri="{9D8B030D-6E8A-4147-A177-3AD203B41FA5}">
                      <a16:colId xmlns:a16="http://schemas.microsoft.com/office/drawing/2014/main" val="425480543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CD209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</a:t>
                      </a:r>
                    </a:p>
                  </a:txBody>
                  <a:tcPr marL="3593" marR="3593" marT="359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93" marR="3593" marT="35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3593" marR="3593" marT="3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7185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3593" marR="3593" marT="359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3593" marR="3593" marT="359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93" marR="3593" marT="3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93" marR="3593" marT="3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3593" marR="3593" marT="359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0588628"/>
                  </a:ext>
                </a:extLst>
              </a:tr>
              <a:tr h="16170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1700025G04Rik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B5A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C8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849969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AB124611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5B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4715915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Alox5ap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54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856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A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533431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6964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CF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DB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26127967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6D5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06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CEF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D9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3849938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401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472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C29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21730064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2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EB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7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7874586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Cd209a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159580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Cd300a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1610955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Cd53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69766822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Cd68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9A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B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136735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Cfp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E9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9225855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Ckb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C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06356826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Clec10a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FA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08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F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956971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Clec4a1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E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5829588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Clec4a2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37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54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BC39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96905279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Clec4a3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0A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6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8413479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Clec4b1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7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4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8628016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Cltb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8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F1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1006912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Csf1r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B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71043544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Cyth4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F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1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466846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Dab2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BA75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2B1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7D7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FC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436065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Dpysl2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40547379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Emb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85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06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9CA9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13413324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Emilin2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4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8A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0363056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Evi2a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BA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0641645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Fcer1g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EB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E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1088369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Fcgr2b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36416535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543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24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E4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4A2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01962890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Fosb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B6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1B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30759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Fth1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7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2769250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Fxyd5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3A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7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63967771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Gm2a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C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4317124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Gmfg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E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3611058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Gng2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4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3365344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H2-DMa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82335702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H2-DMb1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5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4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17383102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Hspa1a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DD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188006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Hspa5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3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8166271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Ifitm1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E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0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3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40314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Ifitm3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F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9C8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E2C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402532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Ifngr1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3213285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Itgam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F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0981809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Itgb2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7310409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Klrb1b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8AD6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C8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C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9960467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Lamtor4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7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6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6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839142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Ldha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73261979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Lgals3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64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35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AE7D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0718134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Ltb4r1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A8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3E1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C79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7974211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Ly6e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601826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Lyz2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664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65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C6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9221342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Mrpl15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402124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Ms4a6c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3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39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7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9482554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Naaa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9E8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A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90280126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Nme1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A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2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2197906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Plac8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9F8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8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8952182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Plbd1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D9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EB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0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9388692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Ptpre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13908269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Rac2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6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6870945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Ramp1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5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E9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A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0A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0091837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Scimp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F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6B37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4967939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Sla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775651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Tep1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AA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0912714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Tgfbi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4B2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442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2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112214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Tiparp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C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43387826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Tm6sf1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2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84470131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Tpd52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9F8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29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-0.04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94140851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Ubald2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2890213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Wfdc17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2.77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0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3.50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4B2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-3.29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1695077"/>
                  </a:ext>
                </a:extLst>
              </a:tr>
              <a:tr h="86242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Zfp36l2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AA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1.33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BBA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-0.01</a:t>
                      </a:r>
                    </a:p>
                  </a:txBody>
                  <a:tcPr marL="3593" marR="3593" marT="359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600165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BF95AD8-C5C6-481A-AECB-F723C1DC2AE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9141226"/>
              </p:ext>
            </p:extLst>
          </p:nvPr>
        </p:nvGraphicFramePr>
        <p:xfrm>
          <a:off x="601387" y="7401663"/>
          <a:ext cx="2560320" cy="2567940"/>
        </p:xfrm>
        <a:graphic>
          <a:graphicData uri="http://schemas.openxmlformats.org/drawingml/2006/table">
            <a:tbl>
              <a:tblPr/>
              <a:tblGrid>
                <a:gridCol w="731520">
                  <a:extLst>
                    <a:ext uri="{9D8B030D-6E8A-4147-A177-3AD203B41FA5}">
                      <a16:colId xmlns:a16="http://schemas.microsoft.com/office/drawing/2014/main" val="342439318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70268770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51308157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339606632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52637488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CD4/CD8 TC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077751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0018963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2CA05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0CDA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737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0F8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3342577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E9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D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6407369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Cd3g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E1C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AC39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8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9D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89113112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Ctla2a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3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1F1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041305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Ctsw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FBE8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9B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0B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9256313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B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C5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5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1727068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Gramd3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5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AE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76197753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Hcst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076023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Itgb1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4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3793855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Lck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C6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EA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9E8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8434866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Ms4a4b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9CA9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5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A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803857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Ms4a6b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3B1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4D2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970212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Nkg7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CA05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5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2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1C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4109257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Rpl13a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2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4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6952707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Sh2d2a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5BA8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5D3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C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315743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Tmsb10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87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A8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3167353"/>
                  </a:ext>
                </a:extLst>
              </a:tr>
              <a:tr h="6688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Zfp36l2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E8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C9F8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2716364"/>
                  </a:ext>
                </a:extLst>
              </a:tr>
            </a:tbl>
          </a:graphicData>
        </a:graphic>
      </p:graphicFrame>
      <p:sp>
        <p:nvSpPr>
          <p:cNvPr id="7" name="Rectangle 6">
            <a:extLst>
              <a:ext uri="{FF2B5EF4-FFF2-40B4-BE49-F238E27FC236}">
                <a16:creationId xmlns:a16="http://schemas.microsoft.com/office/drawing/2014/main" id="{19527270-CD5F-4467-9179-95DBEF695BA2}"/>
              </a:ext>
            </a:extLst>
          </p:cNvPr>
          <p:cNvSpPr/>
          <p:nvPr/>
        </p:nvSpPr>
        <p:spPr>
          <a:xfrm>
            <a:off x="4254113" y="17381"/>
            <a:ext cx="23946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5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(continued 2)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TextBox 75">
            <a:extLst>
              <a:ext uri="{FF2B5EF4-FFF2-40B4-BE49-F238E27FC236}">
                <a16:creationId xmlns:a16="http://schemas.microsoft.com/office/drawing/2014/main" id="{2807558E-BA7E-4B75-B2ED-64120EE37275}"/>
              </a:ext>
            </a:extLst>
          </p:cNvPr>
          <p:cNvSpPr txBox="1"/>
          <p:nvPr/>
        </p:nvSpPr>
        <p:spPr>
          <a:xfrm>
            <a:off x="451157" y="368760"/>
            <a:ext cx="580545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000"/>
              </a:lnSpc>
            </a:pP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5. Differential expressed n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ewly suggested leukocyte signature genes in </a:t>
            </a:r>
            <a:r>
              <a:rPr lang="en-US" sz="9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MC</a:t>
            </a:r>
          </a:p>
        </p:txBody>
      </p:sp>
    </p:spTree>
    <p:extLst>
      <p:ext uri="{BB962C8B-B14F-4D97-AF65-F5344CB8AC3E}">
        <p14:creationId xmlns:p14="http://schemas.microsoft.com/office/powerpoint/2010/main" val="26884877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80B7B72E-1FC7-485C-86BE-579DED2CB85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9402085"/>
              </p:ext>
            </p:extLst>
          </p:nvPr>
        </p:nvGraphicFramePr>
        <p:xfrm>
          <a:off x="511718" y="612968"/>
          <a:ext cx="2427792" cy="7933481"/>
        </p:xfrm>
        <a:graphic>
          <a:graphicData uri="http://schemas.openxmlformats.org/drawingml/2006/table">
            <a:tbl>
              <a:tblPr/>
              <a:tblGrid>
                <a:gridCol w="598992">
                  <a:extLst>
                    <a:ext uri="{9D8B030D-6E8A-4147-A177-3AD203B41FA5}">
                      <a16:colId xmlns:a16="http://schemas.microsoft.com/office/drawing/2014/main" val="270402756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801985844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62178019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85371587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420659257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CD209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DC</a:t>
                      </a:r>
                      <a:endParaRPr lang="en-US" sz="8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41" marR="2141" marT="214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41" marR="2141" marT="214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2141" marR="2141" marT="21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7333293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2141" marR="2141" marT="214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2141" marR="2141" marT="214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41" marR="2141" marT="21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41" marR="2141" marT="21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141" marR="2141" marT="214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8908016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Actn1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4F3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3F2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0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23974488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Adora2a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5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11643925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Aebp2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B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34116420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Ankrd33b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0CDA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C8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2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3933313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Anxa3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887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4.86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37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DA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30010644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Apobec3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E5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39153474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Apol7c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5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F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11579818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Arl5c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28047031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Ass1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3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E1C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7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5495034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B2m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6350969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Bcl2a1a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E6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DBB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8232272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Bcl2a1b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EC5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BD9B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E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1553601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Bcl2l14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999456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Birc2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5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05405525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Bmp2k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28996835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Cacnb3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-2.74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E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D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0932263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Calm1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5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5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82841360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D3B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-3.43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7C2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2DC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62021786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C29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F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8E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48213932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7BB8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CF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2477695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Ccser2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2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8180829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Cd1d1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2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E4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390071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-3.12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C7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C99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2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8830752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Cd274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D7B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C8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E5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35491598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Cd63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9EE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F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5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13405044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Clu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9716645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Cnn2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76639306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Cpne2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B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4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38645550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Csrp1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3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448513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2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5F3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67380410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Dexi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1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57688467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Eno3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73229913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Fabp5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49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A8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4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84221801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Fam177a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122803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Fam32a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78771064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Fam49a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73292566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Fam53b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0300084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8A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29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4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3625862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Fnbp1l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DBB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3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4539396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Foxp4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E3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9762742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Fscn1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-3.54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2C08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-6.04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4871525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Fxyd2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4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88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C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E9D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59119107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Gadd45b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F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3509683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Gbp2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7029508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Glipr2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BA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39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2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214312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Gtpbp1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4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39574930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Gyg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0A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F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60850821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H2-D1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26779636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H2-Eb2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-4.48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DAF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AAE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92583474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H2-K1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1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0210624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H2-M2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99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-5.04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7A55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3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7B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27170443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H2-Q6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D0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FCC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3889753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H2-Q7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E2C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DA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02222840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Il15ra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2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60206343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Il4i1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C69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5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26957083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Iscu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-0.09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21191405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Lamp1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C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8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8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9490490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Lima1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5923113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Lrrk1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84839795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Lsp1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36759069"/>
                  </a:ext>
                </a:extLst>
              </a:tr>
              <a:tr h="5139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Ly75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-2.18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8D8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-3.11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4C7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-0.27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</a:t>
                      </a:r>
                    </a:p>
                  </a:txBody>
                  <a:tcPr marL="2141" marR="2141" marT="214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06849828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B0A0D46-F68F-4467-9373-07BCEBB55B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4503579"/>
              </p:ext>
            </p:extLst>
          </p:nvPr>
        </p:nvGraphicFramePr>
        <p:xfrm>
          <a:off x="3552491" y="612968"/>
          <a:ext cx="2603848" cy="7751025"/>
        </p:xfrm>
        <a:graphic>
          <a:graphicData uri="http://schemas.openxmlformats.org/drawingml/2006/table">
            <a:tbl>
              <a:tblPr/>
              <a:tblGrid>
                <a:gridCol w="640080">
                  <a:extLst>
                    <a:ext uri="{9D8B030D-6E8A-4147-A177-3AD203B41FA5}">
                      <a16:colId xmlns:a16="http://schemas.microsoft.com/office/drawing/2014/main" val="262244275"/>
                    </a:ext>
                  </a:extLst>
                </a:gridCol>
                <a:gridCol w="490942">
                  <a:extLst>
                    <a:ext uri="{9D8B030D-6E8A-4147-A177-3AD203B41FA5}">
                      <a16:colId xmlns:a16="http://schemas.microsoft.com/office/drawing/2014/main" val="3258219043"/>
                    </a:ext>
                  </a:extLst>
                </a:gridCol>
                <a:gridCol w="490942">
                  <a:extLst>
                    <a:ext uri="{9D8B030D-6E8A-4147-A177-3AD203B41FA5}">
                      <a16:colId xmlns:a16="http://schemas.microsoft.com/office/drawing/2014/main" val="856467145"/>
                    </a:ext>
                  </a:extLst>
                </a:gridCol>
                <a:gridCol w="490942">
                  <a:extLst>
                    <a:ext uri="{9D8B030D-6E8A-4147-A177-3AD203B41FA5}">
                      <a16:colId xmlns:a16="http://schemas.microsoft.com/office/drawing/2014/main" val="781787825"/>
                    </a:ext>
                  </a:extLst>
                </a:gridCol>
                <a:gridCol w="490942">
                  <a:extLst>
                    <a:ext uri="{9D8B030D-6E8A-4147-A177-3AD203B41FA5}">
                      <a16:colId xmlns:a16="http://schemas.microsoft.com/office/drawing/2014/main" val="1017373052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CD209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</a:t>
                      </a:r>
                      <a:r>
                        <a:rPr lang="en-US" sz="8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DC</a:t>
                      </a:r>
                      <a:endParaRPr lang="en-US" sz="800" b="1" i="0" u="none" strike="noStrike" baseline="300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73" marR="4273" marT="4273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73" marR="4273" marT="427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4273" marR="4273" marT="42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44503681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4273" marR="4273" marT="427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4273" marR="4273" marT="4273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73" marR="4273" marT="42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73" marR="4273" marT="42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273" marR="4273" marT="4273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664745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Map3k14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A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8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93472614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Map4k4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4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2621498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Marcks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F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34387848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Marcksl1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5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3175261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Mreg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-4.06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EB77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6C9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50384442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Mrpl14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0333329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Myo1g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13207632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Nlrc5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1925024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Nudt17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0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CC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4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707024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Pcgf5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2785659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Pdlim4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4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137118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Pnpla8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57132568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Poglut1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82980632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Pold1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D8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BCBA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D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08932733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Prnp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8BB8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1C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0773639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Psmb8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55489889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Psme2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104321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Psme2b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758205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Pygl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1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E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7237672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Rab9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605797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Rabgap1l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E6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EA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6180532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Rap2b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6A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A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4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6849966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Rassf2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94280863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Relb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32376540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Rogdi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B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2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0777416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Samsn1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3678931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Selplg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8919944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Serpinb6b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BAE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-2.72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3CEA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81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7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782254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Serpinb9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D1A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D3A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6669013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Sh3bp4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6A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80305130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Slc38a2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4866501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Slc4a8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2D5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4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9714509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Socs2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2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47275067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Sox4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77256397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Spint2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-3.64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BE8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CC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6A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6947678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Ssh1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1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28120175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Syngr2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4910185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Tapbpl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38841447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Tbc1d4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3F2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57319419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Tbc1d8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8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6725427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Tmcc3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4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E0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5D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0449446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Tmem123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5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E4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98721022"/>
                  </a:ext>
                </a:extLst>
              </a:tr>
              <a:tr h="19226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Tmem150c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0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AEE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85501980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Tmem158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2F2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5062858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Tmem19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A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606689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Tmem39a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414475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Tmem63b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E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E7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0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D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1711878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Tmsb4x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D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71964769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D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725108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E1C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BEF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C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755065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Traf1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-2.76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CEA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F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88966918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Tspan3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C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2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95077982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Tuba1a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44883532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Uap1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1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C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81381756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Vsig10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ED3B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-0.57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4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1530778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Zfand6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8267994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Zfp36l1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-2.81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FCDA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-2.73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2CEA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-1.02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C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D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81919228"/>
                  </a:ext>
                </a:extLst>
              </a:tr>
              <a:tr h="10254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Zmynd15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1.09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ED3C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-0.03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4273" marR="4273" marT="427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E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44599588"/>
                  </a:ext>
                </a:extLst>
              </a:tr>
            </a:tbl>
          </a:graphicData>
        </a:graphic>
      </p:graphicFrame>
      <p:sp>
        <p:nvSpPr>
          <p:cNvPr id="8" name="Rectangle 7">
            <a:extLst>
              <a:ext uri="{FF2B5EF4-FFF2-40B4-BE49-F238E27FC236}">
                <a16:creationId xmlns:a16="http://schemas.microsoft.com/office/drawing/2014/main" id="{11462220-55FA-42FC-9FA1-A432F79B8A64}"/>
              </a:ext>
            </a:extLst>
          </p:cNvPr>
          <p:cNvSpPr/>
          <p:nvPr/>
        </p:nvSpPr>
        <p:spPr>
          <a:xfrm>
            <a:off x="4254113" y="0"/>
            <a:ext cx="2394694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5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(continued 3)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75">
            <a:extLst>
              <a:ext uri="{FF2B5EF4-FFF2-40B4-BE49-F238E27FC236}">
                <a16:creationId xmlns:a16="http://schemas.microsoft.com/office/drawing/2014/main" id="{7B2C8A1E-71FA-4310-AC17-74222A78608F}"/>
              </a:ext>
            </a:extLst>
          </p:cNvPr>
          <p:cNvSpPr txBox="1"/>
          <p:nvPr/>
        </p:nvSpPr>
        <p:spPr>
          <a:xfrm>
            <a:off x="402782" y="372075"/>
            <a:ext cx="580545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000"/>
              </a:lnSpc>
            </a:pP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5. Differential expressed n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ewly suggested leukocyte signature genes in </a:t>
            </a:r>
            <a:r>
              <a:rPr lang="en-US" sz="9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MC</a:t>
            </a:r>
          </a:p>
        </p:txBody>
      </p:sp>
    </p:spTree>
    <p:extLst>
      <p:ext uri="{BB962C8B-B14F-4D97-AF65-F5344CB8AC3E}">
        <p14:creationId xmlns:p14="http://schemas.microsoft.com/office/powerpoint/2010/main" val="198125589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99EBCD99-0D59-4F99-BEDB-BDB84D5C8A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6760372"/>
              </p:ext>
            </p:extLst>
          </p:nvPr>
        </p:nvGraphicFramePr>
        <p:xfrm>
          <a:off x="357084" y="5821410"/>
          <a:ext cx="2974692" cy="3086100"/>
        </p:xfrm>
        <a:graphic>
          <a:graphicData uri="http://schemas.openxmlformats.org/drawingml/2006/table">
            <a:tbl>
              <a:tblPr/>
              <a:tblGrid>
                <a:gridCol w="731520">
                  <a:extLst>
                    <a:ext uri="{9D8B030D-6E8A-4147-A177-3AD203B41FA5}">
                      <a16:colId xmlns:a16="http://schemas.microsoft.com/office/drawing/2014/main" val="2304014452"/>
                    </a:ext>
                  </a:extLst>
                </a:gridCol>
                <a:gridCol w="560793">
                  <a:extLst>
                    <a:ext uri="{9D8B030D-6E8A-4147-A177-3AD203B41FA5}">
                      <a16:colId xmlns:a16="http://schemas.microsoft.com/office/drawing/2014/main" val="2974690271"/>
                    </a:ext>
                  </a:extLst>
                </a:gridCol>
                <a:gridCol w="560793">
                  <a:extLst>
                    <a:ext uri="{9D8B030D-6E8A-4147-A177-3AD203B41FA5}">
                      <a16:colId xmlns:a16="http://schemas.microsoft.com/office/drawing/2014/main" val="1711430721"/>
                    </a:ext>
                  </a:extLst>
                </a:gridCol>
                <a:gridCol w="560793">
                  <a:extLst>
                    <a:ext uri="{9D8B030D-6E8A-4147-A177-3AD203B41FA5}">
                      <a16:colId xmlns:a16="http://schemas.microsoft.com/office/drawing/2014/main" val="626343141"/>
                    </a:ext>
                  </a:extLst>
                </a:gridCol>
                <a:gridCol w="560793">
                  <a:extLst>
                    <a:ext uri="{9D8B030D-6E8A-4147-A177-3AD203B41FA5}">
                      <a16:colId xmlns:a16="http://schemas.microsoft.com/office/drawing/2014/main" val="1444372776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Th2 TC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56209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919810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CB7A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DD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6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10830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Ccdc184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7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612209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8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4B2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E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D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9901894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1C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0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A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9979487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E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6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EF8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8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86799096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D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E1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4CFA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5914305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Cish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4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DB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6DFC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31118822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Ctla2a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D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A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57871059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Furin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4C89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DBB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3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44307766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Gadd45b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8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9808766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Gata3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E8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B1A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5F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0265214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Il1rl1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C8B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7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3E5C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6355927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Junb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FDCB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8D8B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F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A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36352197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Maf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BAF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9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DE2C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2313996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Nfatc1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E3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7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9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4508708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Nfatc2ip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3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85057752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Ptgdr2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DEC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715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D6C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EEE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27001276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Rora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CF7F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3C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329773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Stat5a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D9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0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9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543163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9E0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9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AF6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DF7F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1809591"/>
                  </a:ext>
                </a:extLst>
              </a:tr>
              <a:tr h="1140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Zbtb32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5B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37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4DEC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F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09211091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671A97B-A4A3-4DAC-9516-40DDF084D7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267735"/>
              </p:ext>
            </p:extLst>
          </p:nvPr>
        </p:nvGraphicFramePr>
        <p:xfrm>
          <a:off x="3711425" y="5691870"/>
          <a:ext cx="2804160" cy="321564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2037166800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8591074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4200995805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3026229179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21262909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Th17 TC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683115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5533974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Aqp11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FE9D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9EEE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E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9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77900631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Arpp21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4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B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0209795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Batf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3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4499295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2A35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7E6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4833787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464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0F1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06055181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B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CCA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93695141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EF0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60911693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B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6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32267775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2B9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1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34156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Ctla2a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7F4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33982567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Endou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4D6B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B6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755158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Il2ra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EA1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BD2A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2E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57617246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AD9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ACAA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53133494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0084845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Ldhb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05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575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D0A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189278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Rhoh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D0A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DD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02754441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Rmnd5a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CF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21469257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Sox4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60111283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Spint2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CAE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3C08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8799412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Ssbp2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2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5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80737880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FEF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68570997"/>
                  </a:ext>
                </a:extLst>
              </a:tr>
              <a:tr h="679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DE8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0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4487848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11B58221-D694-4496-8A32-301586AADC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1585925"/>
              </p:ext>
            </p:extLst>
          </p:nvPr>
        </p:nvGraphicFramePr>
        <p:xfrm>
          <a:off x="3675310" y="561394"/>
          <a:ext cx="2876390" cy="4755534"/>
        </p:xfrm>
        <a:graphic>
          <a:graphicData uri="http://schemas.openxmlformats.org/drawingml/2006/table">
            <a:tbl>
              <a:tblPr/>
              <a:tblGrid>
                <a:gridCol w="575278">
                  <a:extLst>
                    <a:ext uri="{9D8B030D-6E8A-4147-A177-3AD203B41FA5}">
                      <a16:colId xmlns:a16="http://schemas.microsoft.com/office/drawing/2014/main" val="1807054287"/>
                    </a:ext>
                  </a:extLst>
                </a:gridCol>
                <a:gridCol w="575278">
                  <a:extLst>
                    <a:ext uri="{9D8B030D-6E8A-4147-A177-3AD203B41FA5}">
                      <a16:colId xmlns:a16="http://schemas.microsoft.com/office/drawing/2014/main" val="1115406446"/>
                    </a:ext>
                  </a:extLst>
                </a:gridCol>
                <a:gridCol w="575278">
                  <a:extLst>
                    <a:ext uri="{9D8B030D-6E8A-4147-A177-3AD203B41FA5}">
                      <a16:colId xmlns:a16="http://schemas.microsoft.com/office/drawing/2014/main" val="1907141150"/>
                    </a:ext>
                  </a:extLst>
                </a:gridCol>
                <a:gridCol w="575278">
                  <a:extLst>
                    <a:ext uri="{9D8B030D-6E8A-4147-A177-3AD203B41FA5}">
                      <a16:colId xmlns:a16="http://schemas.microsoft.com/office/drawing/2014/main" val="1205524476"/>
                    </a:ext>
                  </a:extLst>
                </a:gridCol>
                <a:gridCol w="575278">
                  <a:extLst>
                    <a:ext uri="{9D8B030D-6E8A-4147-A177-3AD203B41FA5}">
                      <a16:colId xmlns:a16="http://schemas.microsoft.com/office/drawing/2014/main" val="2564429170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cell</a:t>
                      </a:r>
                    </a:p>
                  </a:txBody>
                  <a:tcPr marL="7191" marR="7191" marT="719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91" marR="7191" marT="719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7191" marR="7191" marT="7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1456299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7191" marR="7191" marT="719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7191" marR="7191" marT="719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91" marR="7191" marT="7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91" marR="7191" marT="7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191" marR="7191" marT="71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48232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Bank1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7B4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-4.44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5AB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B7DF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64260007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-3.83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0BF8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D2A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5205413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-5.60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FA15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-6.44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-5.04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3AB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B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401529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BB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1D5B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EA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0D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1163339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Cd55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-4.76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EAF6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-5.00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5AB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E4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FE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29823864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Cd79a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-5.55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1A25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-5.42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5A4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E7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474877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Cd79b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-4.67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1B17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-4.69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0B17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-1.80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CE1C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37620278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Chchd10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4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-1.13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1822128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Ebf1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-3.62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8C29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EBE8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791544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Fcer2a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CEA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E0C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F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48198487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Fchsd2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DFC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0.30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3476852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Fcmr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-4.99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5AC6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-6.44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DD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9E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28819984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Fcrl1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-3.33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C7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-2.20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DDA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8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65894371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Fcrla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-5.32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9A65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-6.00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09B4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24680954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Gm8369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-1.13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ECD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-0.58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F5E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27920348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H2-DMb2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4B9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3B98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A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3808594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H2-Oa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-3.67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C2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7B37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F0E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00564112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H2-Ob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-4.38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B6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-4.29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FB77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1328622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Hvcn1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5CFA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D0A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8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97412112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Klf2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8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8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17453600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Ly6d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-5.09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1AA6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-5.45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4A45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CCA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6E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0968573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Mef2c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4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0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0E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5132498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Ms4a1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-6.06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9A4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-5.57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0A25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371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63212385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Mzb1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2C7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-5.65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DA15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37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56198987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Napsa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D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-0.20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FB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8645674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Pax5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-5.18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EA86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-5.65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DA15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-0.43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FF7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4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93475305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Pkig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0EAD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1E3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-0.23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83300828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Pou2f2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FF1E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FD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43137745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Ralgps2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-3.37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1C79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CCA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A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987737198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Scd1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-5.81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79E4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-5.86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9D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-5.80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79E4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3D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95497648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Serp1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E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E4D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0.23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-0.30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A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9036664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Siglecg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-4.93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7AD6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-5.18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EA86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-1.36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88860772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Tnfrsf13c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-4.61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3B27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-4.12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BA8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0.58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6975416"/>
                  </a:ext>
                </a:extLst>
              </a:tr>
              <a:tr h="9017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Vpreb3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-2.51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1D5B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-5.23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CA86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0.34</a:t>
                      </a:r>
                    </a:p>
                  </a:txBody>
                  <a:tcPr marL="7191" marR="7191" marT="719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1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59108045"/>
                  </a:ext>
                </a:extLst>
              </a:tr>
            </a:tbl>
          </a:graphicData>
        </a:graphic>
      </p:graphicFrame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07C08933-53D0-4829-8D10-13EE29BEADE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2805662"/>
              </p:ext>
            </p:extLst>
          </p:nvPr>
        </p:nvGraphicFramePr>
        <p:xfrm>
          <a:off x="319891" y="561394"/>
          <a:ext cx="3048000" cy="4122420"/>
        </p:xfrm>
        <a:graphic>
          <a:graphicData uri="http://schemas.openxmlformats.org/drawingml/2006/table">
            <a:tbl>
              <a:tblPr/>
              <a:tblGrid>
                <a:gridCol w="609600">
                  <a:extLst>
                    <a:ext uri="{9D8B030D-6E8A-4147-A177-3AD203B41FA5}">
                      <a16:colId xmlns:a16="http://schemas.microsoft.com/office/drawing/2014/main" val="3864364178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57435035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15382076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417533262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181401391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 TC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0622228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7620" marR="7620" marT="7620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620" marR="7620" marT="762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3116688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83C79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7D0A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E2E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013138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B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CD3A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494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9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4053328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9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C39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FC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809243219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1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5B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D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15796823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9F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6A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37646855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Cd3g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E4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8CA9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EB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CD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3923966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3E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F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EE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0875066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Cd8b1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3B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E0C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4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989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26281196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Cst7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C39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EE1C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7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46240568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Ctla2a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BF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8F5E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F3E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16850649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Ctsw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C5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9C39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6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5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00932402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CB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EFE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B7B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0.77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DC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69253028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Dusp2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4E4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CC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3F9F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2036132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Fasl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9B4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DCCA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DA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7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47708595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Gimap4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6964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-3.54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3BA75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3.86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67665764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Gimap7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-3.93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69D4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75512355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Gramd3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2E3C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0.21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2F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4E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2873816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Gzmb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9B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CEA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AD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EFE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0434222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H2-Q7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5D6B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CCA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36211491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Hcst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C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-0.20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4FAF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FEF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99019347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Hopx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747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C6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CF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ECD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1256062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Ifng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A984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D3A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A3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3CC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84531836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Klrc1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CB67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CCBA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0.96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C0C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-0.16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6FBF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1495344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Klrk1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D0A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1CEA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3F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E7E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0776715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Ms4a4b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D0A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BF6E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0.52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0.03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DF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18373065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Nkg7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44AB6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CCBA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-0.44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F4E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0.64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D5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54491123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Ptpn22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BE0C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-0.99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6D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9F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6F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84383636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Sh2d2a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A9F5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C1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6B6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FDFB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83514898"/>
                  </a:ext>
                </a:extLst>
              </a:tr>
              <a:tr h="7419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Xcl1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-3.58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9A65E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BB57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-0.66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AEEE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0.36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65354979"/>
                  </a:ext>
                </a:extLst>
              </a:tr>
            </a:tbl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D4655A98-D587-476C-A46E-59D1D61E7205}"/>
              </a:ext>
            </a:extLst>
          </p:cNvPr>
          <p:cNvSpPr/>
          <p:nvPr/>
        </p:nvSpPr>
        <p:spPr>
          <a:xfrm>
            <a:off x="4254113" y="-6628"/>
            <a:ext cx="2394694" cy="307777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5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(continued 4)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75">
            <a:extLst>
              <a:ext uri="{FF2B5EF4-FFF2-40B4-BE49-F238E27FC236}">
                <a16:creationId xmlns:a16="http://schemas.microsoft.com/office/drawing/2014/main" id="{B4170B71-B2B3-4855-AA4B-EB8B7B976C6D}"/>
              </a:ext>
            </a:extLst>
          </p:cNvPr>
          <p:cNvSpPr txBox="1"/>
          <p:nvPr/>
        </p:nvSpPr>
        <p:spPr>
          <a:xfrm>
            <a:off x="319891" y="301149"/>
            <a:ext cx="5805456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ts val="1000"/>
              </a:lnSpc>
            </a:pP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5. Differential expressed n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ewly suggested leukocyte signature genes in </a:t>
            </a:r>
            <a:r>
              <a:rPr lang="en-US" sz="900" b="1" i="0" u="none" strike="noStrike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Ly6C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MC</a:t>
            </a:r>
          </a:p>
        </p:txBody>
      </p:sp>
    </p:spTree>
    <p:extLst>
      <p:ext uri="{BB962C8B-B14F-4D97-AF65-F5344CB8AC3E}">
        <p14:creationId xmlns:p14="http://schemas.microsoft.com/office/powerpoint/2010/main" val="263681357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228600" y="324599"/>
            <a:ext cx="6400799" cy="270877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en-US" sz="9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6. </a:t>
            </a:r>
            <a:r>
              <a:rPr lang="en-US" altLang="en-US" sz="9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J</a:t>
            </a: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ustification and designation of TF and surface markers for leukocyte subsets</a:t>
            </a:r>
            <a:endParaRPr lang="en-US" altLang="en-US" sz="900" b="1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5380049" y="0"/>
            <a:ext cx="12741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6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CEF196A1-C8AA-46D1-9564-4FD9F3F35A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1161070"/>
              </p:ext>
            </p:extLst>
          </p:nvPr>
        </p:nvGraphicFramePr>
        <p:xfrm>
          <a:off x="228600" y="595476"/>
          <a:ext cx="6400799" cy="8980200"/>
        </p:xfrm>
        <a:graphic>
          <a:graphicData uri="http://schemas.openxmlformats.org/drawingml/2006/table">
            <a:tbl>
              <a:tblPr/>
              <a:tblGrid>
                <a:gridCol w="472440">
                  <a:extLst>
                    <a:ext uri="{9D8B030D-6E8A-4147-A177-3AD203B41FA5}">
                      <a16:colId xmlns:a16="http://schemas.microsoft.com/office/drawing/2014/main" val="946528041"/>
                    </a:ext>
                  </a:extLst>
                </a:gridCol>
                <a:gridCol w="474020">
                  <a:extLst>
                    <a:ext uri="{9D8B030D-6E8A-4147-A177-3AD203B41FA5}">
                      <a16:colId xmlns:a16="http://schemas.microsoft.com/office/drawing/2014/main" val="1523683919"/>
                    </a:ext>
                  </a:extLst>
                </a:gridCol>
                <a:gridCol w="468351">
                  <a:extLst>
                    <a:ext uri="{9D8B030D-6E8A-4147-A177-3AD203B41FA5}">
                      <a16:colId xmlns:a16="http://schemas.microsoft.com/office/drawing/2014/main" val="265435791"/>
                    </a:ext>
                  </a:extLst>
                </a:gridCol>
                <a:gridCol w="468351">
                  <a:extLst>
                    <a:ext uri="{9D8B030D-6E8A-4147-A177-3AD203B41FA5}">
                      <a16:colId xmlns:a16="http://schemas.microsoft.com/office/drawing/2014/main" val="4012393419"/>
                    </a:ext>
                  </a:extLst>
                </a:gridCol>
                <a:gridCol w="3079363">
                  <a:extLst>
                    <a:ext uri="{9D8B030D-6E8A-4147-A177-3AD203B41FA5}">
                      <a16:colId xmlns:a16="http://schemas.microsoft.com/office/drawing/2014/main" val="3228658418"/>
                    </a:ext>
                  </a:extLst>
                </a:gridCol>
                <a:gridCol w="542925">
                  <a:extLst>
                    <a:ext uri="{9D8B030D-6E8A-4147-A177-3AD203B41FA5}">
                      <a16:colId xmlns:a16="http://schemas.microsoft.com/office/drawing/2014/main" val="4217709955"/>
                    </a:ext>
                  </a:extLst>
                </a:gridCol>
                <a:gridCol w="428625">
                  <a:extLst>
                    <a:ext uri="{9D8B030D-6E8A-4147-A177-3AD203B41FA5}">
                      <a16:colId xmlns:a16="http://schemas.microsoft.com/office/drawing/2014/main" val="2395506791"/>
                    </a:ext>
                  </a:extLst>
                </a:gridCol>
                <a:gridCol w="466724">
                  <a:extLst>
                    <a:ext uri="{9D8B030D-6E8A-4147-A177-3AD203B41FA5}">
                      <a16:colId xmlns:a16="http://schemas.microsoft.com/office/drawing/2014/main" val="1200712412"/>
                    </a:ext>
                  </a:extLst>
                </a:gridCol>
              </a:tblGrid>
              <a:tr h="119057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type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Subsets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Symbol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PMID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ID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26524481"/>
                  </a:ext>
                </a:extLst>
              </a:tr>
              <a:tr h="1733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4156450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Stat5a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5A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22025054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20850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026783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22025054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27056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758999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 proto-oncogene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22025054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3725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16476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190166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p-IRF3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25506346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54131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849123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p-STAT1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28228760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20846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837813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pSTAT2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28228760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20847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0151422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M2a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PPARd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Ppard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Peroxisome proliferator activated receptor delta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23640482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5467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19015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8564953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PPARg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Pparg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Peroxisome proliferator activated receptor gamma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23640482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5468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19016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44878731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p-STAT6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20852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1332416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26954942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16364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69839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Kruppel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like factor 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20729857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9314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16600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64815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 serine/threonine kinase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26954942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11651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5252021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M2b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ERK1/2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MAPK1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Mitogen-activated protein kinase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26954942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5594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26413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6689860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PI3K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Pik3r1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Phosphoinositide-3-kinase regulatory subunit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5291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18708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4561297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Akt1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Thymoma viral proto-oncogene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26954942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11651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70226017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27264183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16364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00514736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Notch1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Notch1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Notch receptor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4851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18128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068398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p38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Mapk14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Mitogen-activated protein kinase 14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1432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26416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7907308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syk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Syk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Spleen tyrosine kinase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6850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20963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3258324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RAS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ras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Resistance to audiogenic seizures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19412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2760323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26954942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20848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23895812"/>
                  </a:ext>
                </a:extLst>
              </a:tr>
              <a:tr h="2354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M2c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NFkB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Nfkb1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 of kappa light polypeptide gene enhancer in B cells 1, p105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26954942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4790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18033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3522246"/>
                  </a:ext>
                </a:extLst>
              </a:tr>
              <a:tr h="2354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Nfkb2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 of kappa light polypeptide gene enhancer in B cells 2, p49/p100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26954942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4791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18034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1420527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20848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3989422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30518232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16364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5046906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GCR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Nr3c1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receptor subfamily 3 group C member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26954942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2908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14815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9324028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NFE2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Nfe2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factor, erythroid 2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26972048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4778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18022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9371368"/>
                  </a:ext>
                </a:extLst>
              </a:tr>
              <a:tr h="2354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osteoclast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</a:t>
                      </a:r>
                      <a:r>
                        <a:rPr lang="el-G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κ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Nfkb1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 of kappa light polypeptide gene enhancer in B cells 1, p105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9359707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4790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18033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8621410"/>
                  </a:ext>
                </a:extLst>
              </a:tr>
              <a:tr h="2354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</a:t>
                      </a:r>
                      <a:r>
                        <a:rPr lang="el-G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κ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Nfkb2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 of kappa light polypeptide gene enhancer in B cells 2, p49/p100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9359707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4791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18034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1505031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FBJ osteosarcoma oncogene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7939685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2353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14281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8883820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Tfe3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Tfe3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Transcription factor E3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11930005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7030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209446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8082444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C/EBP</a:t>
                      </a:r>
                      <a:r>
                        <a:rPr lang="el-GR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Cebpa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CCAAT/enhancer binding protein (C/EBP), alpha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23580622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12606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8395430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Mitf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Mitf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Melanogenesis associated transcription factor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11930005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4286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17342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6121939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MoDC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CEBPB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Cebpb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CCAAT/enhancer binding protein (C/EBP), beta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28926431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12608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0162504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27264183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16364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212577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MyD88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Myd88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Myeloid differentiation primary response gene 88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4615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17874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0122177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NR4A3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Nr4a3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receptor subfamily 4, group A, member 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31285338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8013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18124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487457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Stat5a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5A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28926431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20850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0333530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Kruppel like factor 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28926431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9314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16600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1190315"/>
                  </a:ext>
                </a:extLst>
              </a:tr>
              <a:tr h="23323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CD103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cDC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Inhibitor of DNA binding 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3398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15902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691786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28428369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3394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15900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2936463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PU.1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Spleen focus forming virus (SFFV)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proviral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integration oncogene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6688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20375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6442121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BATF3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Batf3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Basic leucine zipper transcription factor, ATF-like 3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55509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381319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2387293"/>
                  </a:ext>
                </a:extLst>
              </a:tr>
              <a:tr h="2354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</a:t>
                      </a:r>
                      <a:r>
                        <a:rPr lang="el-G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α+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28926431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3394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15900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7180490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E4BP4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Nfil3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factor, interleukin 3, regulated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21474667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4783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18030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3685732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Inhibitor of DNA binding 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24070385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3398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15902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2823887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NFIL3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Nfil3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factor, interleukin 3, regulated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21474667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4783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18030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9336282"/>
                  </a:ext>
                </a:extLst>
              </a:tr>
              <a:tr h="2354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CD11b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cDC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Relb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Avian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reticuloendotheliosis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viral (v-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oncogene related 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28926431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5971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19698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6592302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NOTCH2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Notch2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Notch receptor 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28926431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4853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18129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20314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Kruppel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like factor 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28428369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t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9314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16600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0087945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ZEB2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Zeb2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Zinc finger E-box binding homeobox 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28428369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9839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24136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2628416437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Id2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Inhibitor of DNA binding 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28428369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3398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15902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36809367"/>
                  </a:ext>
                </a:extLst>
              </a:tr>
              <a:tr h="2354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RBP-J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Rbpj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Recombination signal binding protein for immunoglobulin kappa J region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3516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19664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4563367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16363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988105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4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28926431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16364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0214113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pDC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20848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9278777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Spib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Spi-B transcription factor (Spi-1/PU.1 related)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15583020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6689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272382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286981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Transcription factor 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28926431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6925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21413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2596156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PU.1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Spleen focus forming virus (SFFV)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proviral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integration oncogene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20510871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6688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20375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8801321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29914621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54123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4547467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E2-2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Transcription factor 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6925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21413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464300"/>
                  </a:ext>
                </a:extLst>
              </a:tr>
              <a:tr h="119057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3394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15900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06243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7842579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0403980"/>
              </p:ext>
            </p:extLst>
          </p:nvPr>
        </p:nvGraphicFramePr>
        <p:xfrm>
          <a:off x="212408" y="636588"/>
          <a:ext cx="6400799" cy="6714293"/>
        </p:xfrm>
        <a:graphic>
          <a:graphicData uri="http://schemas.openxmlformats.org/drawingml/2006/table">
            <a:tbl>
              <a:tblPr/>
              <a:tblGrid>
                <a:gridCol w="478109">
                  <a:extLst>
                    <a:ext uri="{9D8B030D-6E8A-4147-A177-3AD203B41FA5}">
                      <a16:colId xmlns:a16="http://schemas.microsoft.com/office/drawing/2014/main" val="2163288698"/>
                    </a:ext>
                  </a:extLst>
                </a:gridCol>
                <a:gridCol w="468351">
                  <a:extLst>
                    <a:ext uri="{9D8B030D-6E8A-4147-A177-3AD203B41FA5}">
                      <a16:colId xmlns:a16="http://schemas.microsoft.com/office/drawing/2014/main" val="401882129"/>
                    </a:ext>
                  </a:extLst>
                </a:gridCol>
                <a:gridCol w="468351">
                  <a:extLst>
                    <a:ext uri="{9D8B030D-6E8A-4147-A177-3AD203B41FA5}">
                      <a16:colId xmlns:a16="http://schemas.microsoft.com/office/drawing/2014/main" val="781384867"/>
                    </a:ext>
                  </a:extLst>
                </a:gridCol>
                <a:gridCol w="468351">
                  <a:extLst>
                    <a:ext uri="{9D8B030D-6E8A-4147-A177-3AD203B41FA5}">
                      <a16:colId xmlns:a16="http://schemas.microsoft.com/office/drawing/2014/main" val="3036600033"/>
                    </a:ext>
                  </a:extLst>
                </a:gridCol>
                <a:gridCol w="3079363">
                  <a:extLst>
                    <a:ext uri="{9D8B030D-6E8A-4147-A177-3AD203B41FA5}">
                      <a16:colId xmlns:a16="http://schemas.microsoft.com/office/drawing/2014/main" val="3720088833"/>
                    </a:ext>
                  </a:extLst>
                </a:gridCol>
                <a:gridCol w="514667">
                  <a:extLst>
                    <a:ext uri="{9D8B030D-6E8A-4147-A177-3AD203B41FA5}">
                      <a16:colId xmlns:a16="http://schemas.microsoft.com/office/drawing/2014/main" val="2760705753"/>
                    </a:ext>
                  </a:extLst>
                </a:gridCol>
                <a:gridCol w="456883">
                  <a:extLst>
                    <a:ext uri="{9D8B030D-6E8A-4147-A177-3AD203B41FA5}">
                      <a16:colId xmlns:a16="http://schemas.microsoft.com/office/drawing/2014/main" val="2532352400"/>
                    </a:ext>
                  </a:extLst>
                </a:gridCol>
                <a:gridCol w="466724">
                  <a:extLst>
                    <a:ext uri="{9D8B030D-6E8A-4147-A177-3AD203B41FA5}">
                      <a16:colId xmlns:a16="http://schemas.microsoft.com/office/drawing/2014/main" val="1771288866"/>
                    </a:ext>
                  </a:extLst>
                </a:gridCol>
              </a:tblGrid>
              <a:tr h="123521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type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Subsets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Symbol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PMID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ID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5981409"/>
                  </a:ext>
                </a:extLst>
              </a:tr>
              <a:tr h="12352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5528613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Cell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Runx3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Runx3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Runt related transcription factor 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864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12399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1117006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Nr3c1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Nr3c1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Buclear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receptor subfamily 3, group C, member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28288100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2908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14815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480485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YY1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Yy1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YY1 transcription factor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28288100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7528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22632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1762436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Blimp-1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Prdm1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 domain containing 1, with ZNF domain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26950239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12142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291197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SRF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Srf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Serum response factor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30068599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6722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20807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4639982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ELK1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Elk1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ELK1, member of ETS oncogene family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30068599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13712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9050980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ELK4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Elk4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ELK4, member of ETS oncogene family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30068599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2005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13714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9920812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T-bet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Tbx21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T-box 21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26950239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57765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5147460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CD4+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GATA-3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Gata3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GATA binding protein 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14462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6319097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Th-POK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Zbtb7b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Zinc finger and BTB domain containing 7B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51043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22724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1015154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BAZF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Bcl6b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cell CLL/lymphoma 6, member 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24850219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255877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12029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2878098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Zbtb7a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Zbtb7a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Zinc finger and BTB domain containing 7a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24850219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16969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16969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5761313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T-bet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Tbx21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T-box 21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30009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57765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1014860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7198067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20846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6182364"/>
                  </a:ext>
                </a:extLst>
              </a:tr>
              <a:tr h="2442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NF-AT2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Nfatc1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 of activated T cells, cytoplasmic, calcineurin dependent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11042346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4772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18018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6309234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PLZP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Zbtb32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Zinc finger and BTB domain containing 32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24850219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27033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58206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4826152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GATA-3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Gata3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GATA binding protein 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14462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2775310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Stat5a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5A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20192806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20850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7050577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20852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95984181"/>
                  </a:ext>
                </a:extLst>
              </a:tr>
              <a:tr h="2442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NF-AT2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Nfatc1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 of activated T cells, cytoplasmic, calcineurin dependent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9989493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4772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18018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8554074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Maf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Avian musculoaponeurotic fibrosarcoma oncogene homolog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11042346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4094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17132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5962019"/>
                  </a:ext>
                </a:extLst>
              </a:tr>
              <a:tr h="2442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NIP45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Nfatc2ip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 of activated T cells, cytoplasmic, calcineurin dependent 2 interacting protein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11042346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84901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18020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3818338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ROG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Zbtb32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Zinc finger and BTB domain containing 32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24850219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27033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58206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272572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Junb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Jun B proto-oncogene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11042346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3726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16477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407431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Th17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ROR</a:t>
                      </a:r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ϒ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Rorc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RAR-related orphan receptor gamma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6097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19885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4484352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20848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3901338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BATF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Batf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Basic leucine zipper transcription factor, ATF-like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10538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53314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064098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 regulatory factor 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3662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16364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2450996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iTreg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Foxp3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Foxp3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Forkhead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box P3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50943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20371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0423137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Stat5a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5A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24703587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20850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73930014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Tfh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BAZF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Bcl6b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cell CLL/lymphoma 6, member 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24850219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255877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12029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446792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Stat3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 transducer and activator of transcription 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21734326 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6774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20848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221905"/>
                  </a:ext>
                </a:extLst>
              </a:tr>
              <a:tr h="24428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cell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 B2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p50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Nfkb1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 of kappa light polypeptide gene enhancer in B cells 1, p105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4790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18033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9862917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p65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V-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reticuloendotheliosis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viral oncogene homolog 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5970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19697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087247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BTK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Btk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Bruton agammaglobulinemia tyrosine kinase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695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12229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4147576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Pox5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Acox2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Acyl-Coenzyme A oxidase 2, branched chain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24674882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8309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93732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5670725"/>
                  </a:ext>
                </a:extLst>
              </a:tr>
              <a:tr h="2442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NFkB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Nfkb1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 of kappa light polypeptide gene enhancer in B cells 1, p105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24674882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4790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18033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0033301"/>
                  </a:ext>
                </a:extLst>
              </a:tr>
              <a:tr h="2442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MZ B2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RBP-Jk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Rbpj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Recombination signal binding protein for immunoglobulin kappa J region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3516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19664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53060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MAML1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Maml1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Mastermind like transcriptional coactivator 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9794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103806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0147014"/>
                  </a:ext>
                </a:extLst>
              </a:tr>
              <a:tr h="244289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p50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Nfkb1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factor of kappa light polypeptide gene enhancer in B cells 1, p105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4790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18033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0154419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p65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V-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reticuloendotheliosis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viral oncogene homolog A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5970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19697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08648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 BC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CARMA1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Card11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Caspase recruitment domain family, member 11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84433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108723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4691637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BCL-10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Bcl10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cell leukemia/lymphoma 10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8915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12042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185438"/>
                  </a:ext>
                </a:extLst>
              </a:tr>
              <a:tr h="12352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MALT1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Malt1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MALT1 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paracaspase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10892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240354</a:t>
                      </a:r>
                    </a:p>
                  </a:txBody>
                  <a:tcPr marL="2779" marR="2779" marT="27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89577"/>
                  </a:ext>
                </a:extLst>
              </a:tr>
            </a:tbl>
          </a:graphicData>
        </a:graphic>
      </p:graphicFrame>
      <p:sp>
        <p:nvSpPr>
          <p:cNvPr id="4" name="Rectangle 3"/>
          <p:cNvSpPr/>
          <p:nvPr/>
        </p:nvSpPr>
        <p:spPr>
          <a:xfrm>
            <a:off x="4542937" y="0"/>
            <a:ext cx="23946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6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(continued 1)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9F9BCDFF-D2E0-45CC-8B17-3C3932A49E45}"/>
              </a:ext>
            </a:extLst>
          </p:cNvPr>
          <p:cNvSpPr txBox="1">
            <a:spLocks/>
          </p:cNvSpPr>
          <p:nvPr/>
        </p:nvSpPr>
        <p:spPr>
          <a:xfrm>
            <a:off x="142303" y="359629"/>
            <a:ext cx="6715697" cy="307777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en-US" sz="9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6. </a:t>
            </a:r>
            <a:r>
              <a:rPr lang="en-US" altLang="en-US" sz="9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J</a:t>
            </a: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ustification and designation of TF and surface markers for leukocyte subsets (continued 1) </a:t>
            </a:r>
            <a:endParaRPr lang="en-US" altLang="en-US" sz="900" b="1" dirty="0">
              <a:latin typeface="Arial" panose="020B0604020202020204" pitchFamily="34" charset="0"/>
              <a:ea typeface="Arial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490329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51457CE-FB99-40BB-86B7-6DCF0F5227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2539373"/>
              </p:ext>
            </p:extLst>
          </p:nvPr>
        </p:nvGraphicFramePr>
        <p:xfrm>
          <a:off x="462481" y="737408"/>
          <a:ext cx="5933035" cy="7995204"/>
        </p:xfrm>
        <a:graphic>
          <a:graphicData uri="http://schemas.openxmlformats.org/drawingml/2006/table">
            <a:tbl>
              <a:tblPr/>
              <a:tblGrid>
                <a:gridCol w="527381">
                  <a:extLst>
                    <a:ext uri="{9D8B030D-6E8A-4147-A177-3AD203B41FA5}">
                      <a16:colId xmlns:a16="http://schemas.microsoft.com/office/drawing/2014/main" val="1171471245"/>
                    </a:ext>
                  </a:extLst>
                </a:gridCol>
                <a:gridCol w="527381">
                  <a:extLst>
                    <a:ext uri="{9D8B030D-6E8A-4147-A177-3AD203B41FA5}">
                      <a16:colId xmlns:a16="http://schemas.microsoft.com/office/drawing/2014/main" val="554015600"/>
                    </a:ext>
                  </a:extLst>
                </a:gridCol>
                <a:gridCol w="527381">
                  <a:extLst>
                    <a:ext uri="{9D8B030D-6E8A-4147-A177-3AD203B41FA5}">
                      <a16:colId xmlns:a16="http://schemas.microsoft.com/office/drawing/2014/main" val="3505034194"/>
                    </a:ext>
                  </a:extLst>
                </a:gridCol>
                <a:gridCol w="527381">
                  <a:extLst>
                    <a:ext uri="{9D8B030D-6E8A-4147-A177-3AD203B41FA5}">
                      <a16:colId xmlns:a16="http://schemas.microsoft.com/office/drawing/2014/main" val="744252524"/>
                    </a:ext>
                  </a:extLst>
                </a:gridCol>
                <a:gridCol w="2153472">
                  <a:extLst>
                    <a:ext uri="{9D8B030D-6E8A-4147-A177-3AD203B41FA5}">
                      <a16:colId xmlns:a16="http://schemas.microsoft.com/office/drawing/2014/main" val="4066742637"/>
                    </a:ext>
                  </a:extLst>
                </a:gridCol>
                <a:gridCol w="615277">
                  <a:extLst>
                    <a:ext uri="{9D8B030D-6E8A-4147-A177-3AD203B41FA5}">
                      <a16:colId xmlns:a16="http://schemas.microsoft.com/office/drawing/2014/main" val="790559633"/>
                    </a:ext>
                  </a:extLst>
                </a:gridCol>
                <a:gridCol w="527381">
                  <a:extLst>
                    <a:ext uri="{9D8B030D-6E8A-4147-A177-3AD203B41FA5}">
                      <a16:colId xmlns:a16="http://schemas.microsoft.com/office/drawing/2014/main" val="2108874845"/>
                    </a:ext>
                  </a:extLst>
                </a:gridCol>
                <a:gridCol w="527381">
                  <a:extLst>
                    <a:ext uri="{9D8B030D-6E8A-4147-A177-3AD203B41FA5}">
                      <a16:colId xmlns:a16="http://schemas.microsoft.com/office/drawing/2014/main" val="3353221747"/>
                    </a:ext>
                  </a:extLst>
                </a:gridCol>
              </a:tblGrid>
              <a:tr h="99761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type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Subsets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Symbol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PMID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ID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74968012"/>
                  </a:ext>
                </a:extLst>
              </a:tr>
              <a:tr h="9976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3043420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M1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CD11b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Itgam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 alpha M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16409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2605261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CCR7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(C-C motif) receptor 7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32140052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12775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5704133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arginase-2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arginase type II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11847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922527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MHC-II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histocompatibility-2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18768823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111364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230558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CD86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30662824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12524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5590145"/>
                  </a:ext>
                </a:extLst>
              </a:tr>
              <a:tr h="31109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(C-X-C motif) ligand 11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18768823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6373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56066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9962953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Il12a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12a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18768823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3592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16159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1877198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Il23a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23, alpha subunit p19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18768823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51561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83430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8501403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30662824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12519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2109386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Il2ra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2 receptor, alpha chain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14130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9075949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FCgRII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Fcgr2b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 receptor, IgG, low affinity IIb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6098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19886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333230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CD68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Cd68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CD68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30662824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6098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19886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9803230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iNOS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Nos2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nitric oxide synthase 2, inducible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4843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18126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9733621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CD127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Il7r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7 receptor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3575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16197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9193996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M2a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Msr1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mannose receptor, C type 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4360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17533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3674654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CD23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Fcer1g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 fragment of IgE receptor II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18768823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2208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14127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3992751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Dectin1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Clec7a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C-type lectin domain family 7, member a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64581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56644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025278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E-cadherin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Cdh1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cadherin 1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12550</a:t>
                      </a:r>
                    </a:p>
                  </a:txBody>
                  <a:tcPr marL="4988" marR="4988" marT="498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670308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Ym2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chitinase-like 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104183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1159114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RELM-a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Retnla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resistin like alpha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57262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85735002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arginase-1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arginase 1 [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Homo sapiens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11846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2118062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DCIR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Clec4a2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C-type lectin domain family 4, member a2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50856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26888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4254839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Ym1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chitinase-like 3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26089604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12655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916626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CD36 molecule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26089604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948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12491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574670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MHC-II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histocompatibility-2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9883977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Cd209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CD209molecule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30835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8208188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M2b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MHC-II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histocompatibility-2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26089604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111364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0845090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Ym1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chitinase-like 3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12655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8947650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arginase-1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arginase 1 [</a:t>
                      </a:r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Homo sapiens</a:t>
                      </a:r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26089604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11846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6663849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Cd209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CD209molecule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30835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851806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Ym2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chitinase-like 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104183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1398006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RELM-a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Retnla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resistin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like alpha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84666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57262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9994976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18768823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12519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0452104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M2c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Ym1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chitinase-like 3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12655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8322118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TLR8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Tlr8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toll-like receptor 8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26089604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51311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170744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5301125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IL21R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Il21r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21 receptor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50615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60504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0484630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CD206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Msr1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mannose receptor, C type 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26089604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4360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17533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23664623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Fizz1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Retnla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resistin like alpha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26089604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84666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57262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0442873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Ym2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chitinase-like 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104183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5210872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CD163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Cd163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CD163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18768823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9332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93671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2543574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PPAR-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  <a:sym typeface="Symbol" panose="05050102010706020507" pitchFamily="18" charset="2"/>
                        </a:rPr>
                        <a:t>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Ppard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peroxisome proliferator activator receptor delta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5467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19015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2599032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SRA-1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Sra1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steroid receptor RNA activator 1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10011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24068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536941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TLR1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Tlr1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toll-like receptor 1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7096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21897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2109731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arginase-1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arginase 1 [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Homo sapiens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11846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0759758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osteoclast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CD44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CD44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28825357 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0845870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CD81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CD81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28825357 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12520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85833126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CD9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CD9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12748652</a:t>
                      </a:r>
                    </a:p>
                  </a:txBody>
                  <a:tcPr marL="59856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12527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6118796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DC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MoDC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CD11b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Itgam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 alpha M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16409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07964314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CCR7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(C-C motif) receptor 7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12775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3827576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CD11c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Itgax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 alpha X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16411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4095988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CD83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CD83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9308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12522</a:t>
                      </a:r>
                    </a:p>
                  </a:txBody>
                  <a:tcPr marL="4988" marR="4988" marT="4988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9285340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MHC-II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histocompatibility-2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111364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5490942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21939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810444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12519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5622060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Cd86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CD86 antigen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12524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0647487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CD103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CD103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Itgae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 alpha E, epithelial-associated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16407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1523009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CD11b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Itgam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 alpha M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16409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8712965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MHC-II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histocompatibility-2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111364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4802969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CD11b</a:t>
                      </a:r>
                      <a:r>
                        <a:rPr lang="en-US" sz="800" b="0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CD11b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Itgam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 alpha M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27350756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16409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2911463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CD11c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Itgax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 alpha X 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3687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16411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8729897"/>
                  </a:ext>
                </a:extLst>
              </a:tr>
              <a:tr h="99761"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MHC-II</a:t>
                      </a:r>
                    </a:p>
                  </a:txBody>
                  <a:tcPr marL="4988" marR="4988" marT="4988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histocompatibility-2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30064449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3123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111364</a:t>
                      </a:r>
                    </a:p>
                  </a:txBody>
                  <a:tcPr marL="4988" marR="4988" marT="4988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13686036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2C01602F-1942-4E4D-B8C5-79410184DC4C}"/>
              </a:ext>
            </a:extLst>
          </p:cNvPr>
          <p:cNvSpPr txBox="1">
            <a:spLocks/>
          </p:cNvSpPr>
          <p:nvPr/>
        </p:nvSpPr>
        <p:spPr>
          <a:xfrm>
            <a:off x="323086" y="497228"/>
            <a:ext cx="6534914" cy="321460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en-US" sz="9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6. </a:t>
            </a:r>
            <a:r>
              <a:rPr lang="en-US" altLang="en-US" sz="9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J</a:t>
            </a: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ustification and designation of TF and surface markers for leukocyte subsets (continued 2) </a:t>
            </a:r>
            <a:endParaRPr lang="en-US" altLang="en-US" sz="9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A7DDB27-2B53-43AD-88C0-560D4D95909C}"/>
              </a:ext>
            </a:extLst>
          </p:cNvPr>
          <p:cNvSpPr/>
          <p:nvPr/>
        </p:nvSpPr>
        <p:spPr>
          <a:xfrm>
            <a:off x="4602248" y="0"/>
            <a:ext cx="22760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6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continued 2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664954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6251B7C1-48E6-4F7F-9422-DD01D551ED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59828300"/>
              </p:ext>
            </p:extLst>
          </p:nvPr>
        </p:nvGraphicFramePr>
        <p:xfrm>
          <a:off x="312201" y="852733"/>
          <a:ext cx="6096433" cy="5061640"/>
        </p:xfrm>
        <a:graphic>
          <a:graphicData uri="http://schemas.openxmlformats.org/drawingml/2006/table">
            <a:tbl>
              <a:tblPr/>
              <a:tblGrid>
                <a:gridCol w="497884">
                  <a:extLst>
                    <a:ext uri="{9D8B030D-6E8A-4147-A177-3AD203B41FA5}">
                      <a16:colId xmlns:a16="http://schemas.microsoft.com/office/drawing/2014/main" val="1405467561"/>
                    </a:ext>
                  </a:extLst>
                </a:gridCol>
                <a:gridCol w="455252">
                  <a:extLst>
                    <a:ext uri="{9D8B030D-6E8A-4147-A177-3AD203B41FA5}">
                      <a16:colId xmlns:a16="http://schemas.microsoft.com/office/drawing/2014/main" val="3101573374"/>
                    </a:ext>
                  </a:extLst>
                </a:gridCol>
                <a:gridCol w="631891">
                  <a:extLst>
                    <a:ext uri="{9D8B030D-6E8A-4147-A177-3AD203B41FA5}">
                      <a16:colId xmlns:a16="http://schemas.microsoft.com/office/drawing/2014/main" val="139314020"/>
                    </a:ext>
                  </a:extLst>
                </a:gridCol>
                <a:gridCol w="528342">
                  <a:extLst>
                    <a:ext uri="{9D8B030D-6E8A-4147-A177-3AD203B41FA5}">
                      <a16:colId xmlns:a16="http://schemas.microsoft.com/office/drawing/2014/main" val="3869918975"/>
                    </a:ext>
                  </a:extLst>
                </a:gridCol>
                <a:gridCol w="2443824">
                  <a:extLst>
                    <a:ext uri="{9D8B030D-6E8A-4147-A177-3AD203B41FA5}">
                      <a16:colId xmlns:a16="http://schemas.microsoft.com/office/drawing/2014/main" val="3191515616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1710432098"/>
                    </a:ext>
                  </a:extLst>
                </a:gridCol>
                <a:gridCol w="480060">
                  <a:extLst>
                    <a:ext uri="{9D8B030D-6E8A-4147-A177-3AD203B41FA5}">
                      <a16:colId xmlns:a16="http://schemas.microsoft.com/office/drawing/2014/main" val="2722291378"/>
                    </a:ext>
                  </a:extLst>
                </a:gridCol>
                <a:gridCol w="449580">
                  <a:extLst>
                    <a:ext uri="{9D8B030D-6E8A-4147-A177-3AD203B41FA5}">
                      <a16:colId xmlns:a16="http://schemas.microsoft.com/office/drawing/2014/main" val="149949990"/>
                    </a:ext>
                  </a:extLst>
                </a:gridCol>
              </a:tblGrid>
              <a:tr h="98643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type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Subsets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Symbol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PMID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ID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2820662"/>
                  </a:ext>
                </a:extLst>
              </a:tr>
              <a:tr h="98643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2625692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Cell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CD8+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Cd3e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 antigen, epsilon polypeptide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2159143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cd8a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 antigen, alpha chain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12525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5107860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CXCR1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(C-X-C motif) receptor 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23264773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3577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227288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8415223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(C-X-C motif) receptor 2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23264773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3579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12765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520769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C-C motif chemokine receptor 4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23264773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12773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7926573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CXCR5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(C-X-C motif) receptor 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23264773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12145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4502786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(C-C motif) receptor 5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23264773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12774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02479717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 antigen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5613385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Cd3e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 antigen, epsilon polypeptide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2369297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C-X-C motif chemokine receptor 3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24183700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2833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12766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9913128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Cd3e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 antigen, epsilon polypeptide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2868573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 antigen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1327619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C-C motif chemokine receptor 3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20505746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12771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7310452"/>
                  </a:ext>
                </a:extLst>
              </a:tr>
              <a:tr h="12650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C-C motif chemokine receptor 4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27376063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12773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1690893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CRTH2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Ptgdr2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prostaglandin D2 receptor 2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24183700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11251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14764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259819"/>
                  </a:ext>
                </a:extLst>
              </a:tr>
              <a:tr h="12650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C-C motif chemokine receptor 8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27376063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12776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35487295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Th17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Cd3e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 antigen, epsilon polypeptide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384441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 antigen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3193760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C-C motif chemokine receptor 2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19890092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729230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12772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9595673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C-C motif chemokine receptor 4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27132989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12773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19012"/>
                  </a:ext>
                </a:extLst>
              </a:tr>
              <a:tr h="12650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CD161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Klrb1c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killer cell lectin-like receptor subfamily B member 1C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24986688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3820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17059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55205280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CCR6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C-C motif chemokine receptor 6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24183700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12458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095556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iTreg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Cd3e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 antigen, epsilon polypeptide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5680578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 antigen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7053708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CD25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Il2ra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 2 receptor, alpha chain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24183700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3559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16184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0939033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CCR6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C-C motif chemokine receptor 6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30810243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1235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12458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51800294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Tfh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Cd3e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 antigen, epsilon polypeptide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5246477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 antigen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24586147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2138064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CXCR5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 (C-X-C motif) receptor 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24035365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12145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83624587"/>
                  </a:ext>
                </a:extLst>
              </a:tr>
              <a:tr h="126500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ICOS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Icos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inducible T cell </a:t>
                      </a:r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costimulator</a:t>
                      </a: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21314428 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29851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54167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6669875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cell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B1 BC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CD11b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Itgam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 alpha M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16409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8015324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CD5 antigen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1376065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921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15568037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CD19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CD19 antigen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29601534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12478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1477581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CD79a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Cd79a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CD79A antigen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7632952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12518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2737823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CD79b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Cd79b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CD79B antigen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29669863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15985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97080423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CD21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complement C3d receptor 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9695184 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1380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12902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9160296"/>
                  </a:ext>
                </a:extLst>
              </a:tr>
              <a:tr h="126500"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Spn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sialophorin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31367246 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6693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20737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7249221"/>
                  </a:ext>
                </a:extLst>
              </a:tr>
              <a:tr h="98643"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B220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Ptprc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 tyrosine phosphatase, receptor type, C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26211786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5788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19264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6019026"/>
                  </a:ext>
                </a:extLst>
              </a:tr>
            </a:tbl>
          </a:graphicData>
        </a:graphic>
      </p:graphicFrame>
      <p:sp>
        <p:nvSpPr>
          <p:cNvPr id="5" name="Title 1">
            <a:extLst>
              <a:ext uri="{FF2B5EF4-FFF2-40B4-BE49-F238E27FC236}">
                <a16:creationId xmlns:a16="http://schemas.microsoft.com/office/drawing/2014/main" id="{62ADCA38-C818-42CB-B84A-CE2CD5682E7B}"/>
              </a:ext>
            </a:extLst>
          </p:cNvPr>
          <p:cNvSpPr txBox="1">
            <a:spLocks/>
          </p:cNvSpPr>
          <p:nvPr/>
        </p:nvSpPr>
        <p:spPr>
          <a:xfrm>
            <a:off x="152652" y="547909"/>
            <a:ext cx="6552695" cy="321460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en-US" sz="9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6. </a:t>
            </a:r>
            <a:r>
              <a:rPr lang="en-US" altLang="en-US" sz="900" b="1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J</a:t>
            </a: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ustification and designation of TF and surface markers for leukocyte subsets (continued 3)</a:t>
            </a:r>
            <a:endParaRPr lang="en-US" altLang="en-US" sz="9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BD4C211-A745-4FAA-912F-7A4AB539335E}"/>
              </a:ext>
            </a:extLst>
          </p:cNvPr>
          <p:cNvSpPr/>
          <p:nvPr/>
        </p:nvSpPr>
        <p:spPr>
          <a:xfrm>
            <a:off x="4602248" y="0"/>
            <a:ext cx="227607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6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continued 3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92691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8CB4D54-734D-486F-B9F3-21D0F6F1F002}"/>
              </a:ext>
            </a:extLst>
          </p:cNvPr>
          <p:cNvSpPr/>
          <p:nvPr/>
        </p:nvSpPr>
        <p:spPr>
          <a:xfrm>
            <a:off x="221423" y="385948"/>
            <a:ext cx="6316537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7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. Expression change and function </a:t>
            </a:r>
            <a:r>
              <a:rPr lang="en-US" altLang="zh-CN" sz="900" b="1" dirty="0">
                <a:latin typeface="Arial" panose="020B0604020202020204" pitchFamily="34" charset="0"/>
                <a:ea typeface="宋体" panose="02010600030101010101" pitchFamily="2" charset="-122"/>
              </a:rPr>
              <a:t>implication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of SDE </a:t>
            </a:r>
            <a:r>
              <a:rPr lang="en-US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cytokine genes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in Ly6C MC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6ACEE5EC-5A43-4753-8057-70E921CD7A7F}"/>
              </a:ext>
            </a:extLst>
          </p:cNvPr>
          <p:cNvSpPr txBox="1">
            <a:spLocks/>
          </p:cNvSpPr>
          <p:nvPr/>
        </p:nvSpPr>
        <p:spPr>
          <a:xfrm>
            <a:off x="4984622" y="0"/>
            <a:ext cx="2015491" cy="31812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7.</a:t>
            </a:r>
            <a:r>
              <a:rPr lang="en-US" sz="14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endParaRPr lang="zh-CN" alt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709640A-A88A-4EE8-9645-1EA1103512F0}"/>
              </a:ext>
            </a:extLst>
          </p:cNvPr>
          <p:cNvSpPr/>
          <p:nvPr/>
        </p:nvSpPr>
        <p:spPr>
          <a:xfrm>
            <a:off x="221423" y="7420959"/>
            <a:ext cx="6217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9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Table 7.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Expression change and function </a:t>
            </a:r>
            <a:r>
              <a:rPr lang="en-US" altLang="zh-CN" sz="900" b="1" dirty="0">
                <a:latin typeface="Arial" panose="020B0604020202020204" pitchFamily="34" charset="0"/>
                <a:ea typeface="宋体" panose="02010600030101010101" pitchFamily="2" charset="-122"/>
              </a:rPr>
              <a:t>implication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of SDE </a:t>
            </a:r>
            <a:r>
              <a:rPr lang="en-US" sz="9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cytokine genes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in Ly6C MC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(50 SDE=|</a:t>
            </a:r>
            <a:r>
              <a:rPr lang="en-US" sz="900" dirty="0" err="1">
                <a:latin typeface="Arial" panose="020B0604020202020204" pitchFamily="34" charset="0"/>
                <a:cs typeface="Arial" panose="020B0604020202020204" pitchFamily="34" charset="0"/>
              </a:rPr>
              <a:t>logFC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|&gt;1, adj.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&lt;0.01). </a:t>
            </a:r>
            <a:r>
              <a:rPr lang="en-US" sz="900" dirty="0">
                <a:solidFill>
                  <a:srgbClr val="1314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Red-colored background numbers indicate fold change&gt;</a:t>
            </a:r>
            <a:r>
              <a:rPr lang="en-US" altLang="zh-CN" sz="900" dirty="0">
                <a:solidFill>
                  <a:srgbClr val="1314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 (log</a:t>
            </a:r>
            <a:r>
              <a:rPr lang="en-US" sz="9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FC&gt;1)</a:t>
            </a:r>
            <a:r>
              <a:rPr lang="en-US" sz="900" dirty="0">
                <a:solidFill>
                  <a:srgbClr val="1314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G</a:t>
            </a:r>
            <a:r>
              <a:rPr lang="en-US" altLang="zh-CN" sz="900" dirty="0">
                <a:solidFill>
                  <a:srgbClr val="1314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reen</a:t>
            </a:r>
            <a:r>
              <a:rPr lang="en-US" sz="900" dirty="0">
                <a:solidFill>
                  <a:srgbClr val="1314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-colored background numbers indicate fold change&lt;</a:t>
            </a:r>
            <a:r>
              <a:rPr lang="en-US" altLang="zh-CN" sz="900" dirty="0">
                <a:solidFill>
                  <a:srgbClr val="1314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0.5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(log</a:t>
            </a:r>
            <a:r>
              <a:rPr lang="en-US" sz="900" baseline="-25000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FC&lt;-1)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Function implication identified by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https://www.genecards.org/</a:t>
            </a:r>
            <a:r>
              <a:rPr lang="en-US" sz="900" dirty="0">
                <a:solidFill>
                  <a:srgbClr val="13141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E7A220A-61FF-4027-996B-418911CA19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3952295"/>
              </p:ext>
            </p:extLst>
          </p:nvPr>
        </p:nvGraphicFramePr>
        <p:xfrm>
          <a:off x="320040" y="641774"/>
          <a:ext cx="6217920" cy="6711360"/>
        </p:xfrm>
        <a:graphic>
          <a:graphicData uri="http://schemas.openxmlformats.org/drawingml/2006/table">
            <a:tbl>
              <a:tblPr/>
              <a:tblGrid>
                <a:gridCol w="640080">
                  <a:extLst>
                    <a:ext uri="{9D8B030D-6E8A-4147-A177-3AD203B41FA5}">
                      <a16:colId xmlns:a16="http://schemas.microsoft.com/office/drawing/2014/main" val="3943824483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866742550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2314536521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295299634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2280453491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3276263507"/>
                    </a:ext>
                  </a:extLst>
                </a:gridCol>
              </a:tblGrid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r>
                        <a:rPr lang="en-US" sz="800" b="1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:CT</a:t>
                      </a:r>
                    </a:p>
                  </a:txBody>
                  <a:tcPr marL="4992" marR="4992" marT="4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Function implication 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4659714"/>
                  </a:ext>
                </a:extLst>
              </a:tr>
              <a:tr h="18288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Cbs</a:t>
                      </a:r>
                      <a:r>
                        <a:rPr lang="en-US" sz="800" b="1" i="1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-/-</a:t>
                      </a:r>
                      <a:endParaRPr lang="en-US" sz="800" b="1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Ly6C</a:t>
                      </a:r>
                      <a:r>
                        <a:rPr lang="en-US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</a:t>
                      </a:r>
                      <a:endParaRPr lang="en-US" sz="800" b="1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t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</a:t>
                      </a:r>
                      <a:r>
                        <a:rPr lang="en-US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335198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Bmp8b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C3E4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Binds to TGF-b receptors leading to recruitment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1106109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Ccl17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9B47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D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Immunoregulatory and inflammatory processes, T cell development in trafficking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6264263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6E52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5.99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7371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Immunoregulatory and inflammatory processes, chemoattractant for MC and basophils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8885782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DD3A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-3.43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6C1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1DCC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cell, MC and DC activation, activated T cell trafficking to inflammatory sites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39350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-1.25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DE8D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 suppression, T </a:t>
                      </a:r>
                      <a:r>
                        <a:rPr lang="fr-FR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</a:t>
                      </a:r>
                      <a:r>
                        <a:rPr lang="fr-FR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activation  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14261310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Ccl28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Displays chemotactic activity for resting CD4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or CD8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 cell and eosinophils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5084804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5C89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5D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-1.15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1EA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inflammatory protein 1a, inflammatory responses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6482526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FC59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-1.45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5E5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4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Produced by CD8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 cell, chemokinetic and inflammatory functions, attracting CD4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 cell.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654586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7C29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-1.78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F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39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Produced by CD8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 cell, chemoattractant for MC, memory T helper cell and eosinophils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631023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18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D9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AC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Expressed in MΦ, inducing myeloid cell differentiation, inflammation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4642889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B8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B917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Inflammatory, pyrogenic and chemokinetic properties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1607370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Clcf1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F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8D1A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0E3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Neurotrophic factor, B cell stimulatory agent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79539282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Cmtm3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E9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08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5ECD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Chemokine-like factor gene superfamily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7551144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Cmtm4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1.78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4B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E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Immune inhibitory ligand critical for immune tolerance to self and antitumor immunity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6870061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Cntf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3C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1.65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B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Reducing tissue destruction during inflammatory attacks 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26520143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Csf1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C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</a:t>
                      </a:r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differentiation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0224840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4.05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A785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5.47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492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FC5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MC, NK and T cell migration, chemoattractant for CD4</a:t>
                      </a:r>
                      <a:r>
                        <a:rPr lang="en-US" sz="800" b="0" i="0" u="none" strike="noStrike" baseline="30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+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T cell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47236448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-1.98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DBB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BD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fr-F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Immune surveillance, inflammation response, tissue homeostasis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2523558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-3.73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ABC8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cell migration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388065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C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F9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C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cell trafficking, chemoattracts Th1 lymphocytes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0551853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Fam3c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6E5D0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Promotes epithelial to mesenchymal transition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96457135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Fasl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7C99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CDAB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C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Cytotoxic T-cell-mediated and NK cell-mediated apoptosis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2883612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Ifng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AB57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8DFC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1C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2EAD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Produced by lymphocytes, activated by specific antigens or mitogens, MΦ activation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17698201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Ifnk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Host defense against viral infections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4338678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3DD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7D0A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Costimulatory molecules on M</a:t>
                      </a:r>
                      <a:r>
                        <a:rPr lang="el-GR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Φ, 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enhances B cell survival, proliferation, Ab production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708817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1.28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5C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Stimulates T cell-dependent development of plasma B cell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6028951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Il12a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-5.45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59D4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96D0A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Produced by MΦ/DC, acting on T cell and NK cell, balancing Th1/Th2 cell differentiation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3910169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Il15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9D8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BE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Produced by mononuclear cells, TC and NK cell activation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01526063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Il1f9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EE9D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Inflammatory response on DC and T cell, tissue infiltration, cell maturation and proliferation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023091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Il1rn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B2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2C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6ED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Produced by MC/MΦ, IL1a and IL1b inhibition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9939852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E8D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-5.37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99F5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Produced by activated MC/MΦ and Th2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0264259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D4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Pro- and anti-inflammatory properties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0609806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-3.10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3C79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DB1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Inducing hematopoietic differentiation and immune tolerance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7615679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Lta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-5.65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D9A4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6CE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Produced by lymphocytes, mediating inflammatory, immunostimulatory, apoptosis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2732121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Ltb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-3.28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CC49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5BB57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Inflammatory response, normal development of lymphoid tissue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147859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Mif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8E6D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Cell-mediated immunity, immunoregulation, inflammation, and regulation of MΦ function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6353219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Nampt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1.58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BC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Involved in metabolism, stress response and aging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074755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Prl7d1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BE7D4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6BA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3EBDB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Suppressing apoptosis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0108314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Slurp1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DA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FB3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Antitumor activity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550526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Spp1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4DDC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Involved in the attachment of osteoclasts to the mineralized bone matrix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5814039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Spred2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9E7D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AEDABD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BD4"/>
                    </a:solidFill>
                  </a:tcPr>
                </a:tc>
                <a:tc>
                  <a:txBody>
                    <a:bodyPr/>
                    <a:lstStyle/>
                    <a:p>
                      <a:pPr algn="just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Regulated growth factor-induced activation of the MAP kinase cascade </a:t>
                      </a:r>
                    </a:p>
                  </a:txBody>
                  <a:tcPr marL="4992" marR="4992" marT="4992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2166951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7EDD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Secreted by MΦ, regulate cell proliferation, differentiation, apoptosis, lipid metabolism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4148121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Tnfsf12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8B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FB3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Apoptosis, promote proliferation and migration of endothelial cells, angiogenesis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226904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Tnfsf13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2.89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9F8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CAC9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cell development, apoptosis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4382398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Tnfsf14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CFC6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ED7D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Stimulate the proliferation of T cell, and trigger apoptosis of various tumor cells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2280225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Tnfsf4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-3.48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74C08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-6.00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10943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Adhesion of activated T cell to endothelial cells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083785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Tnfsf8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ECCA3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-3.83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BA82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cell proliferation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04424939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Trip6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2.10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BAA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1.62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DC9B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LPA-induced cell migration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5110450"/>
                  </a:ext>
                </a:extLst>
              </a:tr>
              <a:tr h="11980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Wnt5a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-3.17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80C69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Stimulating cell migration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2214990"/>
                  </a:ext>
                </a:extLst>
              </a:tr>
              <a:tr h="12480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Xcl1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-3.58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BF8A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-2.97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8C99E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Leukocyte migration and activation, chemotactic for T cell </a:t>
                      </a:r>
                    </a:p>
                  </a:txBody>
                  <a:tcPr marL="4992" marR="4992" marT="4992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00034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57570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3B21062-7B59-4D77-AD78-88434915F1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66109538"/>
              </p:ext>
            </p:extLst>
          </p:nvPr>
        </p:nvGraphicFramePr>
        <p:xfrm>
          <a:off x="330169" y="777090"/>
          <a:ext cx="6291237" cy="2817782"/>
        </p:xfrm>
        <a:graphic>
          <a:graphicData uri="http://schemas.openxmlformats.org/drawingml/2006/table">
            <a:tbl>
              <a:tblPr/>
              <a:tblGrid>
                <a:gridCol w="469495">
                  <a:extLst>
                    <a:ext uri="{9D8B030D-6E8A-4147-A177-3AD203B41FA5}">
                      <a16:colId xmlns:a16="http://schemas.microsoft.com/office/drawing/2014/main" val="2602761545"/>
                    </a:ext>
                  </a:extLst>
                </a:gridCol>
                <a:gridCol w="375596">
                  <a:extLst>
                    <a:ext uri="{9D8B030D-6E8A-4147-A177-3AD203B41FA5}">
                      <a16:colId xmlns:a16="http://schemas.microsoft.com/office/drawing/2014/main" val="3488118721"/>
                    </a:ext>
                  </a:extLst>
                </a:gridCol>
                <a:gridCol w="751193">
                  <a:extLst>
                    <a:ext uri="{9D8B030D-6E8A-4147-A177-3AD203B41FA5}">
                      <a16:colId xmlns:a16="http://schemas.microsoft.com/office/drawing/2014/main" val="3789424965"/>
                    </a:ext>
                  </a:extLst>
                </a:gridCol>
                <a:gridCol w="375596">
                  <a:extLst>
                    <a:ext uri="{9D8B030D-6E8A-4147-A177-3AD203B41FA5}">
                      <a16:colId xmlns:a16="http://schemas.microsoft.com/office/drawing/2014/main" val="3730906648"/>
                    </a:ext>
                  </a:extLst>
                </a:gridCol>
                <a:gridCol w="375596">
                  <a:extLst>
                    <a:ext uri="{9D8B030D-6E8A-4147-A177-3AD203B41FA5}">
                      <a16:colId xmlns:a16="http://schemas.microsoft.com/office/drawing/2014/main" val="847948797"/>
                    </a:ext>
                  </a:extLst>
                </a:gridCol>
                <a:gridCol w="751193">
                  <a:extLst>
                    <a:ext uri="{9D8B030D-6E8A-4147-A177-3AD203B41FA5}">
                      <a16:colId xmlns:a16="http://schemas.microsoft.com/office/drawing/2014/main" val="756698939"/>
                    </a:ext>
                  </a:extLst>
                </a:gridCol>
                <a:gridCol w="469495">
                  <a:extLst>
                    <a:ext uri="{9D8B030D-6E8A-4147-A177-3AD203B41FA5}">
                      <a16:colId xmlns:a16="http://schemas.microsoft.com/office/drawing/2014/main" val="358454455"/>
                    </a:ext>
                  </a:extLst>
                </a:gridCol>
                <a:gridCol w="375596">
                  <a:extLst>
                    <a:ext uri="{9D8B030D-6E8A-4147-A177-3AD203B41FA5}">
                      <a16:colId xmlns:a16="http://schemas.microsoft.com/office/drawing/2014/main" val="1350555401"/>
                    </a:ext>
                  </a:extLst>
                </a:gridCol>
                <a:gridCol w="751193">
                  <a:extLst>
                    <a:ext uri="{9D8B030D-6E8A-4147-A177-3AD203B41FA5}">
                      <a16:colId xmlns:a16="http://schemas.microsoft.com/office/drawing/2014/main" val="2065281222"/>
                    </a:ext>
                  </a:extLst>
                </a:gridCol>
                <a:gridCol w="469495">
                  <a:extLst>
                    <a:ext uri="{9D8B030D-6E8A-4147-A177-3AD203B41FA5}">
                      <a16:colId xmlns:a16="http://schemas.microsoft.com/office/drawing/2014/main" val="2981647529"/>
                    </a:ext>
                  </a:extLst>
                </a:gridCol>
                <a:gridCol w="375596">
                  <a:extLst>
                    <a:ext uri="{9D8B030D-6E8A-4147-A177-3AD203B41FA5}">
                      <a16:colId xmlns:a16="http://schemas.microsoft.com/office/drawing/2014/main" val="423653965"/>
                    </a:ext>
                  </a:extLst>
                </a:gridCol>
                <a:gridCol w="751193">
                  <a:extLst>
                    <a:ext uri="{9D8B030D-6E8A-4147-A177-3AD203B41FA5}">
                      <a16:colId xmlns:a16="http://schemas.microsoft.com/office/drawing/2014/main" val="2585026089"/>
                    </a:ext>
                  </a:extLst>
                </a:gridCol>
              </a:tblGrid>
              <a:tr h="102105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 (40/147 SDE genes)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 (40/86 SDE genes)</a:t>
                      </a:r>
                    </a:p>
                  </a:txBody>
                  <a:tcPr marL="6161" marR="6161" marT="616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2233117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Molecule type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Molecule type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Molecule type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Molecule type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80682960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Plcb1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5.21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Cebpe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2.69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Cacna1i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-5.71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channel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Cttn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1866448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Rhou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Dock1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2.67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Pdcd1lg2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-5.70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Ffar1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-2.99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GPCR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0213327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Trem2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Tlr5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Cacna1s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-5.61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channel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Rhof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-2.99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6244526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App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Pik3c2b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-4.95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Rasgrp1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7435665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Acvr2b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Ppp3cc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-4.69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phosphatase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Il2rb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526556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Fn1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3.70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Ifitm3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Cacna1e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channel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Fgf10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-2.77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6072216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peptidase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Nlrp1a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Ephb4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-4.49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Cacnb3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-2.74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channel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8347879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Hp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Hk2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H2-Eb2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-4.48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Ampd1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-2.73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193998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Cfb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Isg15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Il2ra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-4.23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Cd247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5699948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Tiam1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Slc6a12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transporter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Cdh1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56076046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Ifit3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Il1rn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Ifng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F2r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7189192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Parp12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Nlrp3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2.29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Cdh17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-3.91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Itpr3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channel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5861437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Cebpa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3.10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P2rx7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channel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Tspan1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2412897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Rnd3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Mcf2l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Ptpn13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-3.77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phosphatase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Prkca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2427444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Tnfrsf21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Acta2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2.19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Mapk11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-3.45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Zap70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-2.42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570839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Daxx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Bcar3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-3.43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Fga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1979696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Iqgap2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Aph1b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peptidase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-3.39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Itgb4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3183459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Acvr1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Itga5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Gnb3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Iqgap3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3216885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Pik3r6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Gsn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LDNR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Ngfr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2148420"/>
                  </a:ext>
                </a:extLst>
              </a:tr>
              <a:tr h="102105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Cebpd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Gng12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Parp16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Cd274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58056570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0B9383B6-240A-4231-B5DC-9E389B6911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5224228"/>
              </p:ext>
            </p:extLst>
          </p:nvPr>
        </p:nvGraphicFramePr>
        <p:xfrm>
          <a:off x="331108" y="3863458"/>
          <a:ext cx="6289358" cy="2838495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3879457997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472252800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004633805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313340656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785594888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4128155311"/>
                    </a:ext>
                  </a:extLst>
                </a:gridCol>
                <a:gridCol w="492919">
                  <a:extLst>
                    <a:ext uri="{9D8B030D-6E8A-4147-A177-3AD203B41FA5}">
                      <a16:colId xmlns:a16="http://schemas.microsoft.com/office/drawing/2014/main" val="800219038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1943751849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359696385"/>
                    </a:ext>
                  </a:extLst>
                </a:gridCol>
                <a:gridCol w="492919">
                  <a:extLst>
                    <a:ext uri="{9D8B030D-6E8A-4147-A177-3AD203B41FA5}">
                      <a16:colId xmlns:a16="http://schemas.microsoft.com/office/drawing/2014/main" val="1923571698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2679156361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644297726"/>
                    </a:ext>
                  </a:extLst>
                </a:gridCol>
              </a:tblGrid>
              <a:tr h="148794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Up-regulated (40/96 genes)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Down-regulated (40/155 genes)</a:t>
                      </a:r>
                    </a:p>
                  </a:txBody>
                  <a:tcPr marL="6161" marR="6161" marT="616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2014778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Molecule type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Molecule type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Molecule type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altLang="zh-CN" sz="8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Molecule type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2331739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Igf1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Notch1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Cacna1s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-7.73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channel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Cacna1e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channel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9178981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Rhou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4.35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Tnfsf12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-6.91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Mapk11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0039922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Plcb1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Ifitm3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Cxcr5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-6.76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Fcer1a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7059469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Hexa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Ms4a2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-6.68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-4.36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4609280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Ifih1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Gnb3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-6.52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Wnt11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-4.22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6524576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Ifit2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Gpld1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Cd19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-6.44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Myc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-4.20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354771"/>
                  </a:ext>
                </a:extLst>
              </a:tr>
              <a:tr h="33973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Plcl1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Mapk13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Tnfsf4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-6.00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Tnfrsf13c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3191726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Cacng4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channel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Acvr1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Pik3c2b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-5.68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Ltb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-4.10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95257197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Rnd3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Ap2a2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transporter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Lta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-5.65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Pdcd1lg2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-4.03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0023765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Tnfsf13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Rap2b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Pax5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-5.65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Pla2g4b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-3.93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6971565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E2f8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Pfkm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Il9r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-5.65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Ebf1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0364108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Pik3r6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Map3k6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Il5ra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-5.57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Tgfb3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83169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Pde7b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Myd88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Il12a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-5.45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Tg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510819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Gab1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Ift57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1.69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Cd79a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-5.42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Tnfsf8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-3.83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4039492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Isg15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Nlrp3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Blnk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-5.12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Zbtb12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-3.76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70022870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Ifit3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Bad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Ighd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-4.78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Ppp3cc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-3.65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phosphatase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855706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Cntf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Cd79b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-4.69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Card11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-3.65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3405979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Aph1b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peptidase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Gng12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Cacna1i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-4.62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channel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Rasgrp1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-3.65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6627273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Pik3r3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1.99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Itga5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altLang="zh-CN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urface marker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Hap1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-4.57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Cacnb4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-3.33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ion channel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98164653"/>
                  </a:ext>
                </a:extLst>
              </a:tr>
              <a:tr h="96977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Map3k10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1.96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Ralb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enzyme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H2-Eb2</a:t>
                      </a: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-4.55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other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Prkca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6161" marR="6161" marT="616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-3.31</a:t>
                      </a:r>
                    </a:p>
                  </a:txBody>
                  <a:tcPr marL="6161" marR="6161" marT="616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kinase</a:t>
                      </a:r>
                    </a:p>
                  </a:txBody>
                  <a:tcPr marL="6161" marR="6161" marT="616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5691180"/>
                  </a:ext>
                </a:extLst>
              </a:tr>
            </a:tbl>
          </a:graphicData>
        </a:graphic>
      </p:graphicFrame>
      <p:sp>
        <p:nvSpPr>
          <p:cNvPr id="10" name="Rectangle 6">
            <a:extLst>
              <a:ext uri="{FF2B5EF4-FFF2-40B4-BE49-F238E27FC236}">
                <a16:creationId xmlns:a16="http://schemas.microsoft.com/office/drawing/2014/main" id="{3D74EB71-DEDC-4745-AF1E-A2F822772E5A}"/>
              </a:ext>
            </a:extLst>
          </p:cNvPr>
          <p:cNvSpPr/>
          <p:nvPr/>
        </p:nvSpPr>
        <p:spPr>
          <a:xfrm>
            <a:off x="5633498" y="0"/>
            <a:ext cx="12245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1</a:t>
            </a:r>
          </a:p>
        </p:txBody>
      </p:sp>
      <p:sp>
        <p:nvSpPr>
          <p:cNvPr id="11" name="TextBox 103">
            <a:extLst>
              <a:ext uri="{FF2B5EF4-FFF2-40B4-BE49-F238E27FC236}">
                <a16:creationId xmlns:a16="http://schemas.microsoft.com/office/drawing/2014/main" id="{A721DD2A-4020-4322-A7B0-2AD114A48799}"/>
              </a:ext>
            </a:extLst>
          </p:cNvPr>
          <p:cNvSpPr txBox="1"/>
          <p:nvPr/>
        </p:nvSpPr>
        <p:spPr>
          <a:xfrm>
            <a:off x="166208" y="359221"/>
            <a:ext cx="6691791" cy="2205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00"/>
              </a:lnSpc>
            </a:pP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Representative top 40 up/down SDE genes from IPA</a:t>
            </a:r>
            <a:r>
              <a:rPr lang="en-US" altLang="en-US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canonical pathways </a:t>
            </a:r>
            <a:r>
              <a:rPr lang="en-US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in F</a:t>
            </a:r>
            <a:r>
              <a:rPr lang="en-US" altLang="zh-CN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igure 3</a:t>
            </a:r>
            <a:r>
              <a:rPr lang="en-US" sz="9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endParaRPr 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C0410CD3-CC1E-4C7A-832E-F08C37A17EE6}"/>
              </a:ext>
            </a:extLst>
          </p:cNvPr>
          <p:cNvSpPr txBox="1">
            <a:spLocks/>
          </p:cNvSpPr>
          <p:nvPr/>
        </p:nvSpPr>
        <p:spPr>
          <a:xfrm>
            <a:off x="1935378" y="519054"/>
            <a:ext cx="2987244" cy="3114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Comparison A (Ly6C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vs 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, CT)</a:t>
            </a:r>
            <a:endParaRPr lang="en-US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699400BD-C40C-4B79-9A41-6D6311065C20}"/>
              </a:ext>
            </a:extLst>
          </p:cNvPr>
          <p:cNvSpPr txBox="1">
            <a:spLocks/>
          </p:cNvSpPr>
          <p:nvPr/>
        </p:nvSpPr>
        <p:spPr>
          <a:xfrm>
            <a:off x="1930465" y="3665789"/>
            <a:ext cx="3020340" cy="150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Comparison B 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vs 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9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Cbs</a:t>
            </a:r>
            <a:r>
              <a:rPr lang="en-US" altLang="zh-CN" sz="9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6DC1CC35-EF38-4D71-AEF4-8CAB6596B2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8834250"/>
              </p:ext>
            </p:extLst>
          </p:nvPr>
        </p:nvGraphicFramePr>
        <p:xfrm>
          <a:off x="449654" y="6964446"/>
          <a:ext cx="3251200" cy="1295400"/>
        </p:xfrm>
        <a:graphic>
          <a:graphicData uri="http://schemas.openxmlformats.org/drawingml/2006/table">
            <a:tbl>
              <a:tblPr/>
              <a:tblGrid>
                <a:gridCol w="471170">
                  <a:extLst>
                    <a:ext uri="{9D8B030D-6E8A-4147-A177-3AD203B41FA5}">
                      <a16:colId xmlns:a16="http://schemas.microsoft.com/office/drawing/2014/main" val="939687252"/>
                    </a:ext>
                  </a:extLst>
                </a:gridCol>
                <a:gridCol w="374650">
                  <a:extLst>
                    <a:ext uri="{9D8B030D-6E8A-4147-A177-3AD203B41FA5}">
                      <a16:colId xmlns:a16="http://schemas.microsoft.com/office/drawing/2014/main" val="3740225627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3865437331"/>
                    </a:ext>
                  </a:extLst>
                </a:gridCol>
                <a:gridCol w="471170">
                  <a:extLst>
                    <a:ext uri="{9D8B030D-6E8A-4147-A177-3AD203B41FA5}">
                      <a16:colId xmlns:a16="http://schemas.microsoft.com/office/drawing/2014/main" val="2861565499"/>
                    </a:ext>
                  </a:extLst>
                </a:gridCol>
                <a:gridCol w="471170">
                  <a:extLst>
                    <a:ext uri="{9D8B030D-6E8A-4147-A177-3AD203B41FA5}">
                      <a16:colId xmlns:a16="http://schemas.microsoft.com/office/drawing/2014/main" val="1398649696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1855946078"/>
                    </a:ext>
                  </a:extLst>
                </a:gridCol>
              </a:tblGrid>
              <a:tr h="74191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Molecule type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Molecule type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6793491"/>
                  </a:ext>
                </a:extLst>
              </a:tr>
              <a:tr h="741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Pik3r3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2.23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kinase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effectLst/>
                          <a:latin typeface="Arial" panose="020B0604020202020204" pitchFamily="34" charset="0"/>
                        </a:rPr>
                        <a:t>Vldlr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transporter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8118803"/>
                  </a:ext>
                </a:extLst>
              </a:tr>
              <a:tr h="741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Zap70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2.00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kinase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effectLst/>
                          <a:latin typeface="Arial" panose="020B0604020202020204" pitchFamily="34" charset="0"/>
                        </a:rPr>
                        <a:t>Lck</a:t>
                      </a:r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1.34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kinase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7794273"/>
                  </a:ext>
                </a:extLst>
              </a:tr>
              <a:tr h="741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Ncr1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1.80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TR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Syt2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1.25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transporter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622402"/>
                  </a:ext>
                </a:extLst>
              </a:tr>
              <a:tr h="741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Map1b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1.75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other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Ephb6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kinase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2666175"/>
                  </a:ext>
                </a:extLst>
              </a:tr>
              <a:tr h="741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Mapk11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1.62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kinase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Cntnap2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1.11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other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5351865"/>
                  </a:ext>
                </a:extLst>
              </a:tr>
              <a:tr h="741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Syt12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1.51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transporter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Cplx2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1.07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other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0880005"/>
                  </a:ext>
                </a:extLst>
              </a:tr>
              <a:tr h="741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Il12rb1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1.42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TR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Nrxn1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1.02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transporter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71898807"/>
                  </a:ext>
                </a:extLst>
              </a:tr>
              <a:tr h="741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Cdh24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1.40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other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Sh2d1a</a:t>
                      </a: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1.00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other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0252537"/>
                  </a:ext>
                </a:extLst>
              </a:tr>
              <a:tr h="7419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Chn1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1.37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other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800" b="0" i="0" u="none" strike="noStrike" dirty="0">
                        <a:effectLst/>
                        <a:latin typeface="Arial" panose="020B0604020202020204" pitchFamily="34" charset="0"/>
                      </a:endParaRP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0308245"/>
                  </a:ext>
                </a:extLst>
              </a:tr>
            </a:tbl>
          </a:graphicData>
        </a:graphic>
      </p:graphicFrame>
      <p:graphicFrame>
        <p:nvGraphicFramePr>
          <p:cNvPr id="14" name="Table 13">
            <a:extLst>
              <a:ext uri="{FF2B5EF4-FFF2-40B4-BE49-F238E27FC236}">
                <a16:creationId xmlns:a16="http://schemas.microsoft.com/office/drawing/2014/main" id="{E21139D5-B849-4B35-816D-C70715BB0D3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9160912"/>
              </p:ext>
            </p:extLst>
          </p:nvPr>
        </p:nvGraphicFramePr>
        <p:xfrm>
          <a:off x="4295029" y="6964446"/>
          <a:ext cx="1950720" cy="1036320"/>
        </p:xfrm>
        <a:graphic>
          <a:graphicData uri="http://schemas.openxmlformats.org/drawingml/2006/table">
            <a:tbl>
              <a:tblPr/>
              <a:tblGrid>
                <a:gridCol w="579120">
                  <a:extLst>
                    <a:ext uri="{9D8B030D-6E8A-4147-A177-3AD203B41FA5}">
                      <a16:colId xmlns:a16="http://schemas.microsoft.com/office/drawing/2014/main" val="1926963917"/>
                    </a:ext>
                  </a:extLst>
                </a:gridCol>
                <a:gridCol w="640080">
                  <a:extLst>
                    <a:ext uri="{9D8B030D-6E8A-4147-A177-3AD203B41FA5}">
                      <a16:colId xmlns:a16="http://schemas.microsoft.com/office/drawing/2014/main" val="4252821393"/>
                    </a:ext>
                  </a:extLst>
                </a:gridCol>
                <a:gridCol w="731520">
                  <a:extLst>
                    <a:ext uri="{9D8B030D-6E8A-4147-A177-3AD203B41FA5}">
                      <a16:colId xmlns:a16="http://schemas.microsoft.com/office/drawing/2014/main" val="2506142024"/>
                    </a:ext>
                  </a:extLst>
                </a:gridCol>
              </a:tblGrid>
              <a:tr h="111154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Gene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FC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Molecule type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9051410"/>
                  </a:ext>
                </a:extLst>
              </a:tr>
              <a:tr h="11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Abcc3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-3.08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transporter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8716513"/>
                  </a:ext>
                </a:extLst>
              </a:tr>
              <a:tr h="11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Mpo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-2.38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enzyme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8978151"/>
                  </a:ext>
                </a:extLst>
              </a:tr>
              <a:tr h="11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Maob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-2.13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enzyme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38652712"/>
                  </a:ext>
                </a:extLst>
              </a:tr>
              <a:tr h="11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Abcc2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-1.33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transporter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509556"/>
                  </a:ext>
                </a:extLst>
              </a:tr>
              <a:tr h="11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Ugt1a1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-1.14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enzyme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380438"/>
                  </a:ext>
                </a:extLst>
              </a:tr>
              <a:tr h="11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Ppp1r3d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-1.06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phosphatase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4111679"/>
                  </a:ext>
                </a:extLst>
              </a:tr>
              <a:tr h="111154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Aldh1a1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effectLst/>
                          <a:latin typeface="Arial" panose="020B0604020202020204" pitchFamily="34" charset="0"/>
                        </a:rPr>
                        <a:t>-1.05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effectLst/>
                          <a:latin typeface="Arial" panose="020B0604020202020204" pitchFamily="34" charset="0"/>
                        </a:rPr>
                        <a:t>enzyme</a:t>
                      </a:r>
                    </a:p>
                  </a:txBody>
                  <a:tcPr marL="7620" marR="7620" marT="762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95766501"/>
                  </a:ext>
                </a:extLst>
              </a:tr>
            </a:tbl>
          </a:graphicData>
        </a:graphic>
      </p:graphicFrame>
      <p:sp>
        <p:nvSpPr>
          <p:cNvPr id="16" name="标题 1">
            <a:extLst>
              <a:ext uri="{FF2B5EF4-FFF2-40B4-BE49-F238E27FC236}">
                <a16:creationId xmlns:a16="http://schemas.microsoft.com/office/drawing/2014/main" id="{92025A05-A9EA-4DB8-BEEF-3694D1D92C40}"/>
              </a:ext>
            </a:extLst>
          </p:cNvPr>
          <p:cNvSpPr txBox="1">
            <a:spLocks/>
          </p:cNvSpPr>
          <p:nvPr/>
        </p:nvSpPr>
        <p:spPr>
          <a:xfrm>
            <a:off x="734599" y="6733125"/>
            <a:ext cx="2275916" cy="2323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Comparison C (</a:t>
            </a:r>
            <a:r>
              <a:rPr lang="en-US" altLang="zh-CN" sz="9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Cbs</a:t>
            </a:r>
            <a:r>
              <a:rPr lang="en-US" altLang="zh-CN" sz="9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vs CT, 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zh-CN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标题 1">
            <a:extLst>
              <a:ext uri="{FF2B5EF4-FFF2-40B4-BE49-F238E27FC236}">
                <a16:creationId xmlns:a16="http://schemas.microsoft.com/office/drawing/2014/main" id="{EEE95C59-ED04-48BC-9CF3-ADC04097F7E4}"/>
              </a:ext>
            </a:extLst>
          </p:cNvPr>
          <p:cNvSpPr txBox="1">
            <a:spLocks/>
          </p:cNvSpPr>
          <p:nvPr/>
        </p:nvSpPr>
        <p:spPr>
          <a:xfrm>
            <a:off x="4132432" y="6733125"/>
            <a:ext cx="2275914" cy="271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Cbs</a:t>
            </a:r>
            <a:r>
              <a:rPr lang="en-US" altLang="zh-CN" sz="9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vs CT, 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zh-CN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7577DCE-C493-4B0C-8C84-543D6A98FC10}"/>
              </a:ext>
            </a:extLst>
          </p:cNvPr>
          <p:cNvSpPr/>
          <p:nvPr/>
        </p:nvSpPr>
        <p:spPr>
          <a:xfrm>
            <a:off x="196689" y="8335129"/>
            <a:ext cx="645425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table 1. Representative top 40 up/down SDE genes from IPA</a:t>
            </a:r>
            <a:r>
              <a:rPr lang="en-US" alt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canonical pathways </a:t>
            </a: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analysis in F</a:t>
            </a:r>
            <a:r>
              <a:rPr lang="en-US" altLang="zh-CN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igure 3</a:t>
            </a:r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top 40 </a:t>
            </a: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up- and down-regulated SDE genes are identified from all IPA pathways in </a:t>
            </a:r>
            <a:r>
              <a:rPr lang="en-US" altLang="zh-CN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Figure 3A/B/C/D </a:t>
            </a: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using the criteria of |Log</a:t>
            </a:r>
            <a:r>
              <a:rPr lang="en-US" altLang="zh-CN" sz="10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FC| more than 1 (2-FC) and adjusted P value less than 0.01. Molecule type</a:t>
            </a: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</a:rPr>
              <a:t> </a:t>
            </a: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is classified according to the IPA system definition. </a:t>
            </a: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Molecule type for</a:t>
            </a: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mmunological gene sets is defined based on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Protein Atlas (https://www.proteinatlas.org). </a:t>
            </a:r>
            <a:r>
              <a:rPr lang="en-US" alt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Abbreviation </a:t>
            </a:r>
            <a:r>
              <a:rPr lang="en-US" alt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en-US" alt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 names refer to list in website</a:t>
            </a:r>
            <a:r>
              <a:rPr lang="en-US" sz="1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https://www.genecards.org/. </a:t>
            </a:r>
          </a:p>
        </p:txBody>
      </p:sp>
    </p:spTree>
    <p:extLst>
      <p:ext uri="{BB962C8B-B14F-4D97-AF65-F5344CB8AC3E}">
        <p14:creationId xmlns:p14="http://schemas.microsoft.com/office/powerpoint/2010/main" val="21453174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表格 2">
            <a:extLst>
              <a:ext uri="{FF2B5EF4-FFF2-40B4-BE49-F238E27FC236}">
                <a16:creationId xmlns:a16="http://schemas.microsoft.com/office/drawing/2014/main" id="{B74BA6F0-8B73-489E-86F2-00F364EE181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6185296"/>
              </p:ext>
            </p:extLst>
          </p:nvPr>
        </p:nvGraphicFramePr>
        <p:xfrm>
          <a:off x="294929" y="853228"/>
          <a:ext cx="6291412" cy="4032000"/>
        </p:xfrm>
        <a:graphic>
          <a:graphicData uri="http://schemas.openxmlformats.org/drawingml/2006/table">
            <a:tbl>
              <a:tblPr/>
              <a:tblGrid>
                <a:gridCol w="483438">
                  <a:extLst>
                    <a:ext uri="{9D8B030D-6E8A-4147-A177-3AD203B41FA5}">
                      <a16:colId xmlns:a16="http://schemas.microsoft.com/office/drawing/2014/main" val="3343411150"/>
                    </a:ext>
                  </a:extLst>
                </a:gridCol>
                <a:gridCol w="334688">
                  <a:extLst>
                    <a:ext uri="{9D8B030D-6E8A-4147-A177-3AD203B41FA5}">
                      <a16:colId xmlns:a16="http://schemas.microsoft.com/office/drawing/2014/main" val="1429229165"/>
                    </a:ext>
                  </a:extLst>
                </a:gridCol>
                <a:gridCol w="446251">
                  <a:extLst>
                    <a:ext uri="{9D8B030D-6E8A-4147-A177-3AD203B41FA5}">
                      <a16:colId xmlns:a16="http://schemas.microsoft.com/office/drawing/2014/main" val="946217740"/>
                    </a:ext>
                  </a:extLst>
                </a:gridCol>
                <a:gridCol w="334688">
                  <a:extLst>
                    <a:ext uri="{9D8B030D-6E8A-4147-A177-3AD203B41FA5}">
                      <a16:colId xmlns:a16="http://schemas.microsoft.com/office/drawing/2014/main" val="186004393"/>
                    </a:ext>
                  </a:extLst>
                </a:gridCol>
                <a:gridCol w="409062">
                  <a:extLst>
                    <a:ext uri="{9D8B030D-6E8A-4147-A177-3AD203B41FA5}">
                      <a16:colId xmlns:a16="http://schemas.microsoft.com/office/drawing/2014/main" val="1472822711"/>
                    </a:ext>
                  </a:extLst>
                </a:gridCol>
                <a:gridCol w="371875">
                  <a:extLst>
                    <a:ext uri="{9D8B030D-6E8A-4147-A177-3AD203B41FA5}">
                      <a16:colId xmlns:a16="http://schemas.microsoft.com/office/drawing/2014/main" val="2935429858"/>
                    </a:ext>
                  </a:extLst>
                </a:gridCol>
                <a:gridCol w="564533">
                  <a:extLst>
                    <a:ext uri="{9D8B030D-6E8A-4147-A177-3AD203B41FA5}">
                      <a16:colId xmlns:a16="http://schemas.microsoft.com/office/drawing/2014/main" val="3321166724"/>
                    </a:ext>
                  </a:extLst>
                </a:gridCol>
                <a:gridCol w="334688">
                  <a:extLst>
                    <a:ext uri="{9D8B030D-6E8A-4147-A177-3AD203B41FA5}">
                      <a16:colId xmlns:a16="http://schemas.microsoft.com/office/drawing/2014/main" val="2580971392"/>
                    </a:ext>
                  </a:extLst>
                </a:gridCol>
                <a:gridCol w="371875">
                  <a:extLst>
                    <a:ext uri="{9D8B030D-6E8A-4147-A177-3AD203B41FA5}">
                      <a16:colId xmlns:a16="http://schemas.microsoft.com/office/drawing/2014/main" val="2092617945"/>
                    </a:ext>
                  </a:extLst>
                </a:gridCol>
                <a:gridCol w="371875">
                  <a:extLst>
                    <a:ext uri="{9D8B030D-6E8A-4147-A177-3AD203B41FA5}">
                      <a16:colId xmlns:a16="http://schemas.microsoft.com/office/drawing/2014/main" val="2501987570"/>
                    </a:ext>
                  </a:extLst>
                </a:gridCol>
                <a:gridCol w="371875">
                  <a:extLst>
                    <a:ext uri="{9D8B030D-6E8A-4147-A177-3AD203B41FA5}">
                      <a16:colId xmlns:a16="http://schemas.microsoft.com/office/drawing/2014/main" val="2821930337"/>
                    </a:ext>
                  </a:extLst>
                </a:gridCol>
                <a:gridCol w="334688">
                  <a:extLst>
                    <a:ext uri="{9D8B030D-6E8A-4147-A177-3AD203B41FA5}">
                      <a16:colId xmlns:a16="http://schemas.microsoft.com/office/drawing/2014/main" val="3608725683"/>
                    </a:ext>
                  </a:extLst>
                </a:gridCol>
                <a:gridCol w="409062">
                  <a:extLst>
                    <a:ext uri="{9D8B030D-6E8A-4147-A177-3AD203B41FA5}">
                      <a16:colId xmlns:a16="http://schemas.microsoft.com/office/drawing/2014/main" val="4288074347"/>
                    </a:ext>
                  </a:extLst>
                </a:gridCol>
                <a:gridCol w="334688">
                  <a:extLst>
                    <a:ext uri="{9D8B030D-6E8A-4147-A177-3AD203B41FA5}">
                      <a16:colId xmlns:a16="http://schemas.microsoft.com/office/drawing/2014/main" val="2916695402"/>
                    </a:ext>
                  </a:extLst>
                </a:gridCol>
                <a:gridCol w="483438">
                  <a:extLst>
                    <a:ext uri="{9D8B030D-6E8A-4147-A177-3AD203B41FA5}">
                      <a16:colId xmlns:a16="http://schemas.microsoft.com/office/drawing/2014/main" val="3663663209"/>
                    </a:ext>
                  </a:extLst>
                </a:gridCol>
                <a:gridCol w="334688">
                  <a:extLst>
                    <a:ext uri="{9D8B030D-6E8A-4147-A177-3AD203B41FA5}">
                      <a16:colId xmlns:a16="http://schemas.microsoft.com/office/drawing/2014/main" val="436958933"/>
                    </a:ext>
                  </a:extLst>
                </a:gridCol>
              </a:tblGrid>
              <a:tr h="144000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Secretome 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Cytokine 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Surface marker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17342513"/>
                  </a:ext>
                </a:extLst>
              </a:tr>
              <a:tr h="14400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4558113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393655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Ifi211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4.65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Neurod4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-6.08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Vcan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7.36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Nid1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-6.63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4.36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Ifng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-4.14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Siglec1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4.31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Ms4a1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-6.06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929564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Tfec</a:t>
                      </a:r>
                      <a:endParaRPr lang="en-US" sz="8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3.41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Asb2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-5.82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Cd177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6.98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Dnase1l3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-6.29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Cxcl10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4.05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Xcl1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-3.58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Cd93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4.07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Pdcd1lg2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-5.70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98867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Fos</a:t>
                      </a:r>
                      <a:endParaRPr lang="en-US" sz="8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3.32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Sox5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-5.77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Mmp8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6.00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Fcrl5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-5.67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3.02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-3.48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Itga1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4.00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Fcrl5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-5.67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2823117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Fam129b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3.24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Pou2af1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-5.43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Rspo1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4.45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Cd79a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-5.55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Il15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2.97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-3.39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Cd300lg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3.89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Cxcr5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-5.67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0977725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Id1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3.21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Pax5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-5.18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4.36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Fcrla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-5.32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Tnfsf13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2.89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Ltb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-3.28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Ccr2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3.70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Cd19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-5.60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54032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Cebpa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3.10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Egr3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-4.89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Trem2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4.36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Ltbp4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-5.19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2.84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-3.20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Msr1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Cd79a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-5.55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195514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Maf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2.99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Tbx20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-4.86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Cxcl10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4.05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Chst7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-5.18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Cmtm3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2.43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Wnt5a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-3.17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Cd33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3.02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Cd38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-4.92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883256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Hlx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2.98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Aff3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-4.75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Cd300lg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3.89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Fcmr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-4.99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Il1rn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2.32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-3.04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Tnfrsf21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2.90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Ccr6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-4.86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673569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Irf7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2.86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Spib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-4.75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Rab36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3.78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Cd55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-4.76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Tnfsf12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1.67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Fasl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-3.01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Tnfsf13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2.89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Cd55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-4.76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733521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Gtf2ird1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2.85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Ets1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-4.40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Fn1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3.70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Adamdec1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-4.75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Nampt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1.58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-2.83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Slamf8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2.81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Klrd1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-4.71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827045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Cebpd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2.71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Myc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-4.22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C1rl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3.63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Ephb4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-4.49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Tnfsf14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1.46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Cxcl12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-1.98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Bst1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2.60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Cd79b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-4.67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0500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Cebpe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2.70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Ikzf3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-4.21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Met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3.60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Chrnb1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-4.42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Il27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1.09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Clcf1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-1.77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Cd302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2.44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Tnfrsf13c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-4.61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540478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Foxq1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2.66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Bhlhe41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-4.00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Tgfbi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3.48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Lipc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-4.42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Fam3c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-1.42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Csf3r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2.39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Il9r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-4.57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527847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Zfp541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2.64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Gm3055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-3.94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Col15a1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3.48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-4.40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Spred2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-1.33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Nrp1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2.26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S1pr1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-4.50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032413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Mitf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2.63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Setbp1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-3.88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Hp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3.47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Cd22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-4.34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Il1f9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-1.23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Lrp1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Cd300e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-4.47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41396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Sap30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2.59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Zbtb32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-3.80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Cfb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3.40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Pmepa1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-4.30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Itga5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2.12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-4.40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0342109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Fosb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2.56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Ebf1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-3.62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Spink2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3.26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Ifng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-4.14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Lamp1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Fcamr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-4.36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956235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Atf3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2.51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Mafa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-3.51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Ang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3.25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Cpm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-4.11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Il3ra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1.98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Cd22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-4.34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430609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Trim16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2.26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Dtx1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-3.44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Id1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3.21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Il12rb1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-4.08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Eng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1.92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Il2ra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-4.23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1670141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E2f8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2.24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Gcm2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-3.43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Prtn3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3.08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Ctla4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-4.05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Cd14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1.92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Il12rb1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-4.08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300834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Mafb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2.21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Tbx21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-3.40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Sntb1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3.08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Il5ra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-4.04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Bst2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1.89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Ctla4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-4.05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092696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Batf3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2.17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Eomes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-3.33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Agrn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3.07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Epcam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-3.96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Cd151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1.82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Il5ra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866631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Daxx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2.13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Prox1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-3.31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Adam15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2.90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Whrn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-3.95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Fas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1.73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Slamf6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-4.00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9007148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Lmo1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2.12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Meis3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-3.15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Apoc1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2.86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Slc39a4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-3.92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Cd300lb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1.61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Epcam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-3.96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1044425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Hopx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2.11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Bcl6b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-3.15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Mmp19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2.86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Cdh17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-3.91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Clec10a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1.55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Ccr7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-3.83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3351284"/>
                  </a:ext>
                </a:extLst>
              </a:tr>
            </a:tbl>
          </a:graphicData>
        </a:graphic>
      </p:graphicFrame>
      <p:sp>
        <p:nvSpPr>
          <p:cNvPr id="4" name="Rectangle 6">
            <a:extLst>
              <a:ext uri="{FF2B5EF4-FFF2-40B4-BE49-F238E27FC236}">
                <a16:creationId xmlns:a16="http://schemas.microsoft.com/office/drawing/2014/main" id="{09582146-7D9C-4360-B485-5D900A043459}"/>
              </a:ext>
            </a:extLst>
          </p:cNvPr>
          <p:cNvSpPr/>
          <p:nvPr/>
        </p:nvSpPr>
        <p:spPr>
          <a:xfrm>
            <a:off x="5404897" y="0"/>
            <a:ext cx="12245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2</a:t>
            </a:r>
          </a:p>
        </p:txBody>
      </p:sp>
      <p:sp>
        <p:nvSpPr>
          <p:cNvPr id="12" name="标题 1">
            <a:extLst>
              <a:ext uri="{FF2B5EF4-FFF2-40B4-BE49-F238E27FC236}">
                <a16:creationId xmlns:a16="http://schemas.microsoft.com/office/drawing/2014/main" id="{68D4EB43-A8CA-4ADB-830E-C03B3010558C}"/>
              </a:ext>
            </a:extLst>
          </p:cNvPr>
          <p:cNvSpPr txBox="1">
            <a:spLocks/>
          </p:cNvSpPr>
          <p:nvPr/>
        </p:nvSpPr>
        <p:spPr>
          <a:xfrm>
            <a:off x="1947013" y="604892"/>
            <a:ext cx="2987244" cy="31146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Comparison A (Ly6C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vs 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, CT)</a:t>
            </a:r>
            <a:endParaRPr lang="en-US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标题 1">
            <a:extLst>
              <a:ext uri="{FF2B5EF4-FFF2-40B4-BE49-F238E27FC236}">
                <a16:creationId xmlns:a16="http://schemas.microsoft.com/office/drawing/2014/main" id="{58EDDFE0-BCBF-4184-A60C-04C48B21C8D9}"/>
              </a:ext>
            </a:extLst>
          </p:cNvPr>
          <p:cNvSpPr txBox="1">
            <a:spLocks/>
          </p:cNvSpPr>
          <p:nvPr/>
        </p:nvSpPr>
        <p:spPr>
          <a:xfrm>
            <a:off x="1930465" y="4976429"/>
            <a:ext cx="3020340" cy="1501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Comparison B (Ly6C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high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vs 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en-US" altLang="zh-CN" sz="9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Cbs</a:t>
            </a:r>
            <a:r>
              <a:rPr lang="en-US" altLang="zh-CN" sz="9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表格 6">
            <a:extLst>
              <a:ext uri="{FF2B5EF4-FFF2-40B4-BE49-F238E27FC236}">
                <a16:creationId xmlns:a16="http://schemas.microsoft.com/office/drawing/2014/main" id="{8B731F84-383E-423E-8CCD-A23FC05A6D5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2471330"/>
              </p:ext>
            </p:extLst>
          </p:nvPr>
        </p:nvGraphicFramePr>
        <p:xfrm>
          <a:off x="294928" y="5191765"/>
          <a:ext cx="6291414" cy="4032000"/>
        </p:xfrm>
        <a:graphic>
          <a:graphicData uri="http://schemas.openxmlformats.org/drawingml/2006/table">
            <a:tbl>
              <a:tblPr/>
              <a:tblGrid>
                <a:gridCol w="442799">
                  <a:extLst>
                    <a:ext uri="{9D8B030D-6E8A-4147-A177-3AD203B41FA5}">
                      <a16:colId xmlns:a16="http://schemas.microsoft.com/office/drawing/2014/main" val="3324931317"/>
                    </a:ext>
                  </a:extLst>
                </a:gridCol>
                <a:gridCol w="340615">
                  <a:extLst>
                    <a:ext uri="{9D8B030D-6E8A-4147-A177-3AD203B41FA5}">
                      <a16:colId xmlns:a16="http://schemas.microsoft.com/office/drawing/2014/main" val="199550229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1899851068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106339916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380128980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000592444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1331463829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258350479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267465886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19008904"/>
                    </a:ext>
                  </a:extLst>
                </a:gridCol>
                <a:gridCol w="360000">
                  <a:extLst>
                    <a:ext uri="{9D8B030D-6E8A-4147-A177-3AD203B41FA5}">
                      <a16:colId xmlns:a16="http://schemas.microsoft.com/office/drawing/2014/main" val="475212285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859705328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2305975067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1288671724"/>
                    </a:ext>
                  </a:extLst>
                </a:gridCol>
                <a:gridCol w="468000">
                  <a:extLst>
                    <a:ext uri="{9D8B030D-6E8A-4147-A177-3AD203B41FA5}">
                      <a16:colId xmlns:a16="http://schemas.microsoft.com/office/drawing/2014/main" val="3609708448"/>
                    </a:ext>
                  </a:extLst>
                </a:gridCol>
                <a:gridCol w="324000">
                  <a:extLst>
                    <a:ext uri="{9D8B030D-6E8A-4147-A177-3AD203B41FA5}">
                      <a16:colId xmlns:a16="http://schemas.microsoft.com/office/drawing/2014/main" val="310917719"/>
                    </a:ext>
                  </a:extLst>
                </a:gridCol>
              </a:tblGrid>
              <a:tr h="144000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Secretome 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Cytokine 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Surface marker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90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6104366"/>
                  </a:ext>
                </a:extLst>
              </a:tr>
              <a:tr h="144000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1998753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LogFC</a:t>
                      </a:r>
                      <a:endParaRPr 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829951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Foxq1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6.86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Neurod4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-8.09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Tmem205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7.52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Afp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-7.25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5.99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-6.00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Siglec1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4.98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Itga3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-6.91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608851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Ascl2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5.17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Prox1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-7.91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Prtn3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6.58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Hs3st1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-7.21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Cxcl10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5.47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Lta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-5.65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Cd33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4.21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Cxcr5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-6.76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441103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Cebpe</a:t>
                      </a:r>
                      <a:endParaRPr lang="en-US" sz="8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5.10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Mafa</a:t>
                      </a:r>
                      <a:endParaRPr lang="en-US" sz="8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-6.77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B4galnt4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6.57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Col14a1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-6.84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3.30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Il12a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-5.45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Cd93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4.09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Cd19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-6.44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488119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Tfec</a:t>
                      </a:r>
                      <a:endParaRPr lang="en-US" sz="800" b="1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5.09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Pax5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-5.65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5.99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Ephb4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-6.49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Gm13285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3.12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Il24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-5.37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Msr1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3.78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-6.00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07663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Cys1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4.93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Pou2af1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-5.58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Cd177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5.70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Fcmr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-6.43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Cmtm3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2.87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Ccl17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-4.16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Itga1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3.76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Il9r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-5.65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342516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Gata6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4.71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Bhlhe41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-5.21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Mmp8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5.58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Fcrla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-6.00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Tnfsf13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2.50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Ltb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-4.10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Ccr2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3.56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Ms4a1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-5.57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424135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Ifi211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4.15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Sox5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-4.94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Tmem119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5.50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Zpbp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-5.70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2.47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-3.83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Bst2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2.87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Il5ra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-5.57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836229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Sox8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4.00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Spib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-4.72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Cxcl10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5.47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Lta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-5.65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Cxcl9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2.42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Cxcl13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-3.73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Nectin2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2.78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Cd79a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-5.42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40079744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Cebpa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3.77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Zbtb32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-4.64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Tnxb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5.18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Mzb1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-5.65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Tnfsf12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1.93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Ccl22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-3.43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Cd300lg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2.76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Fcamr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-5.29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09803312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Lmo1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3.59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Sox6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-4.52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Igf1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5.16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Il5ra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-5.57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Cmtm4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1.78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Xcl1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-2.97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Nrp1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2.65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Cd38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-5.00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2808967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Shox2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3.44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Sox12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-4.34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Fn1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5.06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Nid1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-5.55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Prl7d1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1.74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Il10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-2.61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Cd14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2.57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Cd55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-5.00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484757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Smad6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3.29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Myc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-4.20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Apoc1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4.86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Cd79a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-5.42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Cntf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1.65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Clcf1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-2.57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Bst1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2.53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Bcam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-4.95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445225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Fam129b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3.18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Dtx1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-4.09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Ager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4.38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Il24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-5.37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Trip6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1.62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Fasl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-2.06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Tnfsf13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2.50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Cd79b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-4.69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780372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Fos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3.05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Ikzf3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-3.96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B4gat1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4.32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Tnn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-5.29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Il1rn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1.36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Spred2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-2.03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Slamf8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2.35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Ctla4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-4.64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902753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Etv1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2.92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Aff3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-3.94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Slpi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4.13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Vpreb3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-5.23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Nampt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1.21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Slurp1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-2.02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Ptgfrn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2.26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Fcrl5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-4.60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4609620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Mitf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2.69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Ebf1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-3.88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Vcan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4.12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Mmp11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-5.16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Tnfsf14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1.20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Spp1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-1.87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Fas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2.26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Mrc2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-4.50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569451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Kank2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2.54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Bcl6b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-3.88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Gdf9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4.12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Pcdhga11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-5.10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-1.78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Eng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2.24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Cd22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-4.36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049676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Hlx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2.52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Egr3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-3.84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Fkbp9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3.90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Cpa3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-5.08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-1.45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Mst1r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2.05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-4.23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40895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E2f8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2.47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Setbp1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-3.79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Adgrg6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3.82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Psapl1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-5.06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Ccl3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-1.41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Tnfrsf21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2.02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Muc1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-4.14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0435099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Maf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2.26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Zbtb12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-3.76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C1rl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3.74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Prss57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-5.03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Mif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-1.37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Csf3r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1.93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Tnfrsf13c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-4.12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1285660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Hopx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2.23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Zfp507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-3.74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Met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3.64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Lama3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-5.02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Fam3c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-1.26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Clec10a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1.84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Pdcd1lg2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-4.03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9561443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Mafb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2.16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Ets1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-3.69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Tgfbi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3.62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Cd55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-5.00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-1.00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Lamp1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1.75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Tnfsf8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-3.83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7344795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Irf7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2.06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Gcm2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-3.68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Rab36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3.56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Hmcn2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-4.96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Tnfrsf11a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1.73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Sema7a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-3.80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14742298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Zfp541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2.04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Uhrf1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-3.65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Trem2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3.52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Zpbp2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-4.96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Tlr2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1.64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Ccr6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-3.80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28131556"/>
                  </a:ext>
                </a:extLst>
              </a:tr>
              <a:tr h="1440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Notch1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1.96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Gm16026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-3.54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Cables1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3.45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Bcam</a:t>
                      </a:r>
                      <a:endParaRPr lang="en-US" sz="8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-4.95 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zh-CN" altLang="en-US" sz="8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Itga5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1.56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S1pr1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等线" panose="02010600030101010101" pitchFamily="2" charset="-122"/>
                          <a:cs typeface="Arial" panose="020B0604020202020204" pitchFamily="34" charset="0"/>
                        </a:rPr>
                        <a:t>-3.69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90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9953458"/>
                  </a:ext>
                </a:extLst>
              </a:tr>
            </a:tbl>
          </a:graphicData>
        </a:graphic>
      </p:graphicFrame>
      <p:sp>
        <p:nvSpPr>
          <p:cNvPr id="10" name="TextBox 9">
            <a:extLst>
              <a:ext uri="{FF2B5EF4-FFF2-40B4-BE49-F238E27FC236}">
                <a16:creationId xmlns:a16="http://schemas.microsoft.com/office/drawing/2014/main" id="{B8FE77B1-04F2-4753-A05E-C6C256E96E64}"/>
              </a:ext>
            </a:extLst>
          </p:cNvPr>
          <p:cNvSpPr txBox="1"/>
          <p:nvPr/>
        </p:nvSpPr>
        <p:spPr>
          <a:xfrm>
            <a:off x="114971" y="233822"/>
            <a:ext cx="6241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. Top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25 up/down-regulated SDE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TFs and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SDE immunological genes selected for </a:t>
            </a:r>
          </a:p>
          <a:p>
            <a:r>
              <a:rPr lang="en-US" sz="1000" b="1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                      t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ranscriptional regulatory relationship analysis</a:t>
            </a:r>
            <a:endParaRPr lang="en-US" sz="1000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95C601F-AA4B-4441-B5D3-B98501F1D23E}"/>
              </a:ext>
            </a:extLst>
          </p:cNvPr>
          <p:cNvGrpSpPr/>
          <p:nvPr/>
        </p:nvGrpSpPr>
        <p:grpSpPr>
          <a:xfrm>
            <a:off x="153153" y="5663016"/>
            <a:ext cx="248455" cy="640080"/>
            <a:chOff x="153153" y="5663016"/>
            <a:chExt cx="248455" cy="64008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B4B7D31-DC28-4EDC-8159-97949B8CF9EC}"/>
                </a:ext>
              </a:extLst>
            </p:cNvPr>
            <p:cNvSpPr/>
            <p:nvPr/>
          </p:nvSpPr>
          <p:spPr>
            <a:xfrm rot="16200000">
              <a:off x="-61681" y="5886149"/>
              <a:ext cx="624594" cy="194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">
                <a:lnSpc>
                  <a:spcPts val="800"/>
                </a:lnSpc>
              </a:pPr>
              <a:r>
                <a:rPr lang="en-US" sz="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Top 5</a:t>
              </a:r>
            </a:p>
          </p:txBody>
        </p:sp>
        <p:grpSp>
          <p:nvGrpSpPr>
            <p:cNvPr id="9" name="Group 238">
              <a:extLst>
                <a:ext uri="{FF2B5EF4-FFF2-40B4-BE49-F238E27FC236}">
                  <a16:creationId xmlns:a16="http://schemas.microsoft.com/office/drawing/2014/main" id="{9C17DADC-9B79-41BA-8A52-004D9022FF95}"/>
                </a:ext>
              </a:extLst>
            </p:cNvPr>
            <p:cNvGrpSpPr/>
            <p:nvPr/>
          </p:nvGrpSpPr>
          <p:grpSpPr>
            <a:xfrm rot="16200000">
              <a:off x="35848" y="5937336"/>
              <a:ext cx="640080" cy="91440"/>
              <a:chOff x="1824726" y="4989983"/>
              <a:chExt cx="3012621" cy="179554"/>
            </a:xfrm>
          </p:grpSpPr>
          <p:cxnSp>
            <p:nvCxnSpPr>
              <p:cNvPr id="11" name="Straight Connector 239">
                <a:extLst>
                  <a:ext uri="{FF2B5EF4-FFF2-40B4-BE49-F238E27FC236}">
                    <a16:creationId xmlns:a16="http://schemas.microsoft.com/office/drawing/2014/main" id="{38BAFC61-8017-41D3-A717-0D7E79338D59}"/>
                  </a:ext>
                </a:extLst>
              </p:cNvPr>
              <p:cNvCxnSpPr/>
              <p:nvPr/>
            </p:nvCxnSpPr>
            <p:spPr>
              <a:xfrm flipV="1">
                <a:off x="1913513" y="4989983"/>
                <a:ext cx="283766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3" name="Arc 240">
                <a:extLst>
                  <a:ext uri="{FF2B5EF4-FFF2-40B4-BE49-F238E27FC236}">
                    <a16:creationId xmlns:a16="http://schemas.microsoft.com/office/drawing/2014/main" id="{0D976FA8-257C-4EEB-BC45-5E75D182942F}"/>
                  </a:ext>
                </a:extLst>
              </p:cNvPr>
              <p:cNvSpPr/>
              <p:nvPr/>
            </p:nvSpPr>
            <p:spPr>
              <a:xfrm>
                <a:off x="4623521" y="4989983"/>
                <a:ext cx="213826" cy="179554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4" name="Arc 241">
                <a:extLst>
                  <a:ext uri="{FF2B5EF4-FFF2-40B4-BE49-F238E27FC236}">
                    <a16:creationId xmlns:a16="http://schemas.microsoft.com/office/drawing/2014/main" id="{5BCC54D6-E8A3-464E-9D72-D7295A52010C}"/>
                  </a:ext>
                </a:extLst>
              </p:cNvPr>
              <p:cNvSpPr/>
              <p:nvPr/>
            </p:nvSpPr>
            <p:spPr>
              <a:xfrm flipH="1">
                <a:off x="1824726" y="4989983"/>
                <a:ext cx="213826" cy="179554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64FB355A-ED78-4A64-8E38-4D02F8F6E0E7}"/>
              </a:ext>
            </a:extLst>
          </p:cNvPr>
          <p:cNvGrpSpPr/>
          <p:nvPr/>
        </p:nvGrpSpPr>
        <p:grpSpPr>
          <a:xfrm>
            <a:off x="146015" y="1359058"/>
            <a:ext cx="248455" cy="640080"/>
            <a:chOff x="153153" y="5663016"/>
            <a:chExt cx="248455" cy="640080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2A1F0C2-CE40-4F07-900C-8BC53C821B66}"/>
                </a:ext>
              </a:extLst>
            </p:cNvPr>
            <p:cNvSpPr/>
            <p:nvPr/>
          </p:nvSpPr>
          <p:spPr>
            <a:xfrm rot="16200000">
              <a:off x="-61681" y="5886149"/>
              <a:ext cx="624594" cy="194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">
                <a:lnSpc>
                  <a:spcPts val="800"/>
                </a:lnSpc>
              </a:pPr>
              <a:r>
                <a:rPr lang="en-US" sz="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Top 5</a:t>
              </a:r>
            </a:p>
          </p:txBody>
        </p:sp>
        <p:grpSp>
          <p:nvGrpSpPr>
            <p:cNvPr id="17" name="Group 238">
              <a:extLst>
                <a:ext uri="{FF2B5EF4-FFF2-40B4-BE49-F238E27FC236}">
                  <a16:creationId xmlns:a16="http://schemas.microsoft.com/office/drawing/2014/main" id="{28FFD8BA-19CE-42EF-97B7-F2C4AFCFDF68}"/>
                </a:ext>
              </a:extLst>
            </p:cNvPr>
            <p:cNvGrpSpPr/>
            <p:nvPr/>
          </p:nvGrpSpPr>
          <p:grpSpPr>
            <a:xfrm rot="16200000">
              <a:off x="35848" y="5937336"/>
              <a:ext cx="640080" cy="91440"/>
              <a:chOff x="1824726" y="4989983"/>
              <a:chExt cx="3012621" cy="179554"/>
            </a:xfrm>
          </p:grpSpPr>
          <p:cxnSp>
            <p:nvCxnSpPr>
              <p:cNvPr id="18" name="Straight Connector 239">
                <a:extLst>
                  <a:ext uri="{FF2B5EF4-FFF2-40B4-BE49-F238E27FC236}">
                    <a16:creationId xmlns:a16="http://schemas.microsoft.com/office/drawing/2014/main" id="{FDED464D-34D8-49BA-8F44-8FEC7984104C}"/>
                  </a:ext>
                </a:extLst>
              </p:cNvPr>
              <p:cNvCxnSpPr/>
              <p:nvPr/>
            </p:nvCxnSpPr>
            <p:spPr>
              <a:xfrm flipV="1">
                <a:off x="1913513" y="4989983"/>
                <a:ext cx="283766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9" name="Arc 240">
                <a:extLst>
                  <a:ext uri="{FF2B5EF4-FFF2-40B4-BE49-F238E27FC236}">
                    <a16:creationId xmlns:a16="http://schemas.microsoft.com/office/drawing/2014/main" id="{3A7F391C-A4BB-439F-BF89-2E50B53AB218}"/>
                  </a:ext>
                </a:extLst>
              </p:cNvPr>
              <p:cNvSpPr/>
              <p:nvPr/>
            </p:nvSpPr>
            <p:spPr>
              <a:xfrm>
                <a:off x="4623521" y="4989983"/>
                <a:ext cx="213826" cy="179554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Arc 241">
                <a:extLst>
                  <a:ext uri="{FF2B5EF4-FFF2-40B4-BE49-F238E27FC236}">
                    <a16:creationId xmlns:a16="http://schemas.microsoft.com/office/drawing/2014/main" id="{B876B1B7-407F-4F3B-B9E1-F1CDAF1A6446}"/>
                  </a:ext>
                </a:extLst>
              </p:cNvPr>
              <p:cNvSpPr/>
              <p:nvPr/>
            </p:nvSpPr>
            <p:spPr>
              <a:xfrm flipH="1">
                <a:off x="1824726" y="4989983"/>
                <a:ext cx="213826" cy="179554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806375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6">
            <a:extLst>
              <a:ext uri="{FF2B5EF4-FFF2-40B4-BE49-F238E27FC236}">
                <a16:creationId xmlns:a16="http://schemas.microsoft.com/office/drawing/2014/main" id="{3296303F-1DE4-4FE5-8EE3-115DF296B2C5}"/>
              </a:ext>
            </a:extLst>
          </p:cNvPr>
          <p:cNvSpPr/>
          <p:nvPr/>
        </p:nvSpPr>
        <p:spPr>
          <a:xfrm>
            <a:off x="4637231" y="-1912"/>
            <a:ext cx="22456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2 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en-US" sz="1400" dirty="0"/>
          </a:p>
          <a:p>
            <a:pPr algn="ctr"/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92FFFF1E-533C-498F-B883-82CE236F59B7}"/>
              </a:ext>
            </a:extLst>
          </p:cNvPr>
          <p:cNvSpPr txBox="1">
            <a:spLocks/>
          </p:cNvSpPr>
          <p:nvPr/>
        </p:nvSpPr>
        <p:spPr>
          <a:xfrm>
            <a:off x="2291834" y="901356"/>
            <a:ext cx="2275916" cy="232379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Comparison C (</a:t>
            </a:r>
            <a:r>
              <a:rPr lang="en-US" altLang="zh-CN" sz="9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Cbs</a:t>
            </a:r>
            <a:r>
              <a:rPr lang="en-US" altLang="zh-CN" sz="9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vs CT, 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high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zh-CN" sz="900" b="1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标题 1">
            <a:extLst>
              <a:ext uri="{FF2B5EF4-FFF2-40B4-BE49-F238E27FC236}">
                <a16:creationId xmlns:a16="http://schemas.microsoft.com/office/drawing/2014/main" id="{A171C78C-F77C-415E-BBD0-C0E1798FACE9}"/>
              </a:ext>
            </a:extLst>
          </p:cNvPr>
          <p:cNvSpPr txBox="1">
            <a:spLocks/>
          </p:cNvSpPr>
          <p:nvPr/>
        </p:nvSpPr>
        <p:spPr>
          <a:xfrm>
            <a:off x="1865414" y="4769989"/>
            <a:ext cx="3127171" cy="27196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Comparison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altLang="zh-CN" sz="900" b="1" i="1" dirty="0" err="1">
                <a:latin typeface="Arial" panose="020B0604020202020204" pitchFamily="34" charset="0"/>
                <a:cs typeface="Arial" panose="020B0604020202020204" pitchFamily="34" charset="0"/>
              </a:rPr>
              <a:t>Cbs</a:t>
            </a:r>
            <a:r>
              <a:rPr lang="en-US" altLang="zh-CN" sz="900" b="1" i="1" baseline="30000" dirty="0">
                <a:latin typeface="Arial" panose="020B0604020202020204" pitchFamily="34" charset="0"/>
                <a:cs typeface="Arial" panose="020B0604020202020204" pitchFamily="34" charset="0"/>
              </a:rPr>
              <a:t>-/-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vs CT, Ly6C</a:t>
            </a:r>
            <a:r>
              <a:rPr lang="en-US" altLang="zh-CN" sz="900" b="1" baseline="30000" dirty="0">
                <a:latin typeface="Arial" panose="020B0604020202020204" pitchFamily="34" charset="0"/>
                <a:cs typeface="Arial" panose="020B0604020202020204" pitchFamily="34" charset="0"/>
              </a:rPr>
              <a:t>low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endParaRPr lang="en-US" altLang="zh-CN" sz="900" baseline="30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B1958FD-28EF-405E-A427-F20F50EC75CA}"/>
              </a:ext>
            </a:extLst>
          </p:cNvPr>
          <p:cNvSpPr txBox="1"/>
          <p:nvPr/>
        </p:nvSpPr>
        <p:spPr>
          <a:xfrm>
            <a:off x="171737" y="426305"/>
            <a:ext cx="643023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Top 25 up/down-regulated SDE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TFs and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SDE immunological genes selected for </a:t>
            </a:r>
          </a:p>
          <a:p>
            <a:r>
              <a:rPr lang="en-US" sz="1000" b="1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                               t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ranscriptional regulatory relationship analysis</a:t>
            </a:r>
            <a:r>
              <a:rPr lang="en-US" sz="1000" b="1" kern="100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(continued)</a:t>
            </a:r>
            <a:endParaRPr lang="en-US" sz="1000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72D91174-8396-4E4C-97C8-C33DDA05CD8B}"/>
              </a:ext>
            </a:extLst>
          </p:cNvPr>
          <p:cNvGrpSpPr/>
          <p:nvPr/>
        </p:nvGrpSpPr>
        <p:grpSpPr>
          <a:xfrm>
            <a:off x="74274" y="1529677"/>
            <a:ext cx="248455" cy="640080"/>
            <a:chOff x="153153" y="5663016"/>
            <a:chExt cx="248455" cy="640080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7CC410E-A523-42E8-9E89-0E23969AC7D5}"/>
                </a:ext>
              </a:extLst>
            </p:cNvPr>
            <p:cNvSpPr/>
            <p:nvPr/>
          </p:nvSpPr>
          <p:spPr>
            <a:xfrm rot="16200000">
              <a:off x="-61681" y="5886149"/>
              <a:ext cx="624594" cy="194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">
                <a:lnSpc>
                  <a:spcPts val="800"/>
                </a:lnSpc>
              </a:pPr>
              <a:r>
                <a:rPr lang="en-US" sz="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Top 5</a:t>
              </a:r>
            </a:p>
          </p:txBody>
        </p:sp>
        <p:grpSp>
          <p:nvGrpSpPr>
            <p:cNvPr id="12" name="Group 238">
              <a:extLst>
                <a:ext uri="{FF2B5EF4-FFF2-40B4-BE49-F238E27FC236}">
                  <a16:creationId xmlns:a16="http://schemas.microsoft.com/office/drawing/2014/main" id="{1F393614-272E-49C6-A9AF-D3DEEC936AE3}"/>
                </a:ext>
              </a:extLst>
            </p:cNvPr>
            <p:cNvGrpSpPr/>
            <p:nvPr/>
          </p:nvGrpSpPr>
          <p:grpSpPr>
            <a:xfrm rot="16200000">
              <a:off x="35848" y="5937336"/>
              <a:ext cx="640080" cy="91440"/>
              <a:chOff x="1824726" y="4989983"/>
              <a:chExt cx="3012621" cy="179554"/>
            </a:xfrm>
          </p:grpSpPr>
          <p:cxnSp>
            <p:nvCxnSpPr>
              <p:cNvPr id="13" name="Straight Connector 239">
                <a:extLst>
                  <a:ext uri="{FF2B5EF4-FFF2-40B4-BE49-F238E27FC236}">
                    <a16:creationId xmlns:a16="http://schemas.microsoft.com/office/drawing/2014/main" id="{D759C5E8-4DDE-48DC-BFB1-50E8DB7846FC}"/>
                  </a:ext>
                </a:extLst>
              </p:cNvPr>
              <p:cNvCxnSpPr/>
              <p:nvPr/>
            </p:nvCxnSpPr>
            <p:spPr>
              <a:xfrm flipV="1">
                <a:off x="1913513" y="4989983"/>
                <a:ext cx="283766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4" name="Arc 240">
                <a:extLst>
                  <a:ext uri="{FF2B5EF4-FFF2-40B4-BE49-F238E27FC236}">
                    <a16:creationId xmlns:a16="http://schemas.microsoft.com/office/drawing/2014/main" id="{D6D40841-CE55-45E2-9E68-CB5BC9628C0F}"/>
                  </a:ext>
                </a:extLst>
              </p:cNvPr>
              <p:cNvSpPr/>
              <p:nvPr/>
            </p:nvSpPr>
            <p:spPr>
              <a:xfrm>
                <a:off x="4623521" y="4989983"/>
                <a:ext cx="213826" cy="179554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5" name="Arc 241">
                <a:extLst>
                  <a:ext uri="{FF2B5EF4-FFF2-40B4-BE49-F238E27FC236}">
                    <a16:creationId xmlns:a16="http://schemas.microsoft.com/office/drawing/2014/main" id="{B367D436-42A8-47AA-8651-9A954EB96B78}"/>
                  </a:ext>
                </a:extLst>
              </p:cNvPr>
              <p:cNvSpPr/>
              <p:nvPr/>
            </p:nvSpPr>
            <p:spPr>
              <a:xfrm flipH="1">
                <a:off x="1824726" y="4989983"/>
                <a:ext cx="213826" cy="179554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A9A933A0-14D8-449F-AD92-11DB59F6FBC9}"/>
              </a:ext>
            </a:extLst>
          </p:cNvPr>
          <p:cNvGrpSpPr/>
          <p:nvPr/>
        </p:nvGrpSpPr>
        <p:grpSpPr>
          <a:xfrm>
            <a:off x="86828" y="5450166"/>
            <a:ext cx="248455" cy="640080"/>
            <a:chOff x="153153" y="5663016"/>
            <a:chExt cx="248455" cy="640080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8625D50-F2DB-441F-A14F-F2CDB45BCC1F}"/>
                </a:ext>
              </a:extLst>
            </p:cNvPr>
            <p:cNvSpPr/>
            <p:nvPr/>
          </p:nvSpPr>
          <p:spPr>
            <a:xfrm rot="16200000">
              <a:off x="-61681" y="5886149"/>
              <a:ext cx="624594" cy="1949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">
                <a:lnSpc>
                  <a:spcPts val="800"/>
                </a:lnSpc>
              </a:pPr>
              <a:r>
                <a:rPr lang="en-US" sz="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Top 5</a:t>
              </a:r>
            </a:p>
          </p:txBody>
        </p:sp>
        <p:grpSp>
          <p:nvGrpSpPr>
            <p:cNvPr id="18" name="Group 238">
              <a:extLst>
                <a:ext uri="{FF2B5EF4-FFF2-40B4-BE49-F238E27FC236}">
                  <a16:creationId xmlns:a16="http://schemas.microsoft.com/office/drawing/2014/main" id="{3E922900-A465-477F-90E4-6F27A51A846D}"/>
                </a:ext>
              </a:extLst>
            </p:cNvPr>
            <p:cNvGrpSpPr/>
            <p:nvPr/>
          </p:nvGrpSpPr>
          <p:grpSpPr>
            <a:xfrm rot="16200000">
              <a:off x="35848" y="5937336"/>
              <a:ext cx="640080" cy="91440"/>
              <a:chOff x="1824726" y="4989983"/>
              <a:chExt cx="3012621" cy="179554"/>
            </a:xfrm>
          </p:grpSpPr>
          <p:cxnSp>
            <p:nvCxnSpPr>
              <p:cNvPr id="19" name="Straight Connector 239">
                <a:extLst>
                  <a:ext uri="{FF2B5EF4-FFF2-40B4-BE49-F238E27FC236}">
                    <a16:creationId xmlns:a16="http://schemas.microsoft.com/office/drawing/2014/main" id="{64B85582-F88E-426B-9B2E-BFA0CDBBAAC4}"/>
                  </a:ext>
                </a:extLst>
              </p:cNvPr>
              <p:cNvCxnSpPr/>
              <p:nvPr/>
            </p:nvCxnSpPr>
            <p:spPr>
              <a:xfrm flipV="1">
                <a:off x="1913513" y="4989983"/>
                <a:ext cx="2837664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20" name="Arc 240">
                <a:extLst>
                  <a:ext uri="{FF2B5EF4-FFF2-40B4-BE49-F238E27FC236}">
                    <a16:creationId xmlns:a16="http://schemas.microsoft.com/office/drawing/2014/main" id="{794AD403-9304-4FBE-B2C4-DDA2B4BAD913}"/>
                  </a:ext>
                </a:extLst>
              </p:cNvPr>
              <p:cNvSpPr/>
              <p:nvPr/>
            </p:nvSpPr>
            <p:spPr>
              <a:xfrm>
                <a:off x="4623521" y="4989983"/>
                <a:ext cx="213826" cy="179554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1" name="Arc 241">
                <a:extLst>
                  <a:ext uri="{FF2B5EF4-FFF2-40B4-BE49-F238E27FC236}">
                    <a16:creationId xmlns:a16="http://schemas.microsoft.com/office/drawing/2014/main" id="{6B172270-56AC-40D8-A9F9-E8B4B7824FE5}"/>
                  </a:ext>
                </a:extLst>
              </p:cNvPr>
              <p:cNvSpPr/>
              <p:nvPr/>
            </p:nvSpPr>
            <p:spPr>
              <a:xfrm flipH="1">
                <a:off x="1824726" y="4989983"/>
                <a:ext cx="213826" cy="179554"/>
              </a:xfrm>
              <a:prstGeom prst="arc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80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1028946-1216-4AE9-9C0F-4DA45E39C6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537526"/>
              </p:ext>
            </p:extLst>
          </p:nvPr>
        </p:nvGraphicFramePr>
        <p:xfrm>
          <a:off x="210929" y="5055336"/>
          <a:ext cx="6444018" cy="3543148"/>
        </p:xfrm>
        <a:graphic>
          <a:graphicData uri="http://schemas.openxmlformats.org/drawingml/2006/table">
            <a:tbl>
              <a:tblPr/>
              <a:tblGrid>
                <a:gridCol w="457200">
                  <a:extLst>
                    <a:ext uri="{9D8B030D-6E8A-4147-A177-3AD203B41FA5}">
                      <a16:colId xmlns:a16="http://schemas.microsoft.com/office/drawing/2014/main" val="2133332597"/>
                    </a:ext>
                  </a:extLst>
                </a:gridCol>
                <a:gridCol w="355322">
                  <a:extLst>
                    <a:ext uri="{9D8B030D-6E8A-4147-A177-3AD203B41FA5}">
                      <a16:colId xmlns:a16="http://schemas.microsoft.com/office/drawing/2014/main" val="162194634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2876785889"/>
                    </a:ext>
                  </a:extLst>
                </a:gridCol>
                <a:gridCol w="355322">
                  <a:extLst>
                    <a:ext uri="{9D8B030D-6E8A-4147-A177-3AD203B41FA5}">
                      <a16:colId xmlns:a16="http://schemas.microsoft.com/office/drawing/2014/main" val="3187530522"/>
                    </a:ext>
                  </a:extLst>
                </a:gridCol>
                <a:gridCol w="502920">
                  <a:extLst>
                    <a:ext uri="{9D8B030D-6E8A-4147-A177-3AD203B41FA5}">
                      <a16:colId xmlns:a16="http://schemas.microsoft.com/office/drawing/2014/main" val="4028778780"/>
                    </a:ext>
                  </a:extLst>
                </a:gridCol>
                <a:gridCol w="355322">
                  <a:extLst>
                    <a:ext uri="{9D8B030D-6E8A-4147-A177-3AD203B41FA5}">
                      <a16:colId xmlns:a16="http://schemas.microsoft.com/office/drawing/2014/main" val="1150428552"/>
                    </a:ext>
                  </a:extLst>
                </a:gridCol>
                <a:gridCol w="548640">
                  <a:extLst>
                    <a:ext uri="{9D8B030D-6E8A-4147-A177-3AD203B41FA5}">
                      <a16:colId xmlns:a16="http://schemas.microsoft.com/office/drawing/2014/main" val="1398310320"/>
                    </a:ext>
                  </a:extLst>
                </a:gridCol>
                <a:gridCol w="355322">
                  <a:extLst>
                    <a:ext uri="{9D8B030D-6E8A-4147-A177-3AD203B41FA5}">
                      <a16:colId xmlns:a16="http://schemas.microsoft.com/office/drawing/2014/main" val="2237469019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99237772"/>
                    </a:ext>
                  </a:extLst>
                </a:gridCol>
                <a:gridCol w="355322">
                  <a:extLst>
                    <a:ext uri="{9D8B030D-6E8A-4147-A177-3AD203B41FA5}">
                      <a16:colId xmlns:a16="http://schemas.microsoft.com/office/drawing/2014/main" val="1557255498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57466812"/>
                    </a:ext>
                  </a:extLst>
                </a:gridCol>
                <a:gridCol w="355322">
                  <a:extLst>
                    <a:ext uri="{9D8B030D-6E8A-4147-A177-3AD203B41FA5}">
                      <a16:colId xmlns:a16="http://schemas.microsoft.com/office/drawing/2014/main" val="2193437860"/>
                    </a:ext>
                  </a:extLst>
                </a:gridCol>
                <a:gridCol w="355322">
                  <a:extLst>
                    <a:ext uri="{9D8B030D-6E8A-4147-A177-3AD203B41FA5}">
                      <a16:colId xmlns:a16="http://schemas.microsoft.com/office/drawing/2014/main" val="2371168357"/>
                    </a:ext>
                  </a:extLst>
                </a:gridCol>
                <a:gridCol w="355322">
                  <a:extLst>
                    <a:ext uri="{9D8B030D-6E8A-4147-A177-3AD203B41FA5}">
                      <a16:colId xmlns:a16="http://schemas.microsoft.com/office/drawing/2014/main" val="163808301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1530996858"/>
                    </a:ext>
                  </a:extLst>
                </a:gridCol>
                <a:gridCol w="355322">
                  <a:extLst>
                    <a:ext uri="{9D8B030D-6E8A-4147-A177-3AD203B41FA5}">
                      <a16:colId xmlns:a16="http://schemas.microsoft.com/office/drawing/2014/main" val="497152411"/>
                    </a:ext>
                  </a:extLst>
                </a:gridCol>
              </a:tblGrid>
              <a:tr h="60936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 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58694043"/>
                  </a:ext>
                </a:extLst>
              </a:tr>
              <a:tr h="60936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78949665"/>
                  </a:ext>
                </a:extLst>
              </a:tr>
              <a:tr h="6093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5087598"/>
                  </a:ext>
                </a:extLst>
              </a:tr>
              <a:tr h="609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Irf7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Etv1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Met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3.64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-9.88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Slurp1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Lcn2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-6.88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Siglec1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Chil3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-10.04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1814197"/>
                  </a:ext>
                </a:extLst>
              </a:tr>
              <a:tr h="609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3.51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Nfia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Col15a1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Mmp8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-7.39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S100a8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-5.13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Cd3e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Ly6c2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-7.82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7743220"/>
                  </a:ext>
                </a:extLst>
              </a:tr>
              <a:tr h="609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Mybl1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Zik1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Afp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Lcn2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-6.88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F13a1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S100a9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-4.46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Icos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Cd33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-7.30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8003259"/>
                  </a:ext>
                </a:extLst>
              </a:tr>
              <a:tr h="609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Sox13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Gata6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Slurp1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Cd177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-5.16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Chmp4b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Rhou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-3.08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Ctla4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Ly6c1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-5.46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5444401"/>
                  </a:ext>
                </a:extLst>
              </a:tr>
              <a:tr h="609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Camk4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Ahr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Tnfrsf25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Lrg1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-4.70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Msr1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-3.27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973367"/>
                  </a:ext>
                </a:extLst>
              </a:tr>
              <a:tr h="609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Tcf7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Hoxc8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Fam131a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Slpi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-3.90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Rgcc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Prtn3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Bst1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-2.68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3127718"/>
                  </a:ext>
                </a:extLst>
              </a:tr>
              <a:tr h="1196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Zfp108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Erf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Tmem38b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C1rl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-3.20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Rbm20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Fpr1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Cd93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-2.01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612158"/>
                  </a:ext>
                </a:extLst>
              </a:tr>
              <a:tr h="609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Pou2af1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Ascl2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Gnrh1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Bst1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Grn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Adam15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Ccr2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6781432"/>
                  </a:ext>
                </a:extLst>
              </a:tr>
              <a:tr h="609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Atf3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Zfp112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Qprt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Mpo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Pkp4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Cxcl10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Clec4a2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-1.81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0430616"/>
                  </a:ext>
                </a:extLst>
              </a:tr>
              <a:tr h="609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Snrpb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Hspg2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Apoc1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Clec9a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Tlr5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Nectin2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876929"/>
                  </a:ext>
                </a:extLst>
              </a:tr>
              <a:tr h="60936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Cebpd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Rtn4rl1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Lbp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Gypa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-1.36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3649950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Prox1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Prtn3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Gdf15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Ccr1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9681988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Fosb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Rgcc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Pianp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Clec5a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Cd14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-1.21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4490794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Bach2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Oosp2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Tmem205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Rsad2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Lifr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-1.19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7854856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Grn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Adam15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Cd101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-1.11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6563385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Muc3a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Nid2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Aif1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Tnfrsf11a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-1.06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9122516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Angptl1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Cxcl10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Cmtm3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C5ar1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1401202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Ctla4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Col4a1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Gstm1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Csf3r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29439600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Rtn4rl1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P3h1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3470780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Dnase1l3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Aoah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57167828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C2cd2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Msh5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713274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Rab36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2910880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Mmp14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6584686"/>
                  </a:ext>
                </a:extLst>
              </a:tr>
              <a:tr h="84561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Gsg1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67089722"/>
                  </a:ext>
                </a:extLst>
              </a:tr>
              <a:tr h="86786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Lbp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1323215"/>
                  </a:ext>
                </a:extLst>
              </a:tr>
            </a:tbl>
          </a:graphicData>
        </a:graphic>
      </p:graphicFrame>
      <p:graphicFrame>
        <p:nvGraphicFramePr>
          <p:cNvPr id="24" name="Table 23">
            <a:extLst>
              <a:ext uri="{FF2B5EF4-FFF2-40B4-BE49-F238E27FC236}">
                <a16:creationId xmlns:a16="http://schemas.microsoft.com/office/drawing/2014/main" id="{54940AC1-F657-4BF9-8011-E7F4FD3570F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3216140"/>
              </p:ext>
            </p:extLst>
          </p:nvPr>
        </p:nvGraphicFramePr>
        <p:xfrm>
          <a:off x="210929" y="1144454"/>
          <a:ext cx="6478208" cy="3543148"/>
        </p:xfrm>
        <a:graphic>
          <a:graphicData uri="http://schemas.openxmlformats.org/drawingml/2006/table">
            <a:tbl>
              <a:tblPr/>
              <a:tblGrid>
                <a:gridCol w="365760">
                  <a:extLst>
                    <a:ext uri="{9D8B030D-6E8A-4147-A177-3AD203B41FA5}">
                      <a16:colId xmlns:a16="http://schemas.microsoft.com/office/drawing/2014/main" val="3826314894"/>
                    </a:ext>
                  </a:extLst>
                </a:gridCol>
                <a:gridCol w="364006">
                  <a:extLst>
                    <a:ext uri="{9D8B030D-6E8A-4147-A177-3AD203B41FA5}">
                      <a16:colId xmlns:a16="http://schemas.microsoft.com/office/drawing/2014/main" val="18546428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3295045560"/>
                    </a:ext>
                  </a:extLst>
                </a:gridCol>
                <a:gridCol w="364006">
                  <a:extLst>
                    <a:ext uri="{9D8B030D-6E8A-4147-A177-3AD203B41FA5}">
                      <a16:colId xmlns:a16="http://schemas.microsoft.com/office/drawing/2014/main" val="4130768103"/>
                    </a:ext>
                  </a:extLst>
                </a:gridCol>
                <a:gridCol w="502920">
                  <a:extLst>
                    <a:ext uri="{9D8B030D-6E8A-4147-A177-3AD203B41FA5}">
                      <a16:colId xmlns:a16="http://schemas.microsoft.com/office/drawing/2014/main" val="4246027607"/>
                    </a:ext>
                  </a:extLst>
                </a:gridCol>
                <a:gridCol w="364006">
                  <a:extLst>
                    <a:ext uri="{9D8B030D-6E8A-4147-A177-3AD203B41FA5}">
                      <a16:colId xmlns:a16="http://schemas.microsoft.com/office/drawing/2014/main" val="2781628740"/>
                    </a:ext>
                  </a:extLst>
                </a:gridCol>
                <a:gridCol w="502920">
                  <a:extLst>
                    <a:ext uri="{9D8B030D-6E8A-4147-A177-3AD203B41FA5}">
                      <a16:colId xmlns:a16="http://schemas.microsoft.com/office/drawing/2014/main" val="1176850121"/>
                    </a:ext>
                  </a:extLst>
                </a:gridCol>
                <a:gridCol w="364006">
                  <a:extLst>
                    <a:ext uri="{9D8B030D-6E8A-4147-A177-3AD203B41FA5}">
                      <a16:colId xmlns:a16="http://schemas.microsoft.com/office/drawing/2014/main" val="405756293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654395262"/>
                    </a:ext>
                  </a:extLst>
                </a:gridCol>
                <a:gridCol w="364006">
                  <a:extLst>
                    <a:ext uri="{9D8B030D-6E8A-4147-A177-3AD203B41FA5}">
                      <a16:colId xmlns:a16="http://schemas.microsoft.com/office/drawing/2014/main" val="2683452287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526793579"/>
                    </a:ext>
                  </a:extLst>
                </a:gridCol>
                <a:gridCol w="364006">
                  <a:extLst>
                    <a:ext uri="{9D8B030D-6E8A-4147-A177-3AD203B41FA5}">
                      <a16:colId xmlns:a16="http://schemas.microsoft.com/office/drawing/2014/main" val="3534833687"/>
                    </a:ext>
                  </a:extLst>
                </a:gridCol>
                <a:gridCol w="365760">
                  <a:extLst>
                    <a:ext uri="{9D8B030D-6E8A-4147-A177-3AD203B41FA5}">
                      <a16:colId xmlns:a16="http://schemas.microsoft.com/office/drawing/2014/main" val="3850316727"/>
                    </a:ext>
                  </a:extLst>
                </a:gridCol>
                <a:gridCol w="364006">
                  <a:extLst>
                    <a:ext uri="{9D8B030D-6E8A-4147-A177-3AD203B41FA5}">
                      <a16:colId xmlns:a16="http://schemas.microsoft.com/office/drawing/2014/main" val="346210472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val="2530554671"/>
                    </a:ext>
                  </a:extLst>
                </a:gridCol>
                <a:gridCol w="364006">
                  <a:extLst>
                    <a:ext uri="{9D8B030D-6E8A-4147-A177-3AD203B41FA5}">
                      <a16:colId xmlns:a16="http://schemas.microsoft.com/office/drawing/2014/main" val="552542986"/>
                    </a:ext>
                  </a:extLst>
                </a:gridCol>
              </a:tblGrid>
              <a:tr h="99988"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 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Surface marker 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3285633"/>
                  </a:ext>
                </a:extLst>
              </a:tr>
              <a:tr h="98436"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up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down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04291410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Log</a:t>
                      </a:r>
                      <a:r>
                        <a:rPr lang="en-US" sz="800" b="0" i="0" u="none" strike="noStrike" baseline="-2500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</a:t>
                      </a: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</a:t>
                      </a:r>
                    </a:p>
                  </a:txBody>
                  <a:tcPr marL="4621" marR="4621" marT="462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43557431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Ets1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4.54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Pou2af1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-9.04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Lcn2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-6.84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Lcn2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-6.84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5.68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Cd19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-5.04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36093282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Tbx21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Gata2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-2.93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4.05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Lrg1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-4.58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S100a8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-5.01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Ms4a1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4.72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Cd38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-2.87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4843486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Sox5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3.21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Spib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Cpm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2.95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Cdh1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Ptpn14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Fpr1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-4.45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Mcam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Ccr6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-2.32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8650799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Fah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Mafa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Slit2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2.81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Nid1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Rhoc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S100a9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-3.63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Klrb1c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Cdh1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-2.24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2359190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Eomes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Nfia</a:t>
                      </a:r>
                      <a:endParaRPr lang="en-US" sz="8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2.76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Pianp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Il12a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-2.63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Ncr1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Il9r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-2.17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14572712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Gata6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Mcm6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Mzb1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Cdc25b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1.76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Stmn1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-2.54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Pdcd1lg2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70436288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Pax3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Creb3l1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Fgf10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2.43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Col15a1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Mapk11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Ccl22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Il12rb1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Cd300e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-1.92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2038076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Zik1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Ercc2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Igf1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Msh5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Card11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Gprc5b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Nt5e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F11r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1722211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Sox6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Col5a1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2.30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Vcan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-1.72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Vldlr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Aldh1a2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Cxcr3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Gypa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-1.80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751979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Myt1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Tfdp2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Dhh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2.16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Ctla4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Cul7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Nusap1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Cd79b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-1.80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38568303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Mcm7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Gcdh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Serpinf1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Angptl1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Clcf1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Itga3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-1.65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130311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Hdac6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Egr2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Ptprf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2.04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Mpo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Fasl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1.25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Ecm1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Ctla4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-1.65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352385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Nrarp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Zfp36l1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Cd55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Ephb6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Gstm5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Cd55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-1.58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376175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Adgrg5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Hs3st1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Brca2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Lrtm2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Cd274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-1.46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2606476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Tnxb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1.91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Clcf1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Cmtm4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1.00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Arg2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-1.45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7390662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Spint2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Slc39a4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-1.52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Ccl17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Cd79a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-1.38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86062540"/>
                  </a:ext>
                </a:extLst>
              </a:tr>
              <a:tr h="101014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Adamts14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Cd79a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Sppl2b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Il5ra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-1.27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8472093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Vwce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Ecm1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-1.09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Cd37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30659032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Pmepa1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Xxylt1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Haus7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Ccr3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72393289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Fam57a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1.46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Tmem38b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-1.30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Socs1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Tnfrsf13c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-1.21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1333890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Chit1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Il5ra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Lrrc32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Ccr1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-1.19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33901950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Il12rb1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1.42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Gper1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-1.23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Csf1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Lilra5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-1.13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4971616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Pdgfb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1.40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Muc3a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Il1rn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-1.01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Ackr1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-1.12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39397778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endParaRPr lang="en-US" sz="800" b="0" i="1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Cdnf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1.38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Lrtm2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Slamf1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-1.07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56297125"/>
                  </a:ext>
                </a:extLst>
              </a:tr>
              <a:tr h="99988"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Vldlr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1.37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Ccl3</a:t>
                      </a:r>
                    </a:p>
                  </a:txBody>
                  <a:tcPr marL="4621" marR="4621" marT="4621" marB="0" anchor="b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-1.15</a:t>
                      </a:r>
                    </a:p>
                  </a:txBody>
                  <a:tcPr marL="4621" marR="4621" marT="4621" marB="0" anchor="b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Anpep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621" marR="4621" marT="4621" marB="0" anchor="ctr">
                    <a:lnL w="31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-1.04</a:t>
                      </a:r>
                    </a:p>
                  </a:txBody>
                  <a:tcPr marL="4621" marR="4621" marT="462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954708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74ADD4DA-CA19-4B6B-A827-90C1E75B0E8C}"/>
              </a:ext>
            </a:extLst>
          </p:cNvPr>
          <p:cNvSpPr txBox="1"/>
          <p:nvPr/>
        </p:nvSpPr>
        <p:spPr>
          <a:xfrm>
            <a:off x="210929" y="8639870"/>
            <a:ext cx="6241379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US" sz="10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Supplementary 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T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able 2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. Top 25 up/down-regulated SDE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TFs and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000" b="1" kern="100" dirty="0"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SDE immunological genes selected for t</a:t>
            </a:r>
            <a:r>
              <a:rPr lang="en-US" sz="1000" b="1" dirty="0">
                <a:latin typeface="Arial" panose="020B0604020202020204" pitchFamily="34" charset="0"/>
                <a:cs typeface="Arial" panose="020B0604020202020204" pitchFamily="34" charset="0"/>
              </a:rPr>
              <a:t>ranscriptional regulatory relationship analysis.</a:t>
            </a:r>
            <a:r>
              <a:rPr lang="en-US" sz="1000" dirty="0">
                <a:latin typeface="Arial" panose="020B0604020202020204" pitchFamily="34" charset="0"/>
                <a:cs typeface="Arial" panose="020B0604020202020204" pitchFamily="34" charset="0"/>
              </a:rPr>
              <a:t> SDE 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TFs identified by IPA molecule type, while three sets of SDE immunological genes were identified from 2641 </a:t>
            </a:r>
            <a:r>
              <a:rPr lang="en-US" altLang="zh-CN" sz="1000" dirty="0" err="1">
                <a:latin typeface="Arial" panose="020B0604020202020204" pitchFamily="34" charset="0"/>
                <a:cs typeface="Arial" panose="020B0604020202020204" pitchFamily="34" charset="0"/>
              </a:rPr>
              <a:t>secretome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, 1176 cytokines and 377 surface markers collected in Protein Atlas (https://www.proteinatlas.org) overlapped with SDE gene. In addition, the top 5 TF were used for establishing model of transcriptional regulation between Ly6C MC subset differentiation in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Figure 5E</a:t>
            </a:r>
            <a:r>
              <a:rPr lang="en-US" altLang="zh-CN" sz="10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752741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75">
            <a:extLst>
              <a:ext uri="{FF2B5EF4-FFF2-40B4-BE49-F238E27FC236}">
                <a16:creationId xmlns:a16="http://schemas.microsoft.com/office/drawing/2014/main" id="{995D6365-AFB5-4E11-95C1-8A5E68C028A8}"/>
              </a:ext>
            </a:extLst>
          </p:cNvPr>
          <p:cNvSpPr txBox="1"/>
          <p:nvPr/>
        </p:nvSpPr>
        <p:spPr>
          <a:xfrm>
            <a:off x="81524" y="379076"/>
            <a:ext cx="63903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2.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SDE immunological gene set  (secretome, cytokine and surface marker) and   </a:t>
            </a:r>
          </a:p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                 SDE TF in Ly6C subsets and top 10 functional pathway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in figure 4.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(SDE=|Log</a:t>
            </a:r>
            <a:r>
              <a:rPr lang="en-US" sz="900" baseline="-25000" dirty="0"/>
              <a:t>2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FC|&gt;1,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adj.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&lt;0.01)</a:t>
            </a:r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C4DEB8D8-591F-4A0D-B210-18D23F7C49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493361"/>
              </p:ext>
            </p:extLst>
          </p:nvPr>
        </p:nvGraphicFramePr>
        <p:xfrm>
          <a:off x="81525" y="825352"/>
          <a:ext cx="6694950" cy="8679617"/>
        </p:xfrm>
        <a:graphic>
          <a:graphicData uri="http://schemas.openxmlformats.org/drawingml/2006/table">
            <a:tbl>
              <a:tblPr/>
              <a:tblGrid>
                <a:gridCol w="611650">
                  <a:extLst>
                    <a:ext uri="{9D8B030D-6E8A-4147-A177-3AD203B41FA5}">
                      <a16:colId xmlns:a16="http://schemas.microsoft.com/office/drawing/2014/main" val="739039185"/>
                    </a:ext>
                  </a:extLst>
                </a:gridCol>
                <a:gridCol w="304532">
                  <a:extLst>
                    <a:ext uri="{9D8B030D-6E8A-4147-A177-3AD203B41FA5}">
                      <a16:colId xmlns:a16="http://schemas.microsoft.com/office/drawing/2014/main" val="122234125"/>
                    </a:ext>
                  </a:extLst>
                </a:gridCol>
                <a:gridCol w="3446277">
                  <a:extLst>
                    <a:ext uri="{9D8B030D-6E8A-4147-A177-3AD203B41FA5}">
                      <a16:colId xmlns:a16="http://schemas.microsoft.com/office/drawing/2014/main" val="1304136751"/>
                    </a:ext>
                  </a:extLst>
                </a:gridCol>
                <a:gridCol w="2332491">
                  <a:extLst>
                    <a:ext uri="{9D8B030D-6E8A-4147-A177-3AD203B41FA5}">
                      <a16:colId xmlns:a16="http://schemas.microsoft.com/office/drawing/2014/main" val="1508728181"/>
                    </a:ext>
                  </a:extLst>
                </a:gridCol>
              </a:tblGrid>
              <a:tr h="24905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set </a:t>
                      </a:r>
                      <a:endParaRPr lang="en-US" sz="800" b="1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等线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gene#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</a:t>
                      </a:r>
                      <a:r>
                        <a:rPr lang="en-US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Secretome</a:t>
                      </a:r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gene name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 10 function pathway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86684681"/>
                  </a:ext>
                </a:extLst>
              </a:tr>
              <a:tr h="149148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Up B Up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Plxnb2, Sema4a,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Cfb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Mmp8,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Lsr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Ifi30, Mettl9,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Ggh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Bst1, Lrp1, Emilin1, Gdf9, Def8, Nrp1, Rab36, Pofut2, C1rl, Fn1, Meis1, Cd177,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Galns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Chst13, Prtn3,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Vcan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Apoc1,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Rnpep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Sdhd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Extl2, Trio, Cd14,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Ldlr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Pla2g7, Id1, Pcyox1, F10, Ccl2,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Fas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Plaur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Qpct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Mmp19, Slc8b1,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Naaa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Npc2, Rspo1, Spink2, Fkbp2,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Tgfbi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Vps51,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Pkdcc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Sulf2, Glud1, Adam15, Mcf2l, B3gnt8,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Ctss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Gpld1,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Ptgir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Aoah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Selenop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Pros1, Csf2ra,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Hexa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Tpd52, Ang, Smpdl3a, Plod3,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Ctsa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Met, Tnfsf12, Ppt2, Acvr1, Plbd1, Rnase4,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Agrn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Cd300lg,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Lpl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Flt1,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Ptpro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Furin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Lgals3bp,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Ctsl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Hexb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Acvrl1,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Grn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Hp, Tnfrsf1a, Ceacam19, Aplp2, Sap30,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Gsn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Cfh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Il1rn, Scarf1, Pla2g15, Muc6, Gpx3, Foxred2, Ern1, Olfm1, Vnn3, Tmem205,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Hpse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Fam20c,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Cpq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Il13ra1, Tcn2, Dnase1l1, Cd68,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Psap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Glipr1,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Pnp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Ctsc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Lrpap1,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Galc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Arsi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Asah1, Sntb1,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Ltbr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Cd200r1, Cxcl10, Emilin2, Trem2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Neutrophil degranulation</a:t>
                      </a:r>
                    </a:p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lysosome</a:t>
                      </a:r>
                    </a:p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extracellular structure organization</a:t>
                      </a:r>
                    </a:p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blood vessel morphogenesis</a:t>
                      </a:r>
                    </a:p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positive regulation of response to external stimulus</a:t>
                      </a:r>
                    </a:p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myeloid leukocyte migration</a:t>
                      </a:r>
                    </a:p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carbohydrate derivative catabolic process</a:t>
                      </a:r>
                    </a:p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cytokine-cytokine receptor interaction</a:t>
                      </a:r>
                    </a:p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proteoglycan metabolic process</a:t>
                      </a:r>
                    </a:p>
                    <a:p>
                      <a:pPr marL="0" indent="0" algn="l" fontAlgn="b">
                        <a:buFont typeface="+mj-lt"/>
                        <a:buNone/>
                      </a:pPr>
                      <a:r>
                        <a:rPr lang="en-US" sz="8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response to wounding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9655907"/>
                  </a:ext>
                </a:extLst>
              </a:tr>
              <a:tr h="24905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Down B Up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Dhh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Papln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C8a,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Ednrb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48779192"/>
                  </a:ext>
                </a:extLst>
              </a:tr>
              <a:tr h="152336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Down B Down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Wnt11, Psapl1, Mmp2, Cd7, Usp11, Rapgef5, Tgfbr3, Mgst2, Mamdc2, Cma1, Ltbp4, Cd22, Kcnip3, Nrp2, Fkbp11, Vpreb3, Nid1, Podnl1, Ccl4, Ccl5, Cdh17, Cd5,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Whrn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Pear1,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Gzmb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Epcam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Angptl1, Susd1, Dag1, Hs3st1, Pglyrp1, Wnt10b, Nt5e, Hmcn2, Sema3g, Dnase1l3, Xcl1, Abhd14a, B3gnt7,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Gcgr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Rtn4rl1,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Ctso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Serpini1,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Calcrl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Pcdhga11, Chrnb1,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Lipc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Pde7a,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Cpm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Chst11, Pglyrp2, Gga2, Meis3, Igsf9, Ccl3, Havcr1, Chst10, Mzb1,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Tg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Gdnf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Galnt12, Rdh12, Dkkl1, Itih5, Pdia4, Fcrl1, Cd55, Pik3ip1, Cd2, Nxpe3, Il5ra, St8sia6, Il18r1, Fcrl5, F2r, L1cam, Cep89, Spint2, Slc39a4, Sema4b, Adamts14,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Zpbp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Fndc1,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Itgax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Pcsk4, Mgat4a, Rcn1,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Cubn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Satb1, Lamc1, Trem1, Chst7,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Fcrla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Prf1,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Fcmr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Emid1,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Gzma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Kcnn4, Il18rap, Rcn3, Gdf11, Cdh1, Twsg1, Cst7, Ano7, Clcf1, Il12rb2, Ctla4, F8, Nkg7,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Cxadr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Trabd2b, Adamdec1, Ephb4, Pmepa1, St6gal1, Cd79a,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Qrfp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Sspo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Acp5,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Ctsw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Il2rb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</a:t>
                      </a:r>
                      <a:r>
                        <a:rPr lang="en-US" altLang="zh-CN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aba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 Matrisome associated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lymphocyte activation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interferon-gamma production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regulation of inflammatory response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CD4-positive, alpha-beta T cell cytokine production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Cell surface interactions at the vascular wall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N-glycan antennae elongation in the medial/trans-Golgi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hematopoietic cell lineage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basement membrane organization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glycosaminoglycan metabolic process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42266628"/>
                  </a:ext>
                </a:extLst>
              </a:tr>
              <a:tr h="87027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Up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Ppt1, Tgfb1, Tmem38b,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Hmgcl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Spon1,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Lipa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Metrnl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Il17ra,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Gsdme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Ssc4d,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Glce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Ctsh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Adam17, Lst1, Il3ra, Erp29, Tor3a, Cd300lb, Mdga1, Cnpy2, Dpp7, B3galt4, Lamb1, Ifngr1, Man2b1,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Metrn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Tmem67, C2cd2, Slc8a1, Fam131a, Ntng2, Ecm1, Orai1, Csf1r, Sidt2, Cd44, Tmed3,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Ctsz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Erlin1, Tm2d2, Uxs1, F5, Galnt10, Cd300a, Nqo2, Atp6ap1, Mrpl32,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Gusb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Selenon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Rps27l, Dhrs7, Mia2, Htatip2, Kmt5a, Il27, Mansc1,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Rgcc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Acp2, Nxpe4, Col15a1, Ahcyl2,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Sdhb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Lysosome, cargo concentration in the ER,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Naba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 basement membranes, regulation of secretion by cell, DNA damage response, signal transduction by p53 class mediator, ERK1 and ERK2 cascade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bone mineralization, extracellular matrix organization, regulation of protein serine/threonine kinase activity, lung development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9389213"/>
                  </a:ext>
                </a:extLst>
              </a:tr>
              <a:tr h="1367243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Up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Lgr4, Mmp28, Chn1,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Otoa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Abhd15, Tnfrsf14, Ly86, Tomm7, Tmed2, Slc35e3, Vps37b, Ier3ip1,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Slpi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Gbgt1, Fkbp9,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Mcee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Nmb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Lbp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Nid2, Ormdl2,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Aanat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Ctsf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Cdh23, Tor1a, Plod1, Atp6ap2, Adamts7,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Apool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Pla2g12a, Cables1,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Tfpi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Plau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Fgfrl1, Mcfd2, Tctn3, Serpinf1, B4galt4, Alg1,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Nptxr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Tnfrsf11a, Lcn2,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Tnxb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Mlxipl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B4galnt4, Aoc2, Naa38, Fkbp7, Ceacam18, B3gnt9,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Proz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Tmem119,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Ptprf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Rfng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Tex264, Egfl8,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Maneal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Ciao2a,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Rnls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Gcnt7, B4gat1, Ager,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Arsg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Asah2, Col5a1,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Agtrap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Gria3, Fgl2,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Cfp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Sigmar1,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Vwce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Adgrg6,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Chadl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Adgrg5, Chst1,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Apod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Serpinb2, Mrpl22, Lrfn5, Muc13, Cog3, Bola1, Ids, Adamts3, P3h1, Col4a1, Igf1, Cxcl9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protein glycosylation</a:t>
                      </a:r>
                    </a:p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Naba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 ECM regulators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O-linked glycosylation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negative regulation of response to external stimulus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Collagen biosynthesis and modifying enzymes</a:t>
                      </a:r>
                    </a:p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Naba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 core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metrisome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Keratan sulfate biosynthesis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negative regulation of wound healing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response to lipopolysaccharide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myeloid leukocyte activation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1309335"/>
                  </a:ext>
                </a:extLst>
              </a:tr>
              <a:tr h="12512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Down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48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Jchain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Cd160, Adamts9, Bcap29, Prss35, Frem1, Emc10, Pxylp1, Izumo4, Acsf2, Cdcp1, Plod2, Cntn1, Slit2, Il4i1, Chl1, Ric3, Ephx3, Trim24, Adi1, Wscd2, Col20a1, Fam57a, Ampd1,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Tshr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Ank1, Imp4, Slc5a6, P4ha2, Mr1,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Pdgfb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Ly6h, Nrxn1,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Fga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Cxcl12, Sec16b, Il12rb1, Folr2, Mmp12, Fgf10,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Ifng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Cdnf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Prg4, Wnt5a, Pcsk2, Crb1, Chit1, Entpd5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Extracellular matrix organization,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Naba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 matrisome associated, positive regulation of CD4-positive, alpha-beta T cell activation, establishment or maintenance of epithelial cell apical/basal polarity, Collagen biosynthesis and modifying enzymes, positive regulation of peptidyl-tyrosine, phosphorylation, positive regulation of carbohydrate metabolic process, coenzyme metabolic process, L1CAM interactions,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Naba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 core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metrisome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32281667"/>
                  </a:ext>
                </a:extLst>
              </a:tr>
              <a:tr h="161572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Down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119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Ehf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Gper1,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Lta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Spock2, Cd200, Cyp17a1, Mmp11, Slc3a1,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Ptprcap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Loxl1,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Pdgfrb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Art3, Olfml2a, Islr2, Nyx, Ms4a3, Pik3ap1,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Fcgbp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Tnn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Cdon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Col4a2, Tnfrsf25, Cd5l,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Vegfc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Fstl3, Pgap3, Hspg2, Ccl17, Cxcl13, Scn3b, Cpa3, Axin2, Gfra2, Lrtm2, Abraxas1,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Vegfb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Il10, Impg1, Carns1, Col14a1, Tgfb3,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Bckdhb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Sema4g, Lrp11, Col12a1, Angel1, Col4a4, Crisp3, Ccl22, E2f5, Apbb1, Lrrc32, Rarres2, Oosp2, Masp2, C1qc,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Pmel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Lynx1, Mettl17, Vsig10,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Bcam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Gnrh1, Fam20a, Stox1, Gabbr1, Insl6, Msrb2, Scn1b, Muc3a, Fbxw7, Ankdd1a, Afg1l, Bmp6, Prss57, Map3k9,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Gzmm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Spp1, Oit3, Echdc1, Adm, Dpep3, Muc1, Prss12, Icam2, Spint1, Cadm3,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Sbsn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Lamb2, Tnfrsf18,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Liph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Prrt3, Il1rl1, Dnase2b, Wnt16, Htra3, Pon3,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Alpl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Dsg2, Smpdl3b,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Acacb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Rnase12, Slurp1,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Kcp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Clec11a, Zpbp2,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Afp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Lrrn3, Pecam1, Xpnpep2, Fndc7, Il24, Lama3, Slamf1,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Endou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Cdc45,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Draxin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Vwf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Crisp1, Lat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Naba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 matrisome associated </a:t>
                      </a:r>
                    </a:p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Naba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 core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metrisome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Cytokine-cytokine receptor interaction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Protein digestion and absorption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chemotaxis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negative regulation of immune system process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bone morphogenesis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branching involved in labyrinthine layer morphogenesis</a:t>
                      </a:r>
                    </a:p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Naba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 proteoglycans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negative regulation of cell proliferation</a:t>
                      </a:r>
                    </a:p>
                  </a:txBody>
                  <a:tcPr marL="560" marR="560" marT="56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6383308"/>
                  </a:ext>
                </a:extLst>
              </a:tr>
            </a:tbl>
          </a:graphicData>
        </a:graphic>
      </p:graphicFrame>
      <p:sp>
        <p:nvSpPr>
          <p:cNvPr id="5" name="Rectangle 6">
            <a:extLst>
              <a:ext uri="{FF2B5EF4-FFF2-40B4-BE49-F238E27FC236}">
                <a16:creationId xmlns:a16="http://schemas.microsoft.com/office/drawing/2014/main" id="{5C324C49-565A-488F-840B-6BA85CDEE94B}"/>
              </a:ext>
            </a:extLst>
          </p:cNvPr>
          <p:cNvSpPr/>
          <p:nvPr/>
        </p:nvSpPr>
        <p:spPr>
          <a:xfrm>
            <a:off x="5676798" y="0"/>
            <a:ext cx="12245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3</a:t>
            </a:r>
          </a:p>
        </p:txBody>
      </p:sp>
    </p:spTree>
    <p:extLst>
      <p:ext uri="{BB962C8B-B14F-4D97-AF65-F5344CB8AC3E}">
        <p14:creationId xmlns:p14="http://schemas.microsoft.com/office/powerpoint/2010/main" val="19499811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5871E20F-B6E8-4317-9F22-C18AA59ECA5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3133987"/>
              </p:ext>
            </p:extLst>
          </p:nvPr>
        </p:nvGraphicFramePr>
        <p:xfrm>
          <a:off x="337175" y="828532"/>
          <a:ext cx="6073919" cy="7569408"/>
        </p:xfrm>
        <a:graphic>
          <a:graphicData uri="http://schemas.openxmlformats.org/drawingml/2006/table">
            <a:tbl>
              <a:tblPr/>
              <a:tblGrid>
                <a:gridCol w="785206">
                  <a:extLst>
                    <a:ext uri="{9D8B030D-6E8A-4147-A177-3AD203B41FA5}">
                      <a16:colId xmlns:a16="http://schemas.microsoft.com/office/drawing/2014/main" val="2415366015"/>
                    </a:ext>
                  </a:extLst>
                </a:gridCol>
                <a:gridCol w="335713">
                  <a:extLst>
                    <a:ext uri="{9D8B030D-6E8A-4147-A177-3AD203B41FA5}">
                      <a16:colId xmlns:a16="http://schemas.microsoft.com/office/drawing/2014/main" val="4008132063"/>
                    </a:ext>
                  </a:extLst>
                </a:gridCol>
                <a:gridCol w="2385060">
                  <a:extLst>
                    <a:ext uri="{9D8B030D-6E8A-4147-A177-3AD203B41FA5}">
                      <a16:colId xmlns:a16="http://schemas.microsoft.com/office/drawing/2014/main" val="3062864023"/>
                    </a:ext>
                  </a:extLst>
                </a:gridCol>
                <a:gridCol w="2567940">
                  <a:extLst>
                    <a:ext uri="{9D8B030D-6E8A-4147-A177-3AD203B41FA5}">
                      <a16:colId xmlns:a16="http://schemas.microsoft.com/office/drawing/2014/main" val="267477088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set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gene#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cytokine gene name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 10 function pathway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95391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Up B Up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Nlrp3, P2rx7, Il1rn, Espl1, Bad, Myd88, Trafd1, Aif1,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Ptafr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Mapkapk2, Chmp6,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Cebpe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Fes, Sash1, Dock1,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Rhob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Dock4, Cmtm3, Tnfsf12, Ccl2,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Fas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Gdf9,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Axl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Pid1, Thap11, Prr5l, Mapk7, Daam1, Anxa1, Fn1, Tlr5, Kifc3, Socs6, Gstm1, F13a1, Ifih1, Mapkapk3, Cxcl10, Sulf2, Nod2, Tiam1,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Rhou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Grn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Prtn3,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Mefv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Gdpd3,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Nampt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Clec5a, Adam15, Stx3, Eif2ak2, Trem2, E2f8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Signaling by Interleukins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cytokine production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 to lipopolysaccharide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 regulation of locomotion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interleukin-6 production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cellular response to external stimulus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phagocytosis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cellular response to drug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Toll Like Receptor 10 (TLR10) Cascade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angiogenesis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45941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Down B Up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Rhoc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653359"/>
                  </a:ext>
                </a:extLst>
              </a:tr>
              <a:tr h="7365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Down B Down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S1pr3, Mmp2, Fpr1,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Fasl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Fabp4, Xcl1, Rtn4rl1, Stmn1, Il27ra, Cdc25b, Eri2, Snrnp25, Bcl2, Gdf11, Ptpn13, Twsg1, Ehd2, Ccnd1, Cecr2, Clcf1,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Txk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Slc16a1, Pik3r1, Card11, Alox5, Il12rb2, Nlrc3, Cadm1,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Fntb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Lurap1, Nrp2,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Pdxp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Ltb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Dpysl3, Podnl1, Ccl4, Rasgrp1, Ccl5, Mapk11,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Clnk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Map9, Fscn1, Fam3c, Btnl2, Ccl3, Acp5, Ptpn14,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Gzmb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Igf2bp3, Cul7, Mical3, Chmp4c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Signaling by Interleukins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cytokine production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 regulation of natural killer cell chemotaxis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Interleukin-4 and Interleukin-13 signaling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leukocyte activation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cytokinesis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establishment of protein localization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tumor necrosis factor production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phosphatidylinositol 3-kinase signaling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actin cytoskeleton organization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9782920"/>
                  </a:ext>
                </a:extLst>
              </a:tr>
              <a:tr h="61645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Up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42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Irak4, Tgfb1, Gstm2, Usp8, Ptpn6,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Fgr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Rmdn3, Chmp2a, Tlr7, Mknk1, Hspa8, Il27, Fcer1g, Lcp2, Smim3, Bin3, Spon1,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Lipa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Cdkn1a, Vim,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Rgcc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Cbl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Racgap1, Elmo2, Actr3, Pik3cd, Gipc1, Hmox1, Synj1, Il15, Ntng2, Cuedc2, Ecm1, Ticam2, Nfam1, Chmp4b, Sppl2b,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Svil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Cx3cr1, Peli1, Kif13a, Plekhg3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cytokine-mediated signaling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cytokinesis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activation of immune response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cytokine production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regulated exocytosis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cytoskeleton-dependent cytokinesis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myeloid leukocyte cytokine production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I-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kappaB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kinase/NF-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kappaB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signaling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 ERBB1 internalization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Interleukin-4 and Interleukin-13 signaling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40383920"/>
                  </a:ext>
                </a:extLst>
              </a:tr>
              <a:tr h="3010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Up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Lgr4, Trim36,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Anln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Lcn2, B4galnt4, Cmtm4,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Aurkb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S100a8,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Apod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Numbl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Il20rb, Casp3, Ephb6,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Ptges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Klhl9, Mapk13,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Lbp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Igf1,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Cntf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Aanat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Cxcl9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 to lipopolysaccharide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IL-17 signaling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cytokine-mediated signaling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inflammatory response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 to inorganic substance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cytokinesis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Toll-like receptor signaling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axon development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 regulation of cell projection organization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212216"/>
                  </a:ext>
                </a:extLst>
              </a:tr>
              <a:tr h="2839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Down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Mr1, Akap6,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Tyms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Fyn, Iqcb1, Hsp90aa1, Asb14, Ahctf1,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Oxtr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Ifng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Dlg1, Malt1, Wnt5a, S100a9, Cxcl12, Oprm1,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Prkcz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Cdc7, Cdca8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leukocyte cell-cell adhesion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 regulation of nervous system development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glutamate receptor signaling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peptidyl-serine phosphorylation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 to toxic substance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cycle, Mitotic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feeding behavior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RHO GTPase Effectors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digestive tract development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 regulation of proteolysis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645448"/>
                  </a:ext>
                </a:extLst>
              </a:tr>
              <a:tr h="7244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Down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Palm3, Il1rl1, Gprc5b, Rab11fip3,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Lta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Kif18a,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Hilpda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Lrtm2, Haus3, Il10, Haus7, Traf3ip2, Slurp1, Dock9, Il12a,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Itk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Hfe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Kif20b, Aldh1a2, Nyx, Lrrc3, Ffar2, Nusap1, Bmp6, Scamp5, Xpnpep2, Tgfb3,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Fcgbp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Zeb1,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Alox15, Rbm20, Trim44,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Il24, Spp1, Drd3, Ccp110, Gstm5, Ptpn4, Ccl22, Lrrc32, Ccl17, Agbl5, Cxcl13, Lzts2, Fgf2, Slc29a4, Arg1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 production involved in immune response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cytokine-mediated signaling pathway</a:t>
                      </a:r>
                    </a:p>
                    <a:p>
                      <a:pPr algn="l" fontAlgn="b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Naba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secreted factors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 to lipopolysaccharide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adaptive immune response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chronic inflammatory response to antigenic stimulus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 regulation of cell proliferation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division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defense response to other organism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lipid localization</a:t>
                      </a:r>
                    </a:p>
                  </a:txBody>
                  <a:tcPr marL="1296" marR="1296" marT="129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1229830"/>
                  </a:ext>
                </a:extLst>
              </a:tr>
            </a:tbl>
          </a:graphicData>
        </a:graphic>
      </p:graphicFrame>
      <p:sp>
        <p:nvSpPr>
          <p:cNvPr id="6" name="TextBox 75">
            <a:extLst>
              <a:ext uri="{FF2B5EF4-FFF2-40B4-BE49-F238E27FC236}">
                <a16:creationId xmlns:a16="http://schemas.microsoft.com/office/drawing/2014/main" id="{3BD70D7A-8334-4F7E-95DF-A80874D91F8D}"/>
              </a:ext>
            </a:extLst>
          </p:cNvPr>
          <p:cNvSpPr txBox="1"/>
          <p:nvPr/>
        </p:nvSpPr>
        <p:spPr>
          <a:xfrm>
            <a:off x="161536" y="459200"/>
            <a:ext cx="6534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Venn diagram for immunological SDE genes (secretome, cytokine and surface marker) and </a:t>
            </a:r>
          </a:p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           SDE TF in Ly6C subsets and top 10 functional pathway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in figure 4.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(SDE=|Log</a:t>
            </a:r>
            <a:r>
              <a:rPr lang="en-US" sz="900" baseline="-25000" dirty="0"/>
              <a:t>2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FC|&gt;1,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adj.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&lt;0.01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continued 1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2" name="Rectangle 6">
            <a:extLst>
              <a:ext uri="{FF2B5EF4-FFF2-40B4-BE49-F238E27FC236}">
                <a16:creationId xmlns:a16="http://schemas.microsoft.com/office/drawing/2014/main" id="{304C97BB-CF1B-4EB7-85B4-58C705A23A30}"/>
              </a:ext>
            </a:extLst>
          </p:cNvPr>
          <p:cNvSpPr/>
          <p:nvPr/>
        </p:nvSpPr>
        <p:spPr>
          <a:xfrm>
            <a:off x="4463305" y="0"/>
            <a:ext cx="23946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3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(continued 1)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182253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D0B8E16-A50F-473C-85A3-32ABCBF6F2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971329"/>
              </p:ext>
            </p:extLst>
          </p:nvPr>
        </p:nvGraphicFramePr>
        <p:xfrm>
          <a:off x="512064" y="885357"/>
          <a:ext cx="5943600" cy="4819152"/>
        </p:xfrm>
        <a:graphic>
          <a:graphicData uri="http://schemas.openxmlformats.org/drawingml/2006/table">
            <a:tbl>
              <a:tblPr/>
              <a:tblGrid>
                <a:gridCol w="660400">
                  <a:extLst>
                    <a:ext uri="{9D8B030D-6E8A-4147-A177-3AD203B41FA5}">
                      <a16:colId xmlns:a16="http://schemas.microsoft.com/office/drawing/2014/main" val="363193722"/>
                    </a:ext>
                  </a:extLst>
                </a:gridCol>
                <a:gridCol w="329317">
                  <a:extLst>
                    <a:ext uri="{9D8B030D-6E8A-4147-A177-3AD203B41FA5}">
                      <a16:colId xmlns:a16="http://schemas.microsoft.com/office/drawing/2014/main" val="1617729151"/>
                    </a:ext>
                  </a:extLst>
                </a:gridCol>
                <a:gridCol w="2355463">
                  <a:extLst>
                    <a:ext uri="{9D8B030D-6E8A-4147-A177-3AD203B41FA5}">
                      <a16:colId xmlns:a16="http://schemas.microsoft.com/office/drawing/2014/main" val="4229345831"/>
                    </a:ext>
                  </a:extLst>
                </a:gridCol>
                <a:gridCol w="2598420">
                  <a:extLst>
                    <a:ext uri="{9D8B030D-6E8A-4147-A177-3AD203B41FA5}">
                      <a16:colId xmlns:a16="http://schemas.microsoft.com/office/drawing/2014/main" val="3491566528"/>
                    </a:ext>
                  </a:extLst>
                </a:gridCol>
              </a:tblGrid>
              <a:tr h="296358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set 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gene#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surface marker gene name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 10 function pathway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24496069"/>
                  </a:ext>
                </a:extLst>
              </a:tr>
              <a:tr h="10824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Up B Up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Tlr6, Cd302, Ly6c2, Csf2ra, Clec10a, Cd33, Tnfsf13, Itga1, Cd14, Tnfsf14, Lamp2, Csf3r, Bst1, Lrp1, Il13ra1,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Fas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Plaur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Cd68, Itga5, Nrp1, Cd300lg, Msr1, Tlr2, Ccr2,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Sirpa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Tnfrsf21, Chil3, Lamp1, Clec4a2, Clec7a, Tnfrsf1a, Siglec1, Slamf8,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Eng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Tlr8, Cd84, Cd93, Ly6c1, Bst</a:t>
                      </a:r>
                      <a:r>
                        <a:rPr lang="en-US" altLang="zh-CN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2</a:t>
                      </a:r>
                      <a:endParaRPr lang="en-US" sz="800" b="0" i="1" u="none" strike="noStrike" dirty="0">
                        <a:solidFill>
                          <a:srgbClr val="FF0000"/>
                        </a:solidFill>
                        <a:effectLst/>
                        <a:latin typeface="Arial" panose="020B0604020202020204" pitchFamily="34" charset="0"/>
                        <a:ea typeface="DengXian" panose="02010600030101010101" pitchFamily="2" charset="-122"/>
                        <a:cs typeface="Arial" panose="020B0604020202020204" pitchFamily="34" charset="0"/>
                      </a:endParaRP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myeloid leukocyte activation</a:t>
                      </a:r>
                    </a:p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cytokine production</a:t>
                      </a:r>
                    </a:p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Phagosome</a:t>
                      </a:r>
                    </a:p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Cytokine-cytokine receptor interaction</a:t>
                      </a:r>
                    </a:p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leukocyte activation</a:t>
                      </a:r>
                    </a:p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tumor necrosis factor production</a:t>
                      </a:r>
                    </a:p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Hematopoietic cell lineage</a:t>
                      </a:r>
                    </a:p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 regulation of response to external stimulus</a:t>
                      </a:r>
                    </a:p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leukocyte migration</a:t>
                      </a:r>
                    </a:p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cellular response to mechanical stimulus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5211081"/>
                  </a:ext>
                </a:extLst>
              </a:tr>
              <a:tr h="108243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Down B Down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66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Cd38, Tnfrsf13b, Cd69, Klrk1, Cd74,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Fcamr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Nt5e, Trem1, Ly75, Cxcr5, Klrd1, Cd79b, Pdcd1lg2, Cd55, Fcrl1, Ncr1, Klrc1, Cd7, Il18rap, Cd320, Cd2, Cdh1,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Tfrc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Il5ra, Cd81, Tnfsf8, Il18r1, Cd274, Il2ra, Fcrl5, Klrb1c, L1cam, Tnfsf4, Cd300e, Cd83, Cd96, Cd36, Il9r, Klrb1, Cd22, Ctla4, Cd247, Ccr7, Tnfrsf8, Cd300ld,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Itgax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Slamf6,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Btla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Ngfr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Cd19, Cd72, Cd79a, Ms4a1, Cd82, Enpp1, Klrc2, Ccr6, Jag1, Cd5, S1pr1, Cd37, Il21r,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Epcam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Tnfrsf13c, Lilra5, Il2rb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lymphocyte activation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Immunoregulatory interactions between a Lymphoid and a non-Lymphoid cell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Hematopoietic cell lineage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Cytokine-cytokine receptor interaction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lymphocyte mediated immunity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interferon-gamma production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lymphocyte differentiation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natural killer cell mediated immunity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leukocyte migration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 regulation of cell-cell adhesion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3773203"/>
                  </a:ext>
                </a:extLst>
              </a:tr>
              <a:tr h="29635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Up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Cd44, Cd300lb, Fcer1g, Evi2b, Cd151, Ifngr1,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Insr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Slc44a1, Il17ra, Cd300a, F11r,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Itgam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Adam17, Flt3, Il3ra, Csf1r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75345753"/>
                  </a:ext>
                </a:extLst>
              </a:tr>
              <a:tr h="19809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Up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Nectin2, Tnfrsf11a, Tnfrsf14,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Ptgfrn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Mst1r, Fzd4, Atp1b3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1422619"/>
                  </a:ext>
                </a:extLst>
              </a:tr>
              <a:tr h="19809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Down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Il12rb1, Cxcr3,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Mcam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Itgb4, Cd160, Jam2, Cdcp1, Tnfrsf9, Itga2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62804982"/>
                  </a:ext>
                </a:extLst>
              </a:tr>
              <a:tr h="885917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Down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Igf2r,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Icos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Bcam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Mrc2, Cd200,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Anpep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Arg2,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Pdgfrb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Cd28, Cxcr6, Nectin3, Il2rg, Itga3, Cr2,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Crtam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Sema7a, Ptgdr2, Slamf1, Muc1, Icam2, Ccr9, Tnfrsf18, Arg1, Cd3g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lymphocyte activation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cell activation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Hematopoietic cell lineage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cell adhesion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Cytokine-cytokine receptor interaction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Adaptive immune system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Measles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collagen metabolic process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positive regulation of cytokine production</a:t>
                      </a:r>
                    </a:p>
                  </a:txBody>
                  <a:tcPr marL="1959" marR="1959" marT="1959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8286051"/>
                  </a:ext>
                </a:extLst>
              </a:tr>
            </a:tbl>
          </a:graphicData>
        </a:graphic>
      </p:graphicFrame>
      <p:sp>
        <p:nvSpPr>
          <p:cNvPr id="3" name="Rectangle 6">
            <a:extLst>
              <a:ext uri="{FF2B5EF4-FFF2-40B4-BE49-F238E27FC236}">
                <a16:creationId xmlns:a16="http://schemas.microsoft.com/office/drawing/2014/main" id="{27317F79-67C8-4E33-9981-F5B75A9EB723}"/>
              </a:ext>
            </a:extLst>
          </p:cNvPr>
          <p:cNvSpPr/>
          <p:nvPr/>
        </p:nvSpPr>
        <p:spPr>
          <a:xfrm>
            <a:off x="4463305" y="0"/>
            <a:ext cx="23946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3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(continued 2)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75">
            <a:extLst>
              <a:ext uri="{FF2B5EF4-FFF2-40B4-BE49-F238E27FC236}">
                <a16:creationId xmlns:a16="http://schemas.microsoft.com/office/drawing/2014/main" id="{6F019253-4D82-4902-8903-98419BB4F98A}"/>
              </a:ext>
            </a:extLst>
          </p:cNvPr>
          <p:cNvSpPr txBox="1"/>
          <p:nvPr/>
        </p:nvSpPr>
        <p:spPr>
          <a:xfrm>
            <a:off x="201168" y="516025"/>
            <a:ext cx="6776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Supplementary Table 3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Venn diagram for immunological SDE genes (secretome, cytokine and surface marker) and </a:t>
            </a:r>
          </a:p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          SDE TF in Ly6C subsets and top 10 functional pathway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in figure 4.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(SDE=|Log</a:t>
            </a:r>
            <a:r>
              <a:rPr lang="en-US" sz="900" baseline="-25000" dirty="0"/>
              <a:t>2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FC|&gt;1,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adj.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&lt;0.01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continued 2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0276064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94BC3C6-9D8B-4886-B90F-9265F9CBCAD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21203584"/>
              </p:ext>
            </p:extLst>
          </p:nvPr>
        </p:nvGraphicFramePr>
        <p:xfrm>
          <a:off x="445770" y="754053"/>
          <a:ext cx="5966460" cy="6852043"/>
        </p:xfrm>
        <a:graphic>
          <a:graphicData uri="http://schemas.openxmlformats.org/drawingml/2006/table">
            <a:tbl>
              <a:tblPr/>
              <a:tblGrid>
                <a:gridCol w="701040">
                  <a:extLst>
                    <a:ext uri="{9D8B030D-6E8A-4147-A177-3AD203B41FA5}">
                      <a16:colId xmlns:a16="http://schemas.microsoft.com/office/drawing/2014/main" val="4001701312"/>
                    </a:ext>
                  </a:extLst>
                </a:gridCol>
                <a:gridCol w="480060">
                  <a:extLst>
                    <a:ext uri="{9D8B030D-6E8A-4147-A177-3AD203B41FA5}">
                      <a16:colId xmlns:a16="http://schemas.microsoft.com/office/drawing/2014/main" val="3615062241"/>
                    </a:ext>
                  </a:extLst>
                </a:gridCol>
                <a:gridCol w="2179320">
                  <a:extLst>
                    <a:ext uri="{9D8B030D-6E8A-4147-A177-3AD203B41FA5}">
                      <a16:colId xmlns:a16="http://schemas.microsoft.com/office/drawing/2014/main" val="3712253482"/>
                    </a:ext>
                  </a:extLst>
                </a:gridCol>
                <a:gridCol w="2606040">
                  <a:extLst>
                    <a:ext uri="{9D8B030D-6E8A-4147-A177-3AD203B41FA5}">
                      <a16:colId xmlns:a16="http://schemas.microsoft.com/office/drawing/2014/main" val="1389635391"/>
                    </a:ext>
                  </a:extLst>
                </a:gridCol>
              </a:tblGrid>
              <a:tr h="20644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8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set 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gene#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SDE TF gene name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n-US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Top 10 function pathway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6446689"/>
                  </a:ext>
                </a:extLst>
              </a:tr>
              <a:tr h="49325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Up B Up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Ctbp2, Xbp1,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Fosb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Hmgcs1, Siah2, Stat2, Abtb1, Hmgb2, Cited2, Irf7, Rfx2, Fosl2,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Cebpd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Nfic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Mafb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Maf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Mitf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Bach1, Zswim4, Zfp61,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Junb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Mafg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Meis1,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Rxra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Foxq1,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Fos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Rab8b,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Cebpa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Lmo1, E2f2, Trps1, Nupr1, Lyl1,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Rarg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Nfe2,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Hlx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Nfil3,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Ahr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DengXian" panose="02010600030101010101" pitchFamily="2" charset="-122"/>
                          <a:cs typeface="Arial" panose="020B0604020202020204" pitchFamily="34" charset="0"/>
                        </a:rPr>
                        <a:t>, Sap30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hemopoiesis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 AP1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reproductive structure development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gland development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Transcriptional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misregulation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cancer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muscle organ development</a:t>
                      </a:r>
                    </a:p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 RB1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intracellular receptor signaling pathway</a:t>
                      </a:r>
                    </a:p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 HNF3A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chondrocyte differentiation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79547606"/>
                  </a:ext>
                </a:extLst>
              </a:tr>
              <a:tr h="13786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Down B Up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Gata6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4029904"/>
                  </a:ext>
                </a:extLst>
              </a:tr>
              <a:tr h="835428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Down B Down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60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Nrarp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Pou6f1, Tbx21, Foxp1, Ets2, Tcf3, Zdhhc15, Neurod4, Setbp1, Sox5, Ilf3, Foxp4, Mybbp1a, Sox12, Bcl6b, Gcm2, Nfatc3, Ebf1, Tcf7l2, Bard1, Zfp94, Ppp1r16b, Zfp612, Hivep2, Hdac9,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Pml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Asb2, Bcl11a, Mllt6, Phf1, Zfpm1, Jun, Prox1, Zfp36l1, Pax5,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Hdac10, Egr3,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Eomes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Pou2af1,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Mafa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Trp53bp1,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Sp4, Rbbp7, Zfp523, Fah, Nr4a3, BC024063, Mcm6,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Pparg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Arid3b, Uhrf1, Satb1,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Myc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Ppp1r13b, Stat4, Ets1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fate commitment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leukocyte differentiation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epithelial cell proliferation</a:t>
                      </a:r>
                    </a:p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 AP1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monocyte differentiation</a:t>
                      </a:r>
                    </a:p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 CMYB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muscle structure development</a:t>
                      </a:r>
                    </a:p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 NFAT TF pathway</a:t>
                      </a:r>
                    </a:p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 HDAC CLASSI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epithelial tube morphogenesis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4486667"/>
                  </a:ext>
                </a:extLst>
              </a:tr>
              <a:tr h="575114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Up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38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Esrra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Mapk3, Etv6, Zfp108, Htatip2, Pbx1, Hipk2, Irf5,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Cebpg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Snrpb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Ifnar2, Lmo2, Usf1, Creb5, Elk3, Usf2, Stat1, Foxn2, Rps6ka4, Sap18, Hdac5, Stat5a, Atf3,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Rara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Polr2i,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Daxx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Tmpo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Gas7, Rfx1, Ssbp4, Zfp467, Trerf1, Polr2h, Phf10, Cdkn2d, Dr1, Gtf2ird1,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Mtpn</a:t>
                      </a:r>
                      <a:endParaRPr lang="en-US" sz="800" b="0" i="1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Diseases of signal transduction by growth factor receptors and second messengers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histone acetylation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Growth hormone receptor signaling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response to nutrient levels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cellular response to hormone stimulus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DNA-binding transcription factor activity</a:t>
                      </a:r>
                    </a:p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 telomerase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Transcriptional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misregulation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in cancer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cellular response to organic cyclic compound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Transcriptional regulation by TP53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98279374"/>
                  </a:ext>
                </a:extLst>
              </a:tr>
              <a:tr h="364939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Up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Nfix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Sall2, Etv1,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Nptxr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Trip6, Notch1, Zfp128, Polr2l, Ascl2, C1d, Polr2c, Sox8,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Ppard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Thra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Bcl3, Zik1, Cdk9, Shox2, Erf, Hoxb4, Taf13, E2f1, Zfp42, Hmg20b, Nr1i3, Scand1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transcription initiation from RNA polymerase II promoter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 regulation of myoblast differentiation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chordate embryonic development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Nuclear Receptor transcription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cycle arrest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skeletal system morphogenesis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53803212"/>
                  </a:ext>
                </a:extLst>
              </a:tr>
              <a:tr h="380116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 Down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Mid1, Btbd11, Tulp4, Zfp287, Taf4b, Sirt5, Tbx20, Mcm5, Myt1, Pou4f1, Trim24, A630089N07Rik, 4930522L14Rik, Hdac6, Cited4, Zfp113, Mcm7, Ezh1, Gata1, Sox7, Sh3d19, Zfp9, Ank1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 HDAC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signal transduction by p53 class mediator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fate commitment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17223039"/>
                  </a:ext>
                </a:extLst>
              </a:tr>
              <a:tr h="820251"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Down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Ehf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Snapc4, Dmrt2, Zfp27, Rai14, Sox6, Ppargc1a, Sirt4, Hes1, Fhl2, Nr1d2, Creb3l1, Fbxw7, Mybl1, Nr2f6, Sox13, Prdm5, Tcf7, Zmynd11, Ercc2, Tfap4, Hic2, Egr2, Trip13, Tead1,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Dbp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Camk4,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Rarb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Pqbp1, Klf7,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Gcdh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Hic1, Foxo1, Six6, Nr3c2, Bach2, Sp6, Brca1, Ddit3, Elk4, Zfp202, Foxm1, E2f5, Hdac11, Prdm16, Bmi1, Nr1d1, Klf5, Zfp2, Atm,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Rfxank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Mcm2, </a:t>
                      </a:r>
                      <a:r>
                        <a:rPr lang="en-US" sz="800" b="0" i="1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Helz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, Gata3, Gfi1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fat cell differentiation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cellular response to steroid hormone stimulus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histone modification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DNA binding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regulation of lipid metabolic process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DNA damage response, signal transduction by p53 class mediator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glial cell differentiation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PID HDAC </a:t>
                      </a:r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classIII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pathway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muscle tissue development</a:t>
                      </a:r>
                    </a:p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negative regulation of cell differentiation</a:t>
                      </a:r>
                    </a:p>
                  </a:txBody>
                  <a:tcPr marL="1226" marR="1226" marT="1226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6890227"/>
                  </a:ext>
                </a:extLst>
              </a:tr>
            </a:tbl>
          </a:graphicData>
        </a:graphic>
      </p:graphicFrame>
      <p:sp>
        <p:nvSpPr>
          <p:cNvPr id="5" name="TextBox 75">
            <a:extLst>
              <a:ext uri="{FF2B5EF4-FFF2-40B4-BE49-F238E27FC236}">
                <a16:creationId xmlns:a16="http://schemas.microsoft.com/office/drawing/2014/main" id="{6B22FC94-0DE2-4BE5-B541-0E753FE8B30E}"/>
              </a:ext>
            </a:extLst>
          </p:cNvPr>
          <p:cNvSpPr txBox="1"/>
          <p:nvPr/>
        </p:nvSpPr>
        <p:spPr>
          <a:xfrm>
            <a:off x="152400" y="354604"/>
            <a:ext cx="67764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Venn diagram for immunological SDE genes (secretome, cytokine and surface marker) and </a:t>
            </a:r>
          </a:p>
          <a:p>
            <a:r>
              <a:rPr lang="en-US" sz="900" b="1" dirty="0">
                <a:latin typeface="Arial" panose="020B0604020202020204" pitchFamily="34" charset="0"/>
                <a:cs typeface="Arial" panose="020B0604020202020204" pitchFamily="34" charset="0"/>
              </a:rPr>
              <a:t>            SDE TF in Ly6C subsets and top 10 functional pathway 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in figure 5. 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(SDE=|Log</a:t>
            </a:r>
            <a:r>
              <a:rPr lang="en-US" sz="900" baseline="-25000" dirty="0"/>
              <a:t>2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FC|&gt;1, 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adj. </a:t>
            </a:r>
            <a:r>
              <a:rPr lang="en-US" sz="900" i="1" dirty="0">
                <a:latin typeface="Arial" panose="020B0604020202020204" pitchFamily="34" charset="0"/>
                <a:cs typeface="Arial" panose="020B0604020202020204" pitchFamily="34" charset="0"/>
              </a:rPr>
              <a:t>P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&lt;0.01</a:t>
            </a:r>
            <a:r>
              <a:rPr lang="en-US" altLang="zh-CN" sz="900" b="1" dirty="0">
                <a:latin typeface="Arial" panose="020B0604020202020204" pitchFamily="34" charset="0"/>
                <a:cs typeface="Arial" panose="020B0604020202020204" pitchFamily="34" charset="0"/>
              </a:rPr>
              <a:t> continued 3</a:t>
            </a:r>
            <a:r>
              <a:rPr lang="en-US" sz="900" dirty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</p:txBody>
      </p:sp>
      <p:sp>
        <p:nvSpPr>
          <p:cNvPr id="4" name="Rectangle 6">
            <a:extLst>
              <a:ext uri="{FF2B5EF4-FFF2-40B4-BE49-F238E27FC236}">
                <a16:creationId xmlns:a16="http://schemas.microsoft.com/office/drawing/2014/main" id="{14E155BB-BA82-4CD3-A31F-C5C3A6354C95}"/>
              </a:ext>
            </a:extLst>
          </p:cNvPr>
          <p:cNvSpPr/>
          <p:nvPr/>
        </p:nvSpPr>
        <p:spPr>
          <a:xfrm>
            <a:off x="4463305" y="46827"/>
            <a:ext cx="23946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3</a:t>
            </a:r>
            <a:r>
              <a:rPr lang="en-US" altLang="zh-CN" sz="1400" b="1" dirty="0">
                <a:latin typeface="Arial" panose="020B0604020202020204" pitchFamily="34" charset="0"/>
                <a:cs typeface="Arial" panose="020B0604020202020204" pitchFamily="34" charset="0"/>
              </a:rPr>
              <a:t> (continued 3)</a:t>
            </a:r>
            <a:endParaRPr lang="en-US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39897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1C9AF0-F3BA-4E9D-8FCD-2FB163392BFD}"/>
              </a:ext>
            </a:extLst>
          </p:cNvPr>
          <p:cNvSpPr txBox="1">
            <a:spLocks/>
          </p:cNvSpPr>
          <p:nvPr/>
        </p:nvSpPr>
        <p:spPr>
          <a:xfrm>
            <a:off x="242126" y="395709"/>
            <a:ext cx="5549073" cy="321460"/>
          </a:xfrm>
          <a:prstGeom prst="rect">
            <a:avLst/>
          </a:prstGeom>
        </p:spPr>
        <p:txBody>
          <a:bodyPr>
            <a:noAutofit/>
          </a:bodyPr>
          <a:lstStyle>
            <a:lvl1pPr algn="l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r>
              <a:rPr lang="en-US" sz="900" b="1" dirty="0">
                <a:effectLst/>
                <a:latin typeface="Arial" panose="020B0604020202020204" pitchFamily="34" charset="0"/>
                <a:ea typeface="DengXian" panose="02010600030101010101" pitchFamily="2" charset="-122"/>
                <a:cs typeface="Arial" panose="020B0604020202020204" pitchFamily="34" charset="0"/>
              </a:rPr>
              <a:t>Supplementary Table </a:t>
            </a:r>
            <a:r>
              <a:rPr lang="en-US" altLang="en-US" sz="9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4. </a:t>
            </a:r>
            <a:r>
              <a:rPr lang="en-US" altLang="en-US" sz="1000" b="1" dirty="0">
                <a:latin typeface="Arial" panose="020B0604020202020204" pitchFamily="34" charset="0"/>
                <a:ea typeface="Arial" charset="0"/>
                <a:cs typeface="Arial" panose="020B0604020202020204" pitchFamily="34" charset="0"/>
              </a:rPr>
              <a:t>Identification of </a:t>
            </a:r>
            <a:r>
              <a:rPr lang="en-US" altLang="zh-CN" sz="1000" b="1" dirty="0">
                <a:latin typeface="Arial" panose="020B0604020202020204" pitchFamily="34" charset="0"/>
                <a:cs typeface="Arial" panose="020B0604020202020204" pitchFamily="34" charset="0"/>
              </a:rPr>
              <a:t>immune checkpoint molecules</a:t>
            </a:r>
            <a:endParaRPr lang="en-US" altLang="en-US" sz="1000" b="1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B23791B-14E0-4CF2-ADDF-356CF4DF0CEE}"/>
              </a:ext>
            </a:extLst>
          </p:cNvPr>
          <p:cNvSpPr/>
          <p:nvPr/>
        </p:nvSpPr>
        <p:spPr>
          <a:xfrm>
            <a:off x="5633498" y="0"/>
            <a:ext cx="122450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Sup. Table 4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7C2F144A-6CA5-4CEB-9E60-3EE8DF73B65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71668955"/>
              </p:ext>
            </p:extLst>
          </p:nvPr>
        </p:nvGraphicFramePr>
        <p:xfrm>
          <a:off x="305455" y="647898"/>
          <a:ext cx="6331362" cy="7657254"/>
        </p:xfrm>
        <a:graphic>
          <a:graphicData uri="http://schemas.openxmlformats.org/drawingml/2006/table">
            <a:tbl>
              <a:tblPr/>
              <a:tblGrid>
                <a:gridCol w="738634">
                  <a:extLst>
                    <a:ext uri="{9D8B030D-6E8A-4147-A177-3AD203B41FA5}">
                      <a16:colId xmlns:a16="http://schemas.microsoft.com/office/drawing/2014/main" val="2575517479"/>
                    </a:ext>
                  </a:extLst>
                </a:gridCol>
                <a:gridCol w="562768">
                  <a:extLst>
                    <a:ext uri="{9D8B030D-6E8A-4147-A177-3AD203B41FA5}">
                      <a16:colId xmlns:a16="http://schemas.microsoft.com/office/drawing/2014/main" val="808424503"/>
                    </a:ext>
                  </a:extLst>
                </a:gridCol>
                <a:gridCol w="3825905">
                  <a:extLst>
                    <a:ext uri="{9D8B030D-6E8A-4147-A177-3AD203B41FA5}">
                      <a16:colId xmlns:a16="http://schemas.microsoft.com/office/drawing/2014/main" val="4227053869"/>
                    </a:ext>
                  </a:extLst>
                </a:gridCol>
                <a:gridCol w="524954">
                  <a:extLst>
                    <a:ext uri="{9D8B030D-6E8A-4147-A177-3AD203B41FA5}">
                      <a16:colId xmlns:a16="http://schemas.microsoft.com/office/drawing/2014/main" val="2952564767"/>
                    </a:ext>
                  </a:extLst>
                </a:gridCol>
                <a:gridCol w="679101">
                  <a:extLst>
                    <a:ext uri="{9D8B030D-6E8A-4147-A177-3AD203B41FA5}">
                      <a16:colId xmlns:a16="http://schemas.microsoft.com/office/drawing/2014/main" val="1292976015"/>
                    </a:ext>
                  </a:extLst>
                </a:gridCol>
              </a:tblGrid>
              <a:tr h="113205"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Immune checkpoint</a:t>
                      </a:r>
                    </a:p>
                    <a:p>
                      <a:pPr algn="l" rtl="0" fontAlgn="ctr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protein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symbol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rtl="0" fontAlgn="ctr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name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l" rtl="0" fontAlgn="ctr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Gene ID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00056586"/>
                  </a:ext>
                </a:extLst>
              </a:tr>
              <a:tr h="11320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Hs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900" b="1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Mm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7335676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ICOSL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Icosl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Icos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ligand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23308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50723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18450031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CD70 antigen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970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21948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967998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LIGHT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Tnfsf14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necrosis factor (ligand) superfamily, member 14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8740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50930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6324754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 antigen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21939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7483817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4-1BBL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necrosis factor (ligand) superfamily, member 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8744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21950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7537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OX40L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necrosis factor (ligand) superfamily, member 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7292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22164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83782969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TL1A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Tnfsf15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necrosis factor (ligand) superfamily, member 15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9966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326623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7026865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GITRL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Tnfsf18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necrosis factor (ligand) superfamily, member 18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8995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240873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7305156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CD30L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Tnfsf8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necrosis factor (ligand) superfamily, member 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21949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6272372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Timd4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cell immunoglobulin and mucin domain containing 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91937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276891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68697800"/>
                  </a:ext>
                </a:extLst>
              </a:tr>
              <a:tr h="22249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SEMA4A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Sema4a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Sema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domain, immunoglobulin domain (Ig), transmembrane domain (TM) and short cytoplasmic domain, (</a:t>
                      </a:r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semaphorin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) 4A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64218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20351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22932086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SLAM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Slamf1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Signaling lymphocytic activation molecule family member 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27218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9170515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CD48 antigen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962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12506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88154658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CD155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Pvr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Poliovirus receptor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5817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52118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41172758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Galectin9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Lgals9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Lectin, galactose binding, soluble 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3965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16859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7565212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Nectin3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nectin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cell adhesion molecule 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58998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58998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76513261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HVEM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Tnfrsf14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necrosis factor receptor superfamily, member 14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8764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230979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665610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PD-L1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Cd274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CD274 antigen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29126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60533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8778206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CD80 antigen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12519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4701996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CD86 antigen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12524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9127799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PD-L2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Pdcd1lg2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Programmed cell death 1 ligand 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80380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58205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7963199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CD112 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Nectin2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Nectin</a:t>
                      </a:r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cell adhesion molecule 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5819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19294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52014696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NECL2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Cadm1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Cell adhesion molecule 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23705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54725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571644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Ps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Polysyndactyly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109641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55136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CD152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Ctla4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Cytotoxic T-lymphocyte-associated protein 4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1493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12477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777065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06573816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Havcr2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Hepatitis A virus cellular receptor 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 84868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171285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4505610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Timd2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cell immunoglobulin and mucin domain containing 2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26762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171284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8460691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TIM1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Havcr1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pt-BR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Hepatitis A virus cellular receptor 1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171283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56413320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SLAM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Slamf1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Signaling lymphocytic activation molecule family member 1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6504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27218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3188423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PD-1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Pdcd1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Programmed cell death 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5133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18566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2379246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OX40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necrosis factor receptor superfamily, member 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7293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22163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9802221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LFA-1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Itgb2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Integrin beta 2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3683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16414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86398450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ICOS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Icos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Inducible T cell co-stimulator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29851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54167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6751078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HVEM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Tnfrsf14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 receptor superfamily member 14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8764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230979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6395236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GITR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Tnfrsf18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necrosis factor receptor superfamily, member 18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8784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21936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12778992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DR3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Tnfrsf25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 receptor superfamily member 25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8718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85030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9419997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CD96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Cd96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CD96 molecule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10225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84544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734098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CD40L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Cd40lg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CD40 ligand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21947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24393471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 receptor superfamily member 8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21941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2204622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CD28molecule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940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12487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39161937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CD27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Cd27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CD27 molecule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939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21940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3019109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CD226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Cd226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CD226molecule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10666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225825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5653727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 molecule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914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12481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6839017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CD160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Cd160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CD160molecule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11126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54215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9400540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BTLA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Btla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 and T lymphocyte associated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151888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208154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237678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4-1BB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Tnfrsf9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 necrosis factor receptor superfamily, member 9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21942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21942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52227457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2B4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Cd244a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CD244 molecule A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51744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18106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487138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CD355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Crtam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Cytotoxic and regulatory T cell molecule 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56253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54698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26977212"/>
                  </a:ext>
                </a:extLst>
              </a:tr>
              <a:tr h="11320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TIGIT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1" u="none" strike="noStrike" dirty="0" err="1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Tigit</a:t>
                      </a:r>
                      <a:endParaRPr lang="en-US" sz="900" b="0" i="1" u="none" strike="noStrike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 cell immunoreceptor with Ig and ITIM domains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201633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100043314</a:t>
                      </a:r>
                    </a:p>
                  </a:txBody>
                  <a:tcPr marL="4914" marR="4914" marT="49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1326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724865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BC0A693D3896D4B9088D6DD421FD0A5" ma:contentTypeVersion="12" ma:contentTypeDescription="Create a new document." ma:contentTypeScope="" ma:versionID="3c752ef6176aa74a1a17f38be087e7f5">
  <xsd:schema xmlns:xsd="http://www.w3.org/2001/XMLSchema" xmlns:xs="http://www.w3.org/2001/XMLSchema" xmlns:p="http://schemas.microsoft.com/office/2006/metadata/properties" xmlns:ns1="http://schemas.microsoft.com/sharepoint/v3" xmlns:ns3="54fc8cdd-8ad5-46ea-8110-e4413e75951a" targetNamespace="http://schemas.microsoft.com/office/2006/metadata/properties" ma:root="true" ma:fieldsID="d882d9d1c5e270f943dd44b7c6858834" ns1:_="" ns3:_="">
    <xsd:import namespace="http://schemas.microsoft.com/sharepoint/v3"/>
    <xsd:import namespace="54fc8cdd-8ad5-46ea-8110-e4413e75951a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Location" minOccurs="0"/>
                <xsd:element ref="ns1:_ip_UnifiedCompliancePolicyProperties" minOccurs="0"/>
                <xsd:element ref="ns1:_ip_UnifiedCompliancePolicyUIActio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2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3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4fc8cdd-8ad5-46ea-8110-e4413e75951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1" nillable="true" ma:displayName="MediaServiceLocation" ma:internalName="MediaServiceLocation" ma:readOnly="true">
      <xsd:simpleType>
        <xsd:restriction base="dms:Text"/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96392D5-4DBE-4052-AE1E-E64D1DABDAC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54fc8cdd-8ad5-46ea-8110-e4413e75951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D3CC1AD-5816-4C31-9E13-39157A175E5E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3.xml><?xml version="1.0" encoding="utf-8"?>
<ds:datastoreItem xmlns:ds="http://schemas.openxmlformats.org/officeDocument/2006/customXml" ds:itemID="{0776FB0A-0A4E-4478-ACCC-A705FFBFD16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103918</TotalTime>
  <Words>14851</Words>
  <Application>Microsoft Office PowerPoint</Application>
  <PresentationFormat>A4 Paper (210x297 mm)</PresentationFormat>
  <Paragraphs>6705</Paragraphs>
  <Slides>19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Calibri Light</vt:lpstr>
      <vt:lpstr>Office 主题​​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Pingping Yang</dc:creator>
  <cp:lastModifiedBy>Pingping</cp:lastModifiedBy>
  <cp:revision>5863</cp:revision>
  <cp:lastPrinted>2020-03-10T19:02:14Z</cp:lastPrinted>
  <dcterms:created xsi:type="dcterms:W3CDTF">2020-01-19T17:02:20Z</dcterms:created>
  <dcterms:modified xsi:type="dcterms:W3CDTF">2021-02-10T03:27:02Z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0x0101001BC0A693D3896D4B9088D6DD421FD0A5</vt:lpwstr>
  </property>
</Properties>
</file>