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60D21-2A0C-4A78-8A4D-61EC0AD92E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B147B9-A1B7-45A2-A4E5-06153756BC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2AB66-3761-4016-A241-84E0759B6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0886B-65C0-44AA-8D44-53BAD7D5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E61D9-CAD4-4DB4-AB19-AE326CAA7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76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89B79-0032-4287-940D-C0A9D39CE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0208C7-868D-47C3-A1D9-CB1C9FB8A1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18883-A639-41BC-9390-494601390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27658-6365-4512-961F-AEC0D1164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BE3C5A-5B41-4662-9100-A41470088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11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709BA3-A7EE-4F9C-BA9E-8DA61F679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B79D18-3095-4CAF-9A2A-B421ED283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2A4F2-A6DC-437F-8B83-A16012AC0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081DA-10C2-4D90-A3AB-D0A85EFE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5EFE0-7B81-45A1-AD95-31A0875B0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2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7F470-070A-416D-B849-13F32A56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B31C0-6C8C-4146-96C6-B9269C751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7E32A-D6E9-4ECE-8B20-58CF4984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957DB-599E-42B1-9726-005FA16BA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BC42-D878-4F99-8554-42EA100C2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8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5E326-1920-45C1-BAB8-77EFB41B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2B515E-EA78-435E-BC96-782D7D163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8684B-D12D-4F92-AD2F-2953CD0A4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B3BAE-CDE5-4B46-A3CC-11D6F4357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4041C-AF6E-4457-A07D-72CFA8D36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4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9B32D-B576-4ED9-9A58-864625247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9F5BD-29E7-42A6-8034-5C6AEDDD13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DC294-006F-489E-A8CF-D21DEBC7E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3C18BC-7010-413D-82F5-6D5570321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A95197-B86A-49D3-A809-D65FB6740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EDEC3-30A1-49D7-B740-15C87F8AE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8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CAFB8-6B8D-4229-B13D-05D1C940F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0D833-2280-4408-9533-5D472F333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3099E7-2027-4ED8-8469-77132AC94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DF0C29-C01C-4C32-8761-A2F6707376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352B9-D2CF-4018-909F-A537549A56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A2A18E-4873-42C7-BE20-4C46E88E3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02BE60-5E28-4A53-9C66-FFA5F6DC9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B2416B-D489-4B05-B1D0-61792E4C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6C78B-FF35-47BE-B0A4-CACBBEBD8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15964-B6A5-4827-907D-18C3C4445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5CA752-A588-45C9-A373-C9B714E01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156AA-3607-4CD9-A1FE-5B07F8538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7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A6263A-124A-47D0-A744-D2F49CB09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5F7264-C35B-425A-B028-7985C2847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45994C-5C23-454C-9A9D-08681AA3B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6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04AE0-9244-4D29-88D3-AD27553F4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EF4AE-A119-44ED-9D02-E732E5FCC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C3351-52AB-4F08-9E30-4ABF50E597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B8971A-44A0-4ABC-B19A-783C9DF9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8FA6BD-3AC5-4896-B846-E55AD9D4F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77FF9D-84D9-4523-A36D-1C46CF45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927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DC7F7-28F9-4E4D-8C10-7D932AD89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7F58AA-4797-4FBF-8999-BE2F614543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5F42F3-83D3-4716-86A1-B419F46D0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316B6F-A4DC-4911-9609-132D29D6B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CB6F56-1DEF-4D69-98AE-243A13C12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5215A6-273C-4DE0-9CB3-50CF1F5CB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0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7FE943-03CA-4A03-B872-CD800D569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8F26B-0D6B-4BD5-9E8A-E49E97D9D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3C057-096A-40FA-AD52-8FBAD35214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8E7E1-8E42-4FB9-AE8B-CB260CD1CBE3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F3F51-B59D-4878-A7B3-DEF04B34A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8F096-132B-475C-A7A8-962E8525B3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E4027-6084-4B86-8B8E-BC5ED575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2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900E66E-A0CE-4A28-8249-6A7B1061AA19}"/>
              </a:ext>
            </a:extLst>
          </p:cNvPr>
          <p:cNvSpPr txBox="1"/>
          <p:nvPr/>
        </p:nvSpPr>
        <p:spPr>
          <a:xfrm>
            <a:off x="6388436" y="569843"/>
            <a:ext cx="54192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1. FIR upregulates B7-H3 expression on PCSCs and bulk </a:t>
            </a:r>
            <a:r>
              <a:rPr lang="en-US" b="1" dirty="0" err="1"/>
              <a:t>PCa</a:t>
            </a:r>
            <a:r>
              <a:rPr lang="en-US" b="1" dirty="0"/>
              <a:t> cells. </a:t>
            </a:r>
            <a:r>
              <a:rPr lang="en-US" dirty="0"/>
              <a:t>Sorted ALDH</a:t>
            </a:r>
            <a:r>
              <a:rPr lang="en-US" baseline="30000" dirty="0"/>
              <a:t>+</a:t>
            </a:r>
            <a:r>
              <a:rPr lang="en-US" dirty="0"/>
              <a:t>CD44</a:t>
            </a:r>
            <a:r>
              <a:rPr lang="en-US" baseline="30000" dirty="0"/>
              <a:t>+</a:t>
            </a:r>
            <a:r>
              <a:rPr lang="en-US" dirty="0"/>
              <a:t> PCSCs and unsorted bulk tumor cells were irradiated at doses and times indicated and 24 hours later, the irradiated and non-irradiated (untreated) cells were stained for B7-H3 cell surface expression with B7-H3-specific </a:t>
            </a:r>
            <a:r>
              <a:rPr lang="en-US" dirty="0" err="1"/>
              <a:t>mAb</a:t>
            </a:r>
            <a:r>
              <a:rPr lang="en-US" dirty="0"/>
              <a:t> 376.96. Flow cytometry histograms of B7-H3</a:t>
            </a:r>
            <a:r>
              <a:rPr lang="en-US" baseline="30000" dirty="0"/>
              <a:t>+</a:t>
            </a:r>
            <a:r>
              <a:rPr lang="en-US" dirty="0"/>
              <a:t> bulk tumor cells and PCSCs under each indicated treatment condition are shown for DU145 (</a:t>
            </a:r>
            <a:r>
              <a:rPr lang="en-US" b="1" dirty="0"/>
              <a:t>A</a:t>
            </a:r>
            <a:r>
              <a:rPr lang="en-US" dirty="0"/>
              <a:t>) and PC3 (</a:t>
            </a:r>
            <a:r>
              <a:rPr lang="en-US" b="1" dirty="0"/>
              <a:t>B</a:t>
            </a:r>
            <a:r>
              <a:rPr lang="en-US" dirty="0"/>
              <a:t>) cell lines.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D9EE921A-F2E3-4597-87CC-1A231E4E3C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884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76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E7EA83-041D-41E5-8B94-DBB5D510001C}"/>
              </a:ext>
            </a:extLst>
          </p:cNvPr>
          <p:cNvSpPr txBox="1"/>
          <p:nvPr/>
        </p:nvSpPr>
        <p:spPr>
          <a:xfrm>
            <a:off x="5817704" y="300193"/>
            <a:ext cx="6096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Supplementary Figure 2. IR induced upregulation of B7-H3 on </a:t>
            </a:r>
            <a:r>
              <a:rPr lang="en-US" b="1" dirty="0" err="1"/>
              <a:t>PCa</a:t>
            </a:r>
            <a:r>
              <a:rPr lang="en-US" b="1" dirty="0"/>
              <a:t> bulk cells and prostate cancer stem cells (PCSCs) is dose- and time-dependent. </a:t>
            </a:r>
            <a:r>
              <a:rPr lang="en-US" dirty="0"/>
              <a:t>Sorted ALDH</a:t>
            </a:r>
            <a:r>
              <a:rPr lang="en-US" baseline="30000" dirty="0"/>
              <a:t>+</a:t>
            </a:r>
            <a:r>
              <a:rPr lang="en-US" dirty="0"/>
              <a:t>CD44</a:t>
            </a:r>
            <a:r>
              <a:rPr lang="en-US" baseline="30000" dirty="0"/>
              <a:t>+</a:t>
            </a:r>
            <a:r>
              <a:rPr lang="en-US" dirty="0"/>
              <a:t> PCSCs and unsorted bulk tumor cells were irradiated at indicated single doses and 24 hours later, the irradiated and non-irradiated (untreated) cells were stained for B7-H3 cell surface expression with B7-H3-specific </a:t>
            </a:r>
            <a:r>
              <a:rPr lang="en-US" dirty="0" err="1"/>
              <a:t>mAb</a:t>
            </a:r>
            <a:r>
              <a:rPr lang="en-US" dirty="0"/>
              <a:t> 376.96. Flow cytometry histograms of B7-H3</a:t>
            </a:r>
            <a:r>
              <a:rPr lang="en-US" baseline="30000" dirty="0"/>
              <a:t>+</a:t>
            </a:r>
            <a:r>
              <a:rPr lang="en-US" dirty="0"/>
              <a:t> bulk tumor cells and PCSCs are shown for DU145 (</a:t>
            </a:r>
            <a:r>
              <a:rPr lang="en-US" b="1" dirty="0"/>
              <a:t>A</a:t>
            </a:r>
            <a:r>
              <a:rPr lang="en-US" dirty="0"/>
              <a:t>) and PC3 (</a:t>
            </a:r>
            <a:r>
              <a:rPr lang="en-US" b="1" dirty="0"/>
              <a:t>B</a:t>
            </a:r>
            <a:r>
              <a:rPr lang="en-US" dirty="0"/>
              <a:t>) cell lines. A single dose of IR (10 </a:t>
            </a:r>
            <a:r>
              <a:rPr lang="en-US" dirty="0" err="1"/>
              <a:t>Gy</a:t>
            </a:r>
            <a:r>
              <a:rPr lang="en-US" dirty="0"/>
              <a:t>) was given to </a:t>
            </a:r>
            <a:r>
              <a:rPr lang="en-US" dirty="0" err="1"/>
              <a:t>PCa</a:t>
            </a:r>
            <a:r>
              <a:rPr lang="en-US" dirty="0"/>
              <a:t> bulk cells or PCSCs, and B7-H3 expression was detected at the indicated time points. Flow cytometry histograms of B7-H3</a:t>
            </a:r>
            <a:r>
              <a:rPr lang="en-US" baseline="30000" dirty="0"/>
              <a:t>+</a:t>
            </a:r>
            <a:r>
              <a:rPr lang="en-US" dirty="0"/>
              <a:t> bulk tumor cells and PCSCs are shown for DU145 (</a:t>
            </a:r>
            <a:r>
              <a:rPr lang="en-US" b="1" dirty="0"/>
              <a:t>C</a:t>
            </a:r>
            <a:r>
              <a:rPr lang="en-US" dirty="0"/>
              <a:t>) and PC3 (</a:t>
            </a:r>
            <a:r>
              <a:rPr lang="en-US" b="1" dirty="0"/>
              <a:t>D</a:t>
            </a:r>
            <a:r>
              <a:rPr lang="en-US" dirty="0"/>
              <a:t>) cell lines.</a:t>
            </a:r>
          </a:p>
        </p:txBody>
      </p:sp>
      <p:pic>
        <p:nvPicPr>
          <p:cNvPr id="7" name="Picture 6" descr="A picture containing text, electronics, keyboard&#10;&#10;Description automatically generated">
            <a:extLst>
              <a:ext uri="{FF2B5EF4-FFF2-40B4-BE49-F238E27FC236}">
                <a16:creationId xmlns:a16="http://schemas.microsoft.com/office/drawing/2014/main" id="{135A70C1-D51D-4BC9-8943-1EF60D1DF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192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33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21581C2-9581-460D-8D24-DD4474B7241C}"/>
              </a:ext>
            </a:extLst>
          </p:cNvPr>
          <p:cNvSpPr txBox="1"/>
          <p:nvPr/>
        </p:nvSpPr>
        <p:spPr>
          <a:xfrm>
            <a:off x="6395807" y="335845"/>
            <a:ext cx="5517897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Supplementary Figure 3. FIR induced upregulation of B7-H3 on PC3 derived-xenografts is dose- and time-dependent.</a:t>
            </a:r>
            <a:r>
              <a:rPr lang="en-US" dirty="0"/>
              <a:t> PC3 cells (5x10</a:t>
            </a:r>
            <a:r>
              <a:rPr lang="en-US" baseline="30000" dirty="0"/>
              <a:t>6</a:t>
            </a:r>
            <a:r>
              <a:rPr lang="en-US" dirty="0"/>
              <a:t> cells in 50 µL RPMI 1640 serum-free medium mixed with 50 µL Matrigel [Corning]/mouse) were implanted subcutaneously in NSG mice on day 0. Starting from day 7, when tumors reached the size of approximately 50 mm</a:t>
            </a:r>
            <a:r>
              <a:rPr lang="en-US" baseline="30000" dirty="0"/>
              <a:t>3</a:t>
            </a:r>
            <a:r>
              <a:rPr lang="en-US" dirty="0"/>
              <a:t>, FIR at 4Gy per fraction was given for the indicated number of days. One day after completion of FIR treatment, tumors (n=4/group) were collected for immunofluorescence staining of B7-H3 expression on xenograft tumor tissues (</a:t>
            </a:r>
            <a:r>
              <a:rPr lang="en-US" b="1" dirty="0"/>
              <a:t>A, upper panel</a:t>
            </a:r>
            <a:r>
              <a:rPr lang="en-US" dirty="0"/>
              <a:t>). In addition, tumors (n=4/group) were collected at different time points after receiving FIR (4Gy x 5 days) for immunofluorescence staining of B7-H3 expression on xenograft tumor tissues (</a:t>
            </a:r>
            <a:r>
              <a:rPr lang="en-US" b="1" dirty="0"/>
              <a:t>A, lower panel</a:t>
            </a:r>
            <a:r>
              <a:rPr lang="en-US" dirty="0"/>
              <a:t>). Red: Alexa Fluor Plus 594 stained B7-H3, Blue: DAPI stained nuclei. Pictures (100×) were taken by a fluorescence microscope (BZ-X800, Keyence Corporation). Mean ± SD of B7-H3 expression is shown for tumors treated with different doses of FIR (1-day post-treatment) (</a:t>
            </a:r>
            <a:r>
              <a:rPr lang="en-US" b="1" dirty="0"/>
              <a:t>B</a:t>
            </a:r>
            <a:r>
              <a:rPr lang="en-US" dirty="0"/>
              <a:t>) and tumors collected at different timepoints post-FIR (4Gy x 5d) (</a:t>
            </a:r>
            <a:r>
              <a:rPr lang="en-US" b="1" dirty="0"/>
              <a:t>C</a:t>
            </a:r>
            <a:r>
              <a:rPr lang="en-US" dirty="0"/>
              <a:t>). *p&lt;0.01.</a:t>
            </a:r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BF0FEB38-00EB-48E4-96E0-E4E2BB9D2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63958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126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466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Gopi Sadagopan</dc:creator>
  <cp:lastModifiedBy>Gopi Sadagopan</cp:lastModifiedBy>
  <cp:revision>1</cp:revision>
  <dcterms:created xsi:type="dcterms:W3CDTF">2020-12-05T19:25:40Z</dcterms:created>
  <dcterms:modified xsi:type="dcterms:W3CDTF">2020-12-05T19:34:22Z</dcterms:modified>
</cp:coreProperties>
</file>