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7"/>
  </p:notesMasterIdLst>
  <p:sldIdLst>
    <p:sldId id="256" r:id="rId2"/>
    <p:sldId id="263" r:id="rId3"/>
    <p:sldId id="257" r:id="rId4"/>
    <p:sldId id="265" r:id="rId5"/>
    <p:sldId id="258" r:id="rId6"/>
    <p:sldId id="267" r:id="rId7"/>
    <p:sldId id="266" r:id="rId8"/>
    <p:sldId id="259" r:id="rId9"/>
    <p:sldId id="268" r:id="rId10"/>
    <p:sldId id="269" r:id="rId11"/>
    <p:sldId id="261" r:id="rId12"/>
    <p:sldId id="272" r:id="rId13"/>
    <p:sldId id="270" r:id="rId14"/>
    <p:sldId id="260" r:id="rId15"/>
    <p:sldId id="26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40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200" y="4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367C35-6F5A-4399-A2F6-E1219D88DC3F}" type="datetimeFigureOut">
              <a:rPr lang="en-GB" smtClean="0"/>
              <a:t>27/04/2019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DB00D0-DE12-470F-877A-31F5E9C991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599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1440" y="1916833"/>
            <a:ext cx="10770009" cy="533921"/>
          </a:xfrm>
        </p:spPr>
        <p:txBody>
          <a:bodyPr>
            <a:normAutofit/>
          </a:bodyPr>
          <a:lstStyle>
            <a:lvl1pPr>
              <a:lnSpc>
                <a:spcPts val="2500"/>
              </a:lnSpc>
              <a:defRPr sz="3600" b="0">
                <a:solidFill>
                  <a:srgbClr val="6D6E7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41440" y="3033486"/>
            <a:ext cx="10767484" cy="566057"/>
          </a:xfrm>
        </p:spPr>
        <p:txBody>
          <a:bodyPr>
            <a:noAutofit/>
          </a:bodyPr>
          <a:lstStyle>
            <a:lvl1pPr marL="0" indent="0" algn="l">
              <a:lnSpc>
                <a:spcPts val="1800"/>
              </a:lnSpc>
              <a:spcBef>
                <a:spcPts val="0"/>
              </a:spcBef>
              <a:buNone/>
              <a:defRPr>
                <a:solidFill>
                  <a:srgbClr val="6D6E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667" y="692696"/>
            <a:ext cx="10767484" cy="504280"/>
          </a:xfrm>
        </p:spPr>
        <p:txBody>
          <a:bodyPr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5" y="1484784"/>
            <a:ext cx="8832980" cy="4031779"/>
          </a:xfrm>
        </p:spPr>
        <p:txBody>
          <a:bodyPr/>
          <a:lstStyle>
            <a:lvl1pPr>
              <a:spcBef>
                <a:spcPts val="1000"/>
              </a:spcBef>
              <a:spcAft>
                <a:spcPts val="0"/>
              </a:spcAft>
              <a:defRPr/>
            </a:lvl1pPr>
            <a:lvl2pPr>
              <a:lnSpc>
                <a:spcPts val="1800"/>
              </a:lnSpc>
              <a:spcBef>
                <a:spcPts val="600"/>
              </a:spcBef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4" y="1484313"/>
            <a:ext cx="10767747" cy="517330"/>
          </a:xfrm>
        </p:spPr>
        <p:txBody>
          <a:bodyPr>
            <a:noAutofit/>
          </a:bodyPr>
          <a:lstStyle>
            <a:lvl1pPr marL="0" indent="0">
              <a:lnSpc>
                <a:spcPts val="19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>
              <a:lnSpc>
                <a:spcPts val="1800"/>
              </a:lnSpc>
              <a:spcBef>
                <a:spcPts val="600"/>
              </a:spcBef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0" hasCustomPrompt="1"/>
          </p:nvPr>
        </p:nvSpPr>
        <p:spPr>
          <a:xfrm>
            <a:off x="719667" y="2492897"/>
            <a:ext cx="10767484" cy="3096344"/>
          </a:xfrm>
        </p:spPr>
        <p:txBody>
          <a:bodyPr rtlCol="0">
            <a:normAutofit/>
          </a:bodyPr>
          <a:lstStyle>
            <a:lvl1pPr>
              <a:buNone/>
              <a:defRPr sz="1100"/>
            </a:lvl1pPr>
          </a:lstStyle>
          <a:p>
            <a:pPr lvl="0"/>
            <a:r>
              <a:rPr lang="en-US" noProof="0"/>
              <a:t>Click icon to add chart</a:t>
            </a:r>
            <a:endParaRPr lang="en-GB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719667" y="2132857"/>
            <a:ext cx="6144684" cy="288925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rgbClr val="6D6E7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4" y="1255487"/>
            <a:ext cx="10767747" cy="517330"/>
          </a:xfrm>
        </p:spPr>
        <p:txBody>
          <a:bodyPr>
            <a:noAutofit/>
          </a:bodyPr>
          <a:lstStyle>
            <a:lvl1pPr marL="0" indent="0">
              <a:lnSpc>
                <a:spcPts val="19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>
              <a:lnSpc>
                <a:spcPts val="1800"/>
              </a:lnSpc>
              <a:spcBef>
                <a:spcPts val="600"/>
              </a:spcBef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719667" y="1988841"/>
            <a:ext cx="6144684" cy="288925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rgbClr val="6D6E7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nd Pi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4" y="1484784"/>
            <a:ext cx="10767747" cy="288033"/>
          </a:xfrm>
        </p:spPr>
        <p:txBody>
          <a:bodyPr>
            <a:noAutofit/>
          </a:bodyPr>
          <a:lstStyle>
            <a:lvl1pPr marL="0" indent="0">
              <a:lnSpc>
                <a:spcPts val="19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>
              <a:lnSpc>
                <a:spcPts val="1800"/>
              </a:lnSpc>
              <a:spcBef>
                <a:spcPts val="600"/>
              </a:spcBef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0" hasCustomPrompt="1"/>
          </p:nvPr>
        </p:nvSpPr>
        <p:spPr>
          <a:xfrm>
            <a:off x="5519937" y="2348880"/>
            <a:ext cx="5967215" cy="3528392"/>
          </a:xfrm>
        </p:spPr>
        <p:txBody>
          <a:bodyPr rtlCol="0">
            <a:normAutofit/>
          </a:bodyPr>
          <a:lstStyle>
            <a:lvl1pPr>
              <a:buNone/>
              <a:defRPr sz="1100"/>
            </a:lvl1pPr>
          </a:lstStyle>
          <a:p>
            <a:pPr lvl="0"/>
            <a:r>
              <a:rPr lang="en-US" noProof="0"/>
              <a:t>Click icon to add chart</a:t>
            </a:r>
            <a:endParaRPr lang="en-GB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719667" y="1988841"/>
            <a:ext cx="6144684" cy="288925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rgbClr val="6D6E7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719667" y="2348874"/>
            <a:ext cx="5088467" cy="3240367"/>
          </a:xfrm>
        </p:spPr>
        <p:txBody>
          <a:bodyPr/>
          <a:lstStyle>
            <a:lvl1pPr>
              <a:lnSpc>
                <a:spcPts val="1900"/>
              </a:lnSpc>
              <a:spcBef>
                <a:spcPts val="800"/>
              </a:spcBef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9667" y="1484313"/>
            <a:ext cx="5274733" cy="4268334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4" hasCustomPrompt="1"/>
          </p:nvPr>
        </p:nvSpPr>
        <p:spPr>
          <a:xfrm>
            <a:off x="6480043" y="1484314"/>
            <a:ext cx="5007108" cy="4268333"/>
          </a:xfrm>
        </p:spPr>
        <p:txBody>
          <a:bodyPr rtlCol="0">
            <a:normAutofit/>
          </a:bodyPr>
          <a:lstStyle>
            <a:lvl1pPr>
              <a:buNone/>
              <a:defRPr sz="900"/>
            </a:lvl1pPr>
          </a:lstStyle>
          <a:p>
            <a:pPr lvl="0"/>
            <a:r>
              <a:rPr lang="en-US" noProof="0"/>
              <a:t>Click icon to add chart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4" hasCustomPrompt="1"/>
          </p:nvPr>
        </p:nvSpPr>
        <p:spPr>
          <a:xfrm>
            <a:off x="719667" y="1484312"/>
            <a:ext cx="10767484" cy="4032251"/>
          </a:xfrm>
        </p:spPr>
        <p:txBody>
          <a:bodyPr rtlCol="0">
            <a:normAutofit/>
          </a:bodyPr>
          <a:lstStyle>
            <a:lvl1pPr>
              <a:buNone/>
              <a:defRPr sz="900"/>
            </a:lvl1pPr>
          </a:lstStyle>
          <a:p>
            <a:pPr lvl="0"/>
            <a:r>
              <a:rPr lang="en-US" noProof="0"/>
              <a:t>Click icon to add chart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719667" y="1484312"/>
            <a:ext cx="10767484" cy="4032251"/>
          </a:xfrm>
        </p:spPr>
        <p:txBody>
          <a:bodyPr rtlCol="0">
            <a:normAutofit/>
          </a:bodyPr>
          <a:lstStyle>
            <a:lvl1pPr>
              <a:buNone/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19667" y="703264"/>
            <a:ext cx="10767484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/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35000" y="1557338"/>
            <a:ext cx="10752667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/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  <a:endParaRPr lang="en-GB" altLang="en-US" dirty="0"/>
          </a:p>
        </p:txBody>
      </p:sp>
      <p:pic>
        <p:nvPicPr>
          <p:cNvPr id="1028" name="Picture 7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8585" y="6131382"/>
            <a:ext cx="3424767" cy="545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8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6518" y="6129795"/>
            <a:ext cx="795150" cy="54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0098A0"/>
          </a:solidFill>
          <a:latin typeface="Arial" panose="020B060402020202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9pPr>
    </p:titleStyle>
    <p:bodyStyle>
      <a:lvl1pPr marL="180975" indent="-1809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rgbClr val="6D6E71"/>
          </a:solidFill>
          <a:latin typeface="Arial" panose="020B0604020202020204" pitchFamily="34" charset="0"/>
          <a:ea typeface="+mn-ea"/>
          <a:cs typeface="+mn-cs"/>
        </a:defRPr>
      </a:lvl1pPr>
      <a:lvl2pPr marL="449580" indent="-2317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rgbClr val="6D6E71"/>
          </a:solidFill>
          <a:latin typeface="Arial" panose="020B0604020202020204" pitchFamily="34" charset="0"/>
          <a:ea typeface="+mn-ea"/>
          <a:cs typeface="+mn-cs"/>
        </a:defRPr>
      </a:lvl2pPr>
      <a:lvl3pPr marL="624205" indent="-17462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6D6E7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ol-prod-cdn.literatumonline.com/pb-assets/assets/13652133/BJD_call_for_correspondence-1509988728000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8911" y="877855"/>
            <a:ext cx="10991185" cy="533921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en-GB" dirty="0"/>
              <a:t>Epidemiology of basal and cutaneous squamous cell carcinoma in the United Kingdom 2013-2015: a cohort study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2612" y="1709157"/>
            <a:ext cx="10767484" cy="566057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GB" sz="2000" dirty="0">
                <a:cs typeface="Arial" panose="020B0604020202020204" pitchFamily="34" charset="0"/>
              </a:rPr>
              <a:t>Z C Venables</a:t>
            </a:r>
            <a:r>
              <a:rPr lang="en-GB" sz="2000" baseline="30000" dirty="0">
                <a:cs typeface="Arial" panose="020B0604020202020204" pitchFamily="34" charset="0"/>
              </a:rPr>
              <a:t>123</a:t>
            </a:r>
            <a:r>
              <a:rPr lang="en-GB" sz="2000" dirty="0">
                <a:cs typeface="Arial" panose="020B0604020202020204" pitchFamily="34" charset="0"/>
              </a:rPr>
              <a:t>, T Nijsten</a:t>
            </a:r>
            <a:r>
              <a:rPr lang="en-GB" sz="2000" baseline="30000" dirty="0">
                <a:cs typeface="Arial" panose="020B0604020202020204" pitchFamily="34" charset="0"/>
              </a:rPr>
              <a:t>4</a:t>
            </a:r>
            <a:r>
              <a:rPr lang="en-GB" sz="2000" dirty="0">
                <a:cs typeface="Arial" panose="020B0604020202020204" pitchFamily="34" charset="0"/>
              </a:rPr>
              <a:t>, K F Wong</a:t>
            </a:r>
            <a:r>
              <a:rPr lang="en-GB" sz="2000" baseline="30000" dirty="0">
                <a:cs typeface="Arial" panose="020B0604020202020204" pitchFamily="34" charset="0"/>
              </a:rPr>
              <a:t>2</a:t>
            </a:r>
            <a:r>
              <a:rPr lang="en-GB" sz="2000" dirty="0">
                <a:cs typeface="Arial" panose="020B0604020202020204" pitchFamily="34" charset="0"/>
              </a:rPr>
              <a:t>, P Autier</a:t>
            </a:r>
            <a:r>
              <a:rPr lang="en-GB" sz="2000" baseline="30000" dirty="0">
                <a:cs typeface="Arial" panose="020B0604020202020204" pitchFamily="34" charset="0"/>
              </a:rPr>
              <a:t>5</a:t>
            </a:r>
            <a:r>
              <a:rPr lang="en-GB" sz="2000" dirty="0">
                <a:cs typeface="Arial" panose="020B0604020202020204" pitchFamily="34" charset="0"/>
              </a:rPr>
              <a:t>, J Broggio</a:t>
            </a:r>
            <a:r>
              <a:rPr lang="en-GB" sz="2000" baseline="30000" dirty="0">
                <a:cs typeface="Arial" panose="020B0604020202020204" pitchFamily="34" charset="0"/>
              </a:rPr>
              <a:t>2</a:t>
            </a:r>
            <a:r>
              <a:rPr lang="en-GB" sz="2000" dirty="0">
                <a:cs typeface="Arial" panose="020B0604020202020204" pitchFamily="34" charset="0"/>
              </a:rPr>
              <a:t>, A Deas</a:t>
            </a:r>
            <a:r>
              <a:rPr lang="en-GB" sz="2000" baseline="30000" dirty="0">
                <a:cs typeface="Arial" panose="020B0604020202020204" pitchFamily="34" charset="0"/>
              </a:rPr>
              <a:t>6</a:t>
            </a:r>
            <a:r>
              <a:rPr lang="en-GB" sz="2000" dirty="0">
                <a:cs typeface="Arial" panose="020B0604020202020204" pitchFamily="34" charset="0"/>
              </a:rPr>
              <a:t>, C Harwood</a:t>
            </a:r>
            <a:r>
              <a:rPr lang="en-GB" sz="2000" baseline="30000" dirty="0">
                <a:cs typeface="Arial" panose="020B0604020202020204" pitchFamily="34" charset="0"/>
              </a:rPr>
              <a:t>7</a:t>
            </a:r>
            <a:r>
              <a:rPr lang="en-GB" sz="2000" dirty="0">
                <a:cs typeface="Arial" panose="020B0604020202020204" pitchFamily="34" charset="0"/>
              </a:rPr>
              <a:t>, L M Hollestein</a:t>
            </a:r>
            <a:r>
              <a:rPr lang="en-GB" sz="2000" baseline="30000" dirty="0">
                <a:cs typeface="Arial" panose="020B0604020202020204" pitchFamily="34" charset="0"/>
              </a:rPr>
              <a:t>4</a:t>
            </a:r>
            <a:r>
              <a:rPr lang="en-GB" sz="2000" dirty="0">
                <a:cs typeface="Arial" panose="020B0604020202020204" pitchFamily="34" charset="0"/>
              </a:rPr>
              <a:t>, S M Langan</a:t>
            </a:r>
            <a:r>
              <a:rPr lang="en-GB" sz="2000" baseline="30000" dirty="0">
                <a:cs typeface="Arial" panose="020B0604020202020204" pitchFamily="34" charset="0"/>
              </a:rPr>
              <a:t>8</a:t>
            </a:r>
            <a:r>
              <a:rPr lang="en-GB" sz="2000" dirty="0">
                <a:cs typeface="Arial" panose="020B0604020202020204" pitchFamily="34" charset="0"/>
              </a:rPr>
              <a:t>, E Morgan</a:t>
            </a:r>
            <a:r>
              <a:rPr lang="en-GB" sz="2000" baseline="30000" dirty="0">
                <a:cs typeface="Arial" panose="020B0604020202020204" pitchFamily="34" charset="0"/>
              </a:rPr>
              <a:t>9</a:t>
            </a:r>
            <a:r>
              <a:rPr lang="en-GB" sz="2000" dirty="0">
                <a:cs typeface="Arial" panose="020B0604020202020204" pitchFamily="34" charset="0"/>
              </a:rPr>
              <a:t>, C Proby</a:t>
            </a:r>
            <a:r>
              <a:rPr lang="en-GB" sz="2000" baseline="30000" dirty="0">
                <a:cs typeface="Arial" panose="020B0604020202020204" pitchFamily="34" charset="0"/>
              </a:rPr>
              <a:t>10</a:t>
            </a:r>
            <a:r>
              <a:rPr lang="en-GB" sz="2000" dirty="0">
                <a:cs typeface="Arial" panose="020B0604020202020204" pitchFamily="34" charset="0"/>
              </a:rPr>
              <a:t>, J Rashbass</a:t>
            </a:r>
            <a:r>
              <a:rPr lang="en-GB" sz="2000" baseline="30000" dirty="0">
                <a:cs typeface="Arial" panose="020B0604020202020204" pitchFamily="34" charset="0"/>
              </a:rPr>
              <a:t>2</a:t>
            </a:r>
            <a:r>
              <a:rPr lang="en-GB" sz="2000" dirty="0">
                <a:cs typeface="Arial" panose="020B0604020202020204" pitchFamily="34" charset="0"/>
              </a:rPr>
              <a:t>, I M Leigh</a:t>
            </a:r>
            <a:r>
              <a:rPr lang="en-GB" sz="2000" baseline="30000" dirty="0">
                <a:cs typeface="Arial" panose="020B0604020202020204" pitchFamily="34" charset="0"/>
              </a:rPr>
              <a:t>3</a:t>
            </a:r>
            <a:endParaRPr lang="en-GB" sz="2000" dirty="0">
              <a:cs typeface="Arial" panose="020B0604020202020204" pitchFamily="34" charset="0"/>
            </a:endParaRPr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en-GB" sz="2000" dirty="0">
                <a:cs typeface="Arial" panose="020B0604020202020204" pitchFamily="34" charset="0"/>
              </a:rPr>
              <a:t>Leicester Royal Infirmary 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en-GB" sz="2000" dirty="0">
                <a:cs typeface="Arial" panose="020B0604020202020204" pitchFamily="34" charset="0"/>
              </a:rPr>
              <a:t>Public Health England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en-GB" sz="2000" dirty="0" err="1">
                <a:cs typeface="Arial" panose="020B0604020202020204" pitchFamily="34" charset="0"/>
              </a:rPr>
              <a:t>Barts</a:t>
            </a:r>
            <a:r>
              <a:rPr lang="en-GB" sz="2000" dirty="0">
                <a:cs typeface="Arial" panose="020B0604020202020204" pitchFamily="34" charset="0"/>
              </a:rPr>
              <a:t> and the London School of Medicine and Dentistry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en-GB" sz="2000" dirty="0">
                <a:cs typeface="Arial" panose="020B0604020202020204" pitchFamily="34" charset="0"/>
              </a:rPr>
              <a:t>Erasmus Medical </a:t>
            </a:r>
            <a:r>
              <a:rPr lang="en-GB" sz="2000" dirty="0" err="1">
                <a:cs typeface="Arial" panose="020B0604020202020204" pitchFamily="34" charset="0"/>
              </a:rPr>
              <a:t>Center</a:t>
            </a:r>
            <a:r>
              <a:rPr lang="en-GB" sz="2000" dirty="0">
                <a:cs typeface="Arial" panose="020B0604020202020204" pitchFamily="34" charset="0"/>
              </a:rPr>
              <a:t>, Rotterdam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en-GB" sz="2000" dirty="0">
                <a:cs typeface="Arial" panose="020B0604020202020204" pitchFamily="34" charset="0"/>
              </a:rPr>
              <a:t>International Prevention Research Institute, Lyon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en-GB" sz="2000" dirty="0">
                <a:cs typeface="Arial" panose="020B0604020202020204" pitchFamily="34" charset="0"/>
              </a:rPr>
              <a:t>NHS National services Scotland</a:t>
            </a:r>
          </a:p>
          <a:p>
            <a:pPr marL="514350" indent="-514350">
              <a:lnSpc>
                <a:spcPct val="100000"/>
              </a:lnSpc>
              <a:buFont typeface="Arial" panose="020B0604020202020204" pitchFamily="34" charset="0"/>
              <a:buAutoNum type="arabicPeriod"/>
            </a:pPr>
            <a:r>
              <a:rPr lang="en-GB" sz="2000" dirty="0" err="1">
                <a:cs typeface="Arial" panose="020B0604020202020204" pitchFamily="34" charset="0"/>
              </a:rPr>
              <a:t>Blizard</a:t>
            </a:r>
            <a:r>
              <a:rPr lang="en-GB" sz="2000" dirty="0">
                <a:cs typeface="Arial" panose="020B0604020202020204" pitchFamily="34" charset="0"/>
              </a:rPr>
              <a:t> Institute, </a:t>
            </a:r>
            <a:r>
              <a:rPr lang="en-GB" sz="2000" dirty="0" err="1">
                <a:cs typeface="Arial" panose="020B0604020202020204" pitchFamily="34" charset="0"/>
              </a:rPr>
              <a:t>Barts</a:t>
            </a:r>
            <a:r>
              <a:rPr lang="en-GB" sz="2000" dirty="0">
                <a:cs typeface="Arial" panose="020B0604020202020204" pitchFamily="34" charset="0"/>
              </a:rPr>
              <a:t> and the London School of Medicine and Dentistry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en-GB" sz="2000" dirty="0">
                <a:cs typeface="Arial" panose="020B0604020202020204" pitchFamily="34" charset="0"/>
              </a:rPr>
              <a:t>St John’s Institute of Dermatology, London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en-GB" sz="2000" dirty="0">
                <a:cs typeface="Arial" panose="020B0604020202020204" pitchFamily="34" charset="0"/>
              </a:rPr>
              <a:t>Northern Ireland Cancer Registry</a:t>
            </a:r>
          </a:p>
          <a:p>
            <a:pPr marL="514350" indent="-514350">
              <a:lnSpc>
                <a:spcPct val="100000"/>
              </a:lnSpc>
              <a:buAutoNum type="arabicPeriod"/>
            </a:pPr>
            <a:r>
              <a:rPr lang="en-GB" sz="2000" dirty="0">
                <a:cs typeface="Arial" panose="020B0604020202020204" pitchFamily="34" charset="0"/>
              </a:rPr>
              <a:t>School of Medicine, University of Dundee</a:t>
            </a:r>
          </a:p>
          <a:p>
            <a:pPr>
              <a:lnSpc>
                <a:spcPct val="100000"/>
              </a:lnSpc>
            </a:pPr>
            <a:endParaRPr lang="en-GB" sz="2000" dirty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fi-FI" sz="2000" dirty="0"/>
              <a:t>British Journal of Dermatology. DOI: 10.111/bjd.17873</a:t>
            </a:r>
            <a:endParaRPr lang="en-GB" sz="2000" dirty="0"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Three year net survival was </a:t>
            </a:r>
          </a:p>
          <a:p>
            <a:r>
              <a:rPr lang="en-GB" dirty="0"/>
              <a:t>102% for BCC</a:t>
            </a:r>
          </a:p>
          <a:p>
            <a:r>
              <a:rPr lang="en-GB" dirty="0"/>
              <a:t>96% for </a:t>
            </a:r>
            <a:r>
              <a:rPr lang="en-GB" dirty="0" err="1"/>
              <a:t>cSCC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40752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dirty="0"/>
              <a:t>Discussion </a:t>
            </a:r>
            <a:br>
              <a:rPr lang="en-GB" dirty="0"/>
            </a:br>
            <a:endParaRPr lang="en-GB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19404" y="1577569"/>
            <a:ext cx="10253395" cy="3702511"/>
          </a:xfrm>
        </p:spPr>
        <p:txBody>
          <a:bodyPr/>
          <a:lstStyle/>
          <a:p>
            <a:r>
              <a:rPr lang="en-GB" dirty="0"/>
              <a:t>We report the largest and most complete dataset for national incidence of KC ever published</a:t>
            </a:r>
          </a:p>
          <a:p>
            <a:r>
              <a:rPr lang="en-GB" dirty="0"/>
              <a:t>We confirm that skin cancers are four times more common than any other type of cancer</a:t>
            </a:r>
          </a:p>
          <a:p>
            <a:r>
              <a:rPr lang="en-GB" dirty="0"/>
              <a:t>There are significant increases in KC tumour count between 2013 and 2015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4" y="1484784"/>
            <a:ext cx="10596295" cy="4031779"/>
          </a:xfrm>
        </p:spPr>
        <p:txBody>
          <a:bodyPr/>
          <a:lstStyle/>
          <a:p>
            <a:r>
              <a:rPr lang="en-GB" dirty="0"/>
              <a:t>KC are more common in the U.K. than other European countries and the U.S.A.</a:t>
            </a:r>
          </a:p>
          <a:p>
            <a:r>
              <a:rPr lang="en-GB" dirty="0"/>
              <a:t>Influencing factors include</a:t>
            </a:r>
            <a:br>
              <a:rPr lang="en-GB" dirty="0"/>
            </a:br>
            <a:r>
              <a:rPr lang="en-GB" dirty="0"/>
              <a:t>	- An ageing population</a:t>
            </a:r>
            <a:br>
              <a:rPr lang="en-GB" dirty="0"/>
            </a:br>
            <a:r>
              <a:rPr lang="en-GB" dirty="0"/>
              <a:t>	- Increased ultraviolet (UV) radiation exposure with easier 	   access to travel abroad</a:t>
            </a:r>
            <a:br>
              <a:rPr lang="en-GB" dirty="0"/>
            </a:br>
            <a:r>
              <a:rPr lang="en-GB" dirty="0"/>
              <a:t>	- Fairer skin types in the U.K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90601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4" y="1484784"/>
            <a:ext cx="10672496" cy="4031779"/>
          </a:xfrm>
        </p:spPr>
        <p:txBody>
          <a:bodyPr/>
          <a:lstStyle/>
          <a:p>
            <a:r>
              <a:rPr lang="en-GB" dirty="0"/>
              <a:t>We confirm that survival following diagnosis of a BCC and cSCC is high compared to other cancers</a:t>
            </a:r>
          </a:p>
          <a:p>
            <a:r>
              <a:rPr lang="en-GB" dirty="0"/>
              <a:t>KCs have limited effect on mortality, except in uncommon circumstances such as tumour metastasis</a:t>
            </a:r>
          </a:p>
          <a:p>
            <a:r>
              <a:rPr lang="en-GB" dirty="0"/>
              <a:t>KCs represent an overwhelming burden on healthcare resources </a:t>
            </a:r>
          </a:p>
          <a:p>
            <a:r>
              <a:rPr lang="en-GB" dirty="0"/>
              <a:t>There can be significant cosmetic morbidity because the face is the most common site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1569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  <a:br>
              <a:rPr lang="en-GB" dirty="0"/>
            </a:br>
            <a:r>
              <a:rPr lang="en-GB" dirty="0"/>
              <a:t>What does this study add?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4" y="1484784"/>
            <a:ext cx="10672495" cy="4031779"/>
          </a:xfrm>
        </p:spPr>
        <p:txBody>
          <a:bodyPr/>
          <a:lstStyle/>
          <a:p>
            <a:r>
              <a:rPr lang="en-GB" dirty="0"/>
              <a:t>Using improved data collection methods in England and validated, tumour reporting techniques, we report the most accurate BCC and cSCC incidence data for the UK ever published</a:t>
            </a:r>
          </a:p>
          <a:p>
            <a:r>
              <a:rPr lang="en-GB" dirty="0"/>
              <a:t>Identifying the 1</a:t>
            </a:r>
            <a:r>
              <a:rPr lang="en-GB" baseline="30000" dirty="0"/>
              <a:t>st</a:t>
            </a:r>
            <a:r>
              <a:rPr lang="en-GB" dirty="0"/>
              <a:t> BCC and cSCC per patient per annum, the incidence of BCC and cSCC in the UK (excluding Wales) was 285 and 77 per 100,000 person-years respectively in 2015 (more than 210,000 KCs in the UK in 2015)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Call for correspondence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4" y="1484784"/>
            <a:ext cx="10380395" cy="4031779"/>
          </a:xfrm>
        </p:spPr>
        <p:txBody>
          <a:bodyPr/>
          <a:lstStyle/>
          <a:p>
            <a:r>
              <a:rPr lang="en-GB" dirty="0"/>
              <a:t>Why not join the debate on this article through our correspondence section?</a:t>
            </a:r>
          </a:p>
          <a:p>
            <a:r>
              <a:rPr lang="en-GB" dirty="0"/>
              <a:t>Rapid responses should not exceed 350 words, four references and one figure</a:t>
            </a:r>
          </a:p>
          <a:p>
            <a:r>
              <a:rPr lang="en-GB" dirty="0"/>
              <a:t>Further details can be found </a:t>
            </a:r>
            <a:r>
              <a:rPr lang="en-GB" dirty="0">
                <a:hlinkClick r:id="rId2" action="ppaction://hlinkfile"/>
              </a:rPr>
              <a:t>here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5105" y="5359838"/>
            <a:ext cx="10767484" cy="504280"/>
          </a:xfrm>
        </p:spPr>
        <p:txBody>
          <a:bodyPr/>
          <a:lstStyle/>
          <a:p>
            <a:r>
              <a:rPr lang="en-GB" dirty="0"/>
              <a:t>Dr Zoe Venables </a:t>
            </a:r>
            <a:r>
              <a:rPr lang="en-GB" dirty="0" err="1"/>
              <a:t>MBChB</a:t>
            </a:r>
            <a:r>
              <a:rPr lang="en-GB" dirty="0"/>
              <a:t> </a:t>
            </a:r>
            <a:r>
              <a:rPr lang="en-GB" dirty="0" err="1"/>
              <a:t>M.med.sci</a:t>
            </a:r>
            <a:r>
              <a:rPr lang="en-GB" dirty="0"/>
              <a:t> MRCP </a:t>
            </a:r>
          </a:p>
        </p:txBody>
      </p:sp>
      <p:pic>
        <p:nvPicPr>
          <p:cNvPr id="1026" name="Picture 2" descr="C:\Users\zoe.venables\AppData\Local\Microsoft\Windows\Temporary Internet Files\Content.Outlook\AF0SRXX4\facebook_15519727449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7712" y="673100"/>
            <a:ext cx="7191375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dirty="0"/>
              <a:t>Introduction </a:t>
            </a:r>
            <a:br>
              <a:rPr lang="en-GB" dirty="0"/>
            </a:br>
            <a:r>
              <a:rPr lang="en-GB" sz="2800" dirty="0"/>
              <a:t>What’s already known?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5" y="1828800"/>
            <a:ext cx="10767746" cy="3687763"/>
          </a:xfrm>
        </p:spPr>
        <p:txBody>
          <a:bodyPr/>
          <a:lstStyle/>
          <a:p>
            <a:r>
              <a:rPr lang="en-GB" dirty="0"/>
              <a:t>Keratinocyte cancers (KCs), the collective term for Basal Cell Carcinomas (BCC) and cutaneous Squamous Cell Carcinomas (</a:t>
            </a:r>
            <a:r>
              <a:rPr lang="en-GB" dirty="0" err="1"/>
              <a:t>cSCC</a:t>
            </a:r>
            <a:r>
              <a:rPr lang="en-GB" dirty="0"/>
              <a:t>), are the </a:t>
            </a:r>
            <a:r>
              <a:rPr lang="en-GB" b="1" dirty="0"/>
              <a:t>most common cancer </a:t>
            </a:r>
            <a:r>
              <a:rPr lang="en-GB" dirty="0"/>
              <a:t>affecting Caucasian populations</a:t>
            </a:r>
          </a:p>
          <a:p>
            <a:r>
              <a:rPr lang="en-GB" dirty="0"/>
              <a:t>The incidence of KCs is increasing worldwide including the UK, most commonly in elderly male Caucasian patients</a:t>
            </a:r>
          </a:p>
          <a:p>
            <a:r>
              <a:rPr lang="en-GB" dirty="0"/>
              <a:t>KCs are traditionally substantially under-reported and frequently excluded from national cancer statistics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4" y="1484784"/>
            <a:ext cx="10024795" cy="4031779"/>
          </a:xfrm>
        </p:spPr>
        <p:txBody>
          <a:bodyPr/>
          <a:lstStyle/>
          <a:p>
            <a:r>
              <a:rPr lang="en-GB" dirty="0"/>
              <a:t>To estimate the incidence of BCC and </a:t>
            </a:r>
            <a:r>
              <a:rPr lang="en-GB" dirty="0" err="1"/>
              <a:t>cSCC</a:t>
            </a:r>
            <a:r>
              <a:rPr lang="en-GB" dirty="0"/>
              <a:t> in the U.K.</a:t>
            </a:r>
          </a:p>
          <a:p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Methods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19404" y="1484784"/>
            <a:ext cx="10380395" cy="4031779"/>
          </a:xfrm>
        </p:spPr>
        <p:txBody>
          <a:bodyPr/>
          <a:lstStyle/>
          <a:p>
            <a:r>
              <a:rPr lang="en-GB" dirty="0"/>
              <a:t>A cohort of patients with KCs between 2013 and 2015 were identified using linkage to diagnostic codes from pathology reports </a:t>
            </a:r>
          </a:p>
          <a:p>
            <a:r>
              <a:rPr lang="en-GB" dirty="0"/>
              <a:t>Data from England’s cancer registry were combined with data from Scotland, Northern Ireland and Wales</a:t>
            </a:r>
          </a:p>
          <a:p>
            <a:endParaRPr lang="en-GB" dirty="0"/>
          </a:p>
          <a:p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4" y="1484784"/>
            <a:ext cx="10608995" cy="4031779"/>
          </a:xfrm>
        </p:spPr>
        <p:txBody>
          <a:bodyPr/>
          <a:lstStyle/>
          <a:p>
            <a:r>
              <a:rPr lang="en-GB" dirty="0"/>
              <a:t>Validation of a new technique counting 1</a:t>
            </a:r>
            <a:r>
              <a:rPr lang="en-GB" baseline="30000" dirty="0"/>
              <a:t>st</a:t>
            </a:r>
            <a:r>
              <a:rPr lang="en-GB" dirty="0"/>
              <a:t> tumour per patient per annum was assessed by reviewing 1000 KC patient’s registered pathology reports over a 12 month period</a:t>
            </a:r>
          </a:p>
          <a:p>
            <a:r>
              <a:rPr lang="en-GB" dirty="0"/>
              <a:t>This was compared to the previous incidence reporting method counting only the first tumour per patient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8014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5" y="1484784"/>
            <a:ext cx="10767746" cy="4031779"/>
          </a:xfrm>
        </p:spPr>
        <p:txBody>
          <a:bodyPr/>
          <a:lstStyle/>
          <a:p>
            <a:r>
              <a:rPr lang="en-GB" dirty="0"/>
              <a:t>European Age Standardised incidence rates (EASRs) of the first BCC and cSCC per patient per annum (PPPA) were calculated</a:t>
            </a:r>
          </a:p>
          <a:p>
            <a:r>
              <a:rPr lang="en-GB" dirty="0"/>
              <a:t>Net survival was standardised using expected survival of age and sex specific groups</a:t>
            </a:r>
          </a:p>
        </p:txBody>
      </p:sp>
    </p:spTree>
    <p:extLst>
      <p:ext uri="{BB962C8B-B14F-4D97-AF65-F5344CB8AC3E}">
        <p14:creationId xmlns:p14="http://schemas.microsoft.com/office/powerpoint/2010/main" val="25225726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19404" y="1484784"/>
            <a:ext cx="10507395" cy="4031779"/>
          </a:xfrm>
        </p:spPr>
        <p:txBody>
          <a:bodyPr/>
          <a:lstStyle/>
          <a:p>
            <a:r>
              <a:rPr lang="en-GB" dirty="0"/>
              <a:t>By counting the 1</a:t>
            </a:r>
            <a:r>
              <a:rPr lang="en-GB" baseline="30000" dirty="0"/>
              <a:t>st</a:t>
            </a:r>
            <a:r>
              <a:rPr lang="en-GB" dirty="0"/>
              <a:t> tumour PPPA (instead of only one tumour per patient as per previous methods) this technique counts an additional 51% KCs </a:t>
            </a:r>
          </a:p>
          <a:p>
            <a:r>
              <a:rPr lang="en-GB" dirty="0"/>
              <a:t>This method is within 5-10% of the true tumour count, but with minimal additional registry workload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4" y="1484784"/>
            <a:ext cx="10481995" cy="4031779"/>
          </a:xfrm>
        </p:spPr>
        <p:txBody>
          <a:bodyPr/>
          <a:lstStyle/>
          <a:p>
            <a:r>
              <a:rPr lang="en-GB" dirty="0"/>
              <a:t>The European Age Standardised incidence rates (EASRs) of the first BCC and </a:t>
            </a:r>
            <a:r>
              <a:rPr lang="en-GB" dirty="0" err="1"/>
              <a:t>cSCC</a:t>
            </a:r>
            <a:r>
              <a:rPr lang="en-GB" dirty="0"/>
              <a:t> per patient per annum (PPPA) in the UK in 2015 were 285 and 77 per 100,000 person-years respectively</a:t>
            </a:r>
          </a:p>
          <a:p>
            <a:r>
              <a:rPr lang="en-GB" dirty="0"/>
              <a:t>The mean annual percentage increase was 5% between 2013-2015 for both BCC and </a:t>
            </a:r>
            <a:r>
              <a:rPr lang="en-GB" dirty="0" err="1"/>
              <a:t>cSCC</a:t>
            </a:r>
            <a:endParaRPr lang="en-GB" dirty="0"/>
          </a:p>
          <a:p>
            <a:r>
              <a:rPr lang="en-GB" dirty="0"/>
              <a:t>KC are significantly more common in the least deprived than most deprived populations</a:t>
            </a:r>
          </a:p>
        </p:txBody>
      </p:sp>
    </p:spTree>
    <p:extLst>
      <p:ext uri="{BB962C8B-B14F-4D97-AF65-F5344CB8AC3E}">
        <p14:creationId xmlns:p14="http://schemas.microsoft.com/office/powerpoint/2010/main" val="3946135108"/>
      </p:ext>
    </p:extLst>
  </p:cSld>
  <p:clrMapOvr>
    <a:masterClrMapping/>
  </p:clrMapOvr>
</p:sld>
</file>

<file path=ppt/theme/theme1.xml><?xml version="1.0" encoding="utf-8"?>
<a:theme xmlns:a="http://schemas.openxmlformats.org/drawingml/2006/main" name="wb_pres4_medical">
  <a:themeElements>
    <a:clrScheme name="Wiley-Blackwell">
      <a:dk1>
        <a:sysClr val="windowText" lastClr="000000"/>
      </a:dk1>
      <a:lt1>
        <a:sysClr val="window" lastClr="FFFFFF"/>
      </a:lt1>
      <a:dk2>
        <a:srgbClr val="0098A0"/>
      </a:dk2>
      <a:lt2>
        <a:srgbClr val="FFFFFF"/>
      </a:lt2>
      <a:accent1>
        <a:srgbClr val="8DBD48"/>
      </a:accent1>
      <a:accent2>
        <a:srgbClr val="691872"/>
      </a:accent2>
      <a:accent3>
        <a:srgbClr val="EF8100"/>
      </a:accent3>
      <a:accent4>
        <a:srgbClr val="00B2DC"/>
      </a:accent4>
      <a:accent5>
        <a:srgbClr val="00367C"/>
      </a:accent5>
      <a:accent6>
        <a:srgbClr val="FDCA1B"/>
      </a:accent6>
      <a:hlink>
        <a:srgbClr val="0098A0"/>
      </a:hlink>
      <a:folHlink>
        <a:srgbClr val="0098A0"/>
      </a:folHlink>
    </a:clrScheme>
    <a:fontScheme name="Wiley-Blackwel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17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696</Words>
  <Application>Microsoft Macintosh PowerPoint</Application>
  <PresentationFormat>Widescreen</PresentationFormat>
  <Paragraphs>60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wb_pres4_medical</vt:lpstr>
      <vt:lpstr>Epidemiology of basal and cutaneous squamous cell carcinoma in the United Kingdom 2013-2015: a cohort study</vt:lpstr>
      <vt:lpstr>Dr Zoe Venables MBChB M.med.sci MRCP </vt:lpstr>
      <vt:lpstr>Introduction  What’s already known?</vt:lpstr>
      <vt:lpstr>Objective</vt:lpstr>
      <vt:lpstr>Methods</vt:lpstr>
      <vt:lpstr>Methods</vt:lpstr>
      <vt:lpstr>Methods</vt:lpstr>
      <vt:lpstr>Results</vt:lpstr>
      <vt:lpstr>Results</vt:lpstr>
      <vt:lpstr>Results</vt:lpstr>
      <vt:lpstr>Discussion  </vt:lpstr>
      <vt:lpstr>Discussion</vt:lpstr>
      <vt:lpstr>Discussion</vt:lpstr>
      <vt:lpstr>Conclusions What does this study add?</vt:lpstr>
      <vt:lpstr>Call for correspondence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paper</dc:title>
  <dc:creator>Susannah George</dc:creator>
  <cp:lastModifiedBy>Anna Ascott</cp:lastModifiedBy>
  <cp:revision>36</cp:revision>
  <dcterms:created xsi:type="dcterms:W3CDTF">2017-06-01T22:51:00Z</dcterms:created>
  <dcterms:modified xsi:type="dcterms:W3CDTF">2019-04-27T16:27:34Z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1033-10.2.0.5996</vt:lpwstr>
  </property>
</Properties>
</file>