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9654C13-57D4-4808-86A9-5340D5658CE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2E29523D-6A34-490E-8127-6583C21AD7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E123CBA4-9929-4C6E-B590-16F32A26BA92}"/>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5" name="页脚占位符 4">
            <a:extLst>
              <a:ext uri="{FF2B5EF4-FFF2-40B4-BE49-F238E27FC236}">
                <a16:creationId xmlns:a16="http://schemas.microsoft.com/office/drawing/2014/main" id="{DDF5480C-CD5D-4BE5-A9F4-A4DFB9BBB6E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8AC0CA1-D40F-43DE-9379-67F258BCDFA5}"/>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840135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287B74-BE8B-41B4-93FC-21D41AE2B48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D6A993B3-5E89-4DEE-9F34-B1520314249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EB2EDD0-607C-4116-B93E-A16B43F90F8C}"/>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5" name="页脚占位符 4">
            <a:extLst>
              <a:ext uri="{FF2B5EF4-FFF2-40B4-BE49-F238E27FC236}">
                <a16:creationId xmlns:a16="http://schemas.microsoft.com/office/drawing/2014/main" id="{036064E4-1915-4FA0-905A-DD29A8815A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F5FF302-E932-4D9B-9116-E5E2A68E9B74}"/>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669657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8CD20827-41D2-4AD7-AA98-F99627DC966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7B981A94-A811-4165-85CD-4F87254D64E0}"/>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C7B045-CD99-41D2-BBAF-F689A0AC45FB}"/>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5" name="页脚占位符 4">
            <a:extLst>
              <a:ext uri="{FF2B5EF4-FFF2-40B4-BE49-F238E27FC236}">
                <a16:creationId xmlns:a16="http://schemas.microsoft.com/office/drawing/2014/main" id="{1AC9B811-E0F9-42F6-B607-23562B61E6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0A1CDFD-03A0-46AF-8B38-EC9BF50D3A90}"/>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893432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703D4C-0AE0-4E4D-B9EF-5FEA4257395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EED535E-1916-4518-A6E0-3A8BCB7B7ED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A4E0823-75A0-4D1B-ABB4-8ABA8FC3D81B}"/>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5" name="页脚占位符 4">
            <a:extLst>
              <a:ext uri="{FF2B5EF4-FFF2-40B4-BE49-F238E27FC236}">
                <a16:creationId xmlns:a16="http://schemas.microsoft.com/office/drawing/2014/main" id="{56B9324F-C5C2-469F-B3DA-F1A73489260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3589E92-2CD9-446B-B709-2B44B2A8EEC4}"/>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3691905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FCABAB-DC09-4756-824C-AD30459A38D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73E6A2C-0A46-457F-AB51-A851E564CB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BF572DDE-38A4-476E-AD70-EF45D57C73D3}"/>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5" name="页脚占位符 4">
            <a:extLst>
              <a:ext uri="{FF2B5EF4-FFF2-40B4-BE49-F238E27FC236}">
                <a16:creationId xmlns:a16="http://schemas.microsoft.com/office/drawing/2014/main" id="{3EE52AE2-A393-4495-9872-C798E8F64F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FEC6A2-C3C4-4337-BFC2-C49D3ED3D7D5}"/>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3375676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9F5186-CB3F-4C74-AC7D-7FE40E31DD2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B5F0B39-2F81-416E-A5F0-7091AF82394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550D93A-FC99-497A-92ED-A87C19806F9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9FD1DD17-32C5-404A-B84B-01CACE50B61C}"/>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6" name="页脚占位符 5">
            <a:extLst>
              <a:ext uri="{FF2B5EF4-FFF2-40B4-BE49-F238E27FC236}">
                <a16:creationId xmlns:a16="http://schemas.microsoft.com/office/drawing/2014/main" id="{F325F630-20B3-4E49-B93A-A7BC9FDA7BB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993FE83-20F5-40ED-BA94-E9F6E14EE25C}"/>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726428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D9663B-ABD9-49C3-A44B-D0215EB414A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93E0521-6EF3-421D-BE6A-C1BF24AAEC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65EE3FB-7ABC-4CD0-83AD-4DABCC9270DC}"/>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ABEB271-A59A-43C8-80A5-063F41C802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D46FCD25-8F2E-43D2-B684-0986BEFFAE2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926CB756-A2C8-4175-90B0-A1BFB56018FE}"/>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8" name="页脚占位符 7">
            <a:extLst>
              <a:ext uri="{FF2B5EF4-FFF2-40B4-BE49-F238E27FC236}">
                <a16:creationId xmlns:a16="http://schemas.microsoft.com/office/drawing/2014/main" id="{F271413E-EE96-4CFC-A7F7-AC17B550261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BB87BE99-BD63-4E53-9E8A-E96183FC00EB}"/>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4135570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D348DF-E085-47CE-BD35-BB6D2BF0B04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59B7EDF4-FE68-41D1-89FC-6AA3B85CBEF6}"/>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4" name="页脚占位符 3">
            <a:extLst>
              <a:ext uri="{FF2B5EF4-FFF2-40B4-BE49-F238E27FC236}">
                <a16:creationId xmlns:a16="http://schemas.microsoft.com/office/drawing/2014/main" id="{4A4FEB27-3AFB-46C5-8645-7757399E2FF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EB7CCCE-A5FB-4D0A-BD28-9F439C0F6436}"/>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4095363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B1EEC5D-DD11-4AD0-839A-D1A5B3512B1E}"/>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3" name="页脚占位符 2">
            <a:extLst>
              <a:ext uri="{FF2B5EF4-FFF2-40B4-BE49-F238E27FC236}">
                <a16:creationId xmlns:a16="http://schemas.microsoft.com/office/drawing/2014/main" id="{62DF6750-3CB1-4B47-9A60-CB6096C1F83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AD426D72-AF29-431F-96CD-32AE06A1D71B}"/>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3827867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AC38DC-319B-4001-8A00-C4C81DB76DD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ADE6B1D-0F75-4D54-A81E-69121539FA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7FAF092E-B38B-4EE7-B722-7A3C386C54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F9D0A3B-08F4-4531-9EE5-E8DA396C89A4}"/>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6" name="页脚占位符 5">
            <a:extLst>
              <a:ext uri="{FF2B5EF4-FFF2-40B4-BE49-F238E27FC236}">
                <a16:creationId xmlns:a16="http://schemas.microsoft.com/office/drawing/2014/main" id="{479E7456-BC68-4706-AAB7-D909E223D5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DD00994-049C-499F-BC11-1872488F1599}"/>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4215802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E83CF9F-E2DE-47E1-AD57-A5F0B581713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535A618-EF98-4177-9E9E-763BC0BB7C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24215A8-46FF-4088-948B-4076078043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E7C0A5D-DC38-436F-BB02-3DD9ED8B1057}"/>
              </a:ext>
            </a:extLst>
          </p:cNvPr>
          <p:cNvSpPr>
            <a:spLocks noGrp="1"/>
          </p:cNvSpPr>
          <p:nvPr>
            <p:ph type="dt" sz="half" idx="10"/>
          </p:nvPr>
        </p:nvSpPr>
        <p:spPr/>
        <p:txBody>
          <a:bodyPr/>
          <a:lstStyle/>
          <a:p>
            <a:fld id="{6F2ABAE3-4B02-4504-A311-7D2E839E92B6}" type="datetimeFigureOut">
              <a:rPr lang="zh-CN" altLang="en-US" smtClean="0"/>
              <a:t>2020/5/9</a:t>
            </a:fld>
            <a:endParaRPr lang="zh-CN" altLang="en-US"/>
          </a:p>
        </p:txBody>
      </p:sp>
      <p:sp>
        <p:nvSpPr>
          <p:cNvPr id="6" name="页脚占位符 5">
            <a:extLst>
              <a:ext uri="{FF2B5EF4-FFF2-40B4-BE49-F238E27FC236}">
                <a16:creationId xmlns:a16="http://schemas.microsoft.com/office/drawing/2014/main" id="{30C0FDA1-9CCC-483C-B48B-923057CDAF8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5A1C0562-0BD0-4543-BBE1-4D274E4D7B08}"/>
              </a:ext>
            </a:extLst>
          </p:cNvPr>
          <p:cNvSpPr>
            <a:spLocks noGrp="1"/>
          </p:cNvSpPr>
          <p:nvPr>
            <p:ph type="sldNum" sz="quarter" idx="12"/>
          </p:nvPr>
        </p:nvSpPr>
        <p:spPr/>
        <p:txBody>
          <a:body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4031198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51D6D320-94AD-44C4-B2CD-34E759C08C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AD1E506-8696-410A-AFFF-E4E43DC844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C2E8755-8DCE-447F-BCBA-220B0C0E5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2ABAE3-4B02-4504-A311-7D2E839E92B6}" type="datetimeFigureOut">
              <a:rPr lang="zh-CN" altLang="en-US" smtClean="0"/>
              <a:t>2020/5/9</a:t>
            </a:fld>
            <a:endParaRPr lang="zh-CN" altLang="en-US"/>
          </a:p>
        </p:txBody>
      </p:sp>
      <p:sp>
        <p:nvSpPr>
          <p:cNvPr id="5" name="页脚占位符 4">
            <a:extLst>
              <a:ext uri="{FF2B5EF4-FFF2-40B4-BE49-F238E27FC236}">
                <a16:creationId xmlns:a16="http://schemas.microsoft.com/office/drawing/2014/main" id="{EF6D9F38-242A-4B7F-B1DF-DA6E0862C0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FFBED9F-48D6-4524-8747-4B480D9057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2DE8A3-7574-4930-AA3B-F62746DDEC3B}" type="slidenum">
              <a:rPr lang="zh-CN" altLang="en-US" smtClean="0"/>
              <a:t>‹#›</a:t>
            </a:fld>
            <a:endParaRPr lang="zh-CN" altLang="en-US"/>
          </a:p>
        </p:txBody>
      </p:sp>
    </p:spTree>
    <p:extLst>
      <p:ext uri="{BB962C8B-B14F-4D97-AF65-F5344CB8AC3E}">
        <p14:creationId xmlns:p14="http://schemas.microsoft.com/office/powerpoint/2010/main" val="972008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09C01DA6-B4F0-41DD-AFA5-418EFA633AA1}"/>
              </a:ext>
            </a:extLst>
          </p:cNvPr>
          <p:cNvSpPr txBox="1"/>
          <p:nvPr/>
        </p:nvSpPr>
        <p:spPr>
          <a:xfrm>
            <a:off x="752472" y="414278"/>
            <a:ext cx="11134725" cy="3139321"/>
          </a:xfrm>
          <a:prstGeom prst="rect">
            <a:avLst/>
          </a:prstGeom>
          <a:noFill/>
        </p:spPr>
        <p:txBody>
          <a:bodyPr wrap="square" rtlCol="0">
            <a:spAutoFit/>
          </a:bodyPr>
          <a:lstStyle/>
          <a:p>
            <a:r>
              <a:rPr lang="en-US" altLang="zh-CN" b="1" dirty="0"/>
              <a:t>Question from reviewer:</a:t>
            </a:r>
          </a:p>
          <a:p>
            <a:endParaRPr lang="en-US" altLang="zh-CN" b="1" dirty="0"/>
          </a:p>
          <a:p>
            <a:r>
              <a:rPr lang="en-US" altLang="zh-CN" dirty="0"/>
              <a:t>The authors say that peritoneal macrophage isolation was performed collecting the peritoneal cells after peritoneal washing with PBS. The cells were settled for 3 </a:t>
            </a:r>
            <a:r>
              <a:rPr lang="en-US" altLang="zh-CN" dirty="0" err="1"/>
              <a:t>hrs</a:t>
            </a:r>
            <a:r>
              <a:rPr lang="en-US" altLang="zh-CN" dirty="0"/>
              <a:t> and the non-adherent cells were removed by washing. Did the authors checked the purity of these adherent cells? I don't see any problem in FACS analyses for MHCII, CD80 and CD86 expression in low macrophage purity if the authors show the gate strategy and demonstrated that the analysis were performed only in F4/80+ population (macrophage). This strategy excludes the contamination with others cells such as T-cells. However, if the authors show low macrophage purity, the analysis of NO production (in Fig 11) and gene expression (in Fig. 7 and 8) is compromised. So please, before I accept this paper for publication, show the gate strategy for FACS analysis and the cell purity after macrophage enrichment.</a:t>
            </a:r>
            <a:endParaRPr lang="zh-CN" altLang="en-US" dirty="0"/>
          </a:p>
        </p:txBody>
      </p:sp>
      <p:sp>
        <p:nvSpPr>
          <p:cNvPr id="5" name="文本框 4">
            <a:extLst>
              <a:ext uri="{FF2B5EF4-FFF2-40B4-BE49-F238E27FC236}">
                <a16:creationId xmlns:a16="http://schemas.microsoft.com/office/drawing/2014/main" id="{A7A6786B-7261-4E90-AC79-2DB1DBA4E3EE}"/>
              </a:ext>
            </a:extLst>
          </p:cNvPr>
          <p:cNvSpPr txBox="1"/>
          <p:nvPr/>
        </p:nvSpPr>
        <p:spPr>
          <a:xfrm>
            <a:off x="752473" y="3652778"/>
            <a:ext cx="11134725" cy="2308324"/>
          </a:xfrm>
          <a:prstGeom prst="rect">
            <a:avLst/>
          </a:prstGeom>
          <a:noFill/>
        </p:spPr>
        <p:txBody>
          <a:bodyPr wrap="square" rtlCol="0">
            <a:spAutoFit/>
          </a:bodyPr>
          <a:lstStyle/>
          <a:p>
            <a:r>
              <a:rPr lang="en-US" altLang="zh-CN" b="1" dirty="0"/>
              <a:t>Response from authors:</a:t>
            </a:r>
          </a:p>
          <a:p>
            <a:endParaRPr lang="en-US" altLang="zh-CN" b="1" dirty="0"/>
          </a:p>
          <a:p>
            <a:r>
              <a:rPr lang="en-US" altLang="zh-CN" dirty="0"/>
              <a:t>We show an example of our gating strategy in the next slide. The macrophages (from control group) were freshly harvested from six-well plate and stained directly for flow cytometry. The cells were gated as P1 for CD80 and CD86 analysis. Because no fungal cells were added to the culture, the macrophage purity (87.8% in this case) can be clearly demonstrated by the flow diagram. There were some dead cells in the culture, which might be caused by the repeated flushing with cold PBS (to wash off adherent macrophages) before flow cytometry.</a:t>
            </a:r>
          </a:p>
        </p:txBody>
      </p:sp>
    </p:spTree>
    <p:extLst>
      <p:ext uri="{BB962C8B-B14F-4D97-AF65-F5344CB8AC3E}">
        <p14:creationId xmlns:p14="http://schemas.microsoft.com/office/powerpoint/2010/main" val="2701092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a16="http://schemas.microsoft.com/office/drawing/2014/main" id="{93796DBB-37BC-4991-AE05-19E22D978D7F}"/>
              </a:ext>
            </a:extLst>
          </p:cNvPr>
          <p:cNvPicPr>
            <a:picLocks noChangeAspect="1"/>
          </p:cNvPicPr>
          <p:nvPr/>
        </p:nvPicPr>
        <p:blipFill rotWithShape="1">
          <a:blip r:embed="rId2">
            <a:extLst>
              <a:ext uri="{28A0092B-C50C-407E-A947-70E740481C1C}">
                <a14:useLocalDpi xmlns:a14="http://schemas.microsoft.com/office/drawing/2010/main" val="0"/>
              </a:ext>
            </a:extLst>
          </a:blip>
          <a:srcRect t="-1"/>
          <a:stretch/>
        </p:blipFill>
        <p:spPr>
          <a:xfrm>
            <a:off x="9180457" y="3140308"/>
            <a:ext cx="2048305" cy="1936518"/>
          </a:xfrm>
          <a:prstGeom prst="rect">
            <a:avLst/>
          </a:prstGeom>
        </p:spPr>
      </p:pic>
      <p:pic>
        <p:nvPicPr>
          <p:cNvPr id="28" name="图片 27">
            <a:extLst>
              <a:ext uri="{FF2B5EF4-FFF2-40B4-BE49-F238E27FC236}">
                <a16:creationId xmlns:a16="http://schemas.microsoft.com/office/drawing/2014/main" id="{7BAFB2A3-F718-4123-9442-1D3ACD8F371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101217" y="1579987"/>
            <a:ext cx="2598641" cy="2611013"/>
          </a:xfrm>
          <a:prstGeom prst="rect">
            <a:avLst/>
          </a:prstGeom>
        </p:spPr>
      </p:pic>
      <p:pic>
        <p:nvPicPr>
          <p:cNvPr id="3" name="图片 2">
            <a:extLst>
              <a:ext uri="{FF2B5EF4-FFF2-40B4-BE49-F238E27FC236}">
                <a16:creationId xmlns:a16="http://schemas.microsoft.com/office/drawing/2014/main" id="{A7BFB1D8-332E-444B-AE62-4247686DA11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895845" y="1610006"/>
            <a:ext cx="2704497" cy="2580994"/>
          </a:xfrm>
          <a:prstGeom prst="rect">
            <a:avLst/>
          </a:prstGeom>
        </p:spPr>
      </p:pic>
      <p:sp>
        <p:nvSpPr>
          <p:cNvPr id="9" name="箭头: 右 8">
            <a:extLst>
              <a:ext uri="{FF2B5EF4-FFF2-40B4-BE49-F238E27FC236}">
                <a16:creationId xmlns:a16="http://schemas.microsoft.com/office/drawing/2014/main" id="{FA788548-ECA2-45B9-A16A-0200934265D1}"/>
              </a:ext>
            </a:extLst>
          </p:cNvPr>
          <p:cNvSpPr/>
          <p:nvPr/>
        </p:nvSpPr>
        <p:spPr>
          <a:xfrm>
            <a:off x="2827269" y="2790098"/>
            <a:ext cx="215586" cy="257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箭头: 右 9">
            <a:extLst>
              <a:ext uri="{FF2B5EF4-FFF2-40B4-BE49-F238E27FC236}">
                <a16:creationId xmlns:a16="http://schemas.microsoft.com/office/drawing/2014/main" id="{4CBDBC8A-221F-489A-96E6-A7B12050CDDA}"/>
              </a:ext>
            </a:extLst>
          </p:cNvPr>
          <p:cNvSpPr/>
          <p:nvPr/>
        </p:nvSpPr>
        <p:spPr>
          <a:xfrm>
            <a:off x="5782369" y="2824850"/>
            <a:ext cx="215586" cy="257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箭头: 右 10">
            <a:extLst>
              <a:ext uri="{FF2B5EF4-FFF2-40B4-BE49-F238E27FC236}">
                <a16:creationId xmlns:a16="http://schemas.microsoft.com/office/drawing/2014/main" id="{568E0765-290E-4AE5-829E-D29F1C4727FD}"/>
              </a:ext>
            </a:extLst>
          </p:cNvPr>
          <p:cNvSpPr/>
          <p:nvPr/>
        </p:nvSpPr>
        <p:spPr>
          <a:xfrm>
            <a:off x="8828561" y="2092692"/>
            <a:ext cx="215586" cy="257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箭头: 右 11">
            <a:extLst>
              <a:ext uri="{FF2B5EF4-FFF2-40B4-BE49-F238E27FC236}">
                <a16:creationId xmlns:a16="http://schemas.microsoft.com/office/drawing/2014/main" id="{DCBFD288-39EC-45C8-8436-0EC6E466873E}"/>
              </a:ext>
            </a:extLst>
          </p:cNvPr>
          <p:cNvSpPr/>
          <p:nvPr/>
        </p:nvSpPr>
        <p:spPr>
          <a:xfrm>
            <a:off x="8828561" y="3526579"/>
            <a:ext cx="215586" cy="257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id="{99A72117-794C-45DE-82DB-5DD830938DCC}"/>
              </a:ext>
            </a:extLst>
          </p:cNvPr>
          <p:cNvSpPr txBox="1"/>
          <p:nvPr/>
        </p:nvSpPr>
        <p:spPr>
          <a:xfrm>
            <a:off x="3569403" y="5468028"/>
            <a:ext cx="1942229" cy="369332"/>
          </a:xfrm>
          <a:prstGeom prst="rect">
            <a:avLst/>
          </a:prstGeom>
          <a:noFill/>
        </p:spPr>
        <p:txBody>
          <a:bodyPr wrap="square" rtlCol="0">
            <a:spAutoFit/>
          </a:bodyPr>
          <a:lstStyle/>
          <a:p>
            <a:r>
              <a:rPr lang="en-US" altLang="zh-CN" dirty="0"/>
              <a:t>Verifying viability</a:t>
            </a:r>
            <a:endParaRPr lang="zh-CN" altLang="en-US" dirty="0"/>
          </a:p>
        </p:txBody>
      </p:sp>
      <p:sp>
        <p:nvSpPr>
          <p:cNvPr id="14" name="文本框 13">
            <a:extLst>
              <a:ext uri="{FF2B5EF4-FFF2-40B4-BE49-F238E27FC236}">
                <a16:creationId xmlns:a16="http://schemas.microsoft.com/office/drawing/2014/main" id="{306F0771-38CE-4D5A-8B73-97C0FDA8D061}"/>
              </a:ext>
            </a:extLst>
          </p:cNvPr>
          <p:cNvSpPr txBox="1"/>
          <p:nvPr/>
        </p:nvSpPr>
        <p:spPr>
          <a:xfrm>
            <a:off x="6364990" y="5468028"/>
            <a:ext cx="2286000" cy="646331"/>
          </a:xfrm>
          <a:prstGeom prst="rect">
            <a:avLst/>
          </a:prstGeom>
          <a:noFill/>
        </p:spPr>
        <p:txBody>
          <a:bodyPr wrap="square" rtlCol="0">
            <a:spAutoFit/>
          </a:bodyPr>
          <a:lstStyle/>
          <a:p>
            <a:r>
              <a:rPr lang="en-US" altLang="zh-CN" dirty="0"/>
              <a:t>Gating macrophages</a:t>
            </a:r>
          </a:p>
          <a:p>
            <a:endParaRPr lang="zh-CN" altLang="en-US" dirty="0"/>
          </a:p>
        </p:txBody>
      </p:sp>
      <p:sp>
        <p:nvSpPr>
          <p:cNvPr id="16" name="文本框 15">
            <a:extLst>
              <a:ext uri="{FF2B5EF4-FFF2-40B4-BE49-F238E27FC236}">
                <a16:creationId xmlns:a16="http://schemas.microsoft.com/office/drawing/2014/main" id="{F2C60B79-F04B-4F2A-99FE-A80D5E9A9405}"/>
              </a:ext>
            </a:extLst>
          </p:cNvPr>
          <p:cNvSpPr txBox="1"/>
          <p:nvPr/>
        </p:nvSpPr>
        <p:spPr>
          <a:xfrm>
            <a:off x="9467136" y="2706510"/>
            <a:ext cx="757501" cy="307777"/>
          </a:xfrm>
          <a:prstGeom prst="rect">
            <a:avLst/>
          </a:prstGeom>
          <a:noFill/>
        </p:spPr>
        <p:txBody>
          <a:bodyPr wrap="square" rtlCol="0">
            <a:spAutoFit/>
          </a:bodyPr>
          <a:lstStyle/>
          <a:p>
            <a:r>
              <a:rPr lang="en-US" altLang="zh-CN" sz="1400" dirty="0"/>
              <a:t>CD80</a:t>
            </a:r>
            <a:endParaRPr lang="zh-CN" altLang="en-US" sz="1400" dirty="0"/>
          </a:p>
        </p:txBody>
      </p:sp>
      <p:sp>
        <p:nvSpPr>
          <p:cNvPr id="17" name="文本框 16">
            <a:extLst>
              <a:ext uri="{FF2B5EF4-FFF2-40B4-BE49-F238E27FC236}">
                <a16:creationId xmlns:a16="http://schemas.microsoft.com/office/drawing/2014/main" id="{6799EA2A-40F6-4D92-82E3-5E2466A9788B}"/>
              </a:ext>
            </a:extLst>
          </p:cNvPr>
          <p:cNvSpPr txBox="1"/>
          <p:nvPr/>
        </p:nvSpPr>
        <p:spPr>
          <a:xfrm>
            <a:off x="9473560" y="5039809"/>
            <a:ext cx="757501" cy="307777"/>
          </a:xfrm>
          <a:prstGeom prst="rect">
            <a:avLst/>
          </a:prstGeom>
          <a:noFill/>
        </p:spPr>
        <p:txBody>
          <a:bodyPr wrap="square" rtlCol="0">
            <a:spAutoFit/>
          </a:bodyPr>
          <a:lstStyle/>
          <a:p>
            <a:r>
              <a:rPr lang="en-US" altLang="zh-CN" sz="1400" dirty="0"/>
              <a:t>CD86</a:t>
            </a:r>
            <a:endParaRPr lang="zh-CN" altLang="en-US" sz="1400" dirty="0"/>
          </a:p>
        </p:txBody>
      </p:sp>
      <p:sp>
        <p:nvSpPr>
          <p:cNvPr id="18" name="文本框 17">
            <a:extLst>
              <a:ext uri="{FF2B5EF4-FFF2-40B4-BE49-F238E27FC236}">
                <a16:creationId xmlns:a16="http://schemas.microsoft.com/office/drawing/2014/main" id="{FE240856-9BFD-425F-BC6A-A31613A7F132}"/>
              </a:ext>
            </a:extLst>
          </p:cNvPr>
          <p:cNvSpPr txBox="1"/>
          <p:nvPr/>
        </p:nvSpPr>
        <p:spPr>
          <a:xfrm>
            <a:off x="6664236" y="1396774"/>
            <a:ext cx="1551842" cy="369332"/>
          </a:xfrm>
          <a:prstGeom prst="rect">
            <a:avLst/>
          </a:prstGeom>
          <a:noFill/>
        </p:spPr>
        <p:txBody>
          <a:bodyPr wrap="square" rtlCol="0">
            <a:spAutoFit/>
          </a:bodyPr>
          <a:lstStyle/>
          <a:p>
            <a:r>
              <a:rPr lang="en-US" altLang="zh-CN" b="1" dirty="0"/>
              <a:t>F4/80+ 87.8%</a:t>
            </a:r>
            <a:endParaRPr lang="zh-CN" altLang="en-US" b="1" dirty="0"/>
          </a:p>
        </p:txBody>
      </p:sp>
      <p:sp>
        <p:nvSpPr>
          <p:cNvPr id="19" name="文本框 18">
            <a:extLst>
              <a:ext uri="{FF2B5EF4-FFF2-40B4-BE49-F238E27FC236}">
                <a16:creationId xmlns:a16="http://schemas.microsoft.com/office/drawing/2014/main" id="{B36551D8-4DB4-4FA7-8A91-6D5744AE4850}"/>
              </a:ext>
            </a:extLst>
          </p:cNvPr>
          <p:cNvSpPr txBox="1"/>
          <p:nvPr/>
        </p:nvSpPr>
        <p:spPr>
          <a:xfrm>
            <a:off x="3832015" y="2187060"/>
            <a:ext cx="720936" cy="646331"/>
          </a:xfrm>
          <a:prstGeom prst="rect">
            <a:avLst/>
          </a:prstGeom>
          <a:noFill/>
        </p:spPr>
        <p:txBody>
          <a:bodyPr wrap="square" rtlCol="0">
            <a:spAutoFit/>
          </a:bodyPr>
          <a:lstStyle/>
          <a:p>
            <a:r>
              <a:rPr lang="en-US" altLang="zh-CN" dirty="0"/>
              <a:t>Live cells</a:t>
            </a:r>
            <a:endParaRPr lang="zh-CN" altLang="en-US" dirty="0"/>
          </a:p>
        </p:txBody>
      </p:sp>
      <p:sp>
        <p:nvSpPr>
          <p:cNvPr id="20" name="文本框 19">
            <a:extLst>
              <a:ext uri="{FF2B5EF4-FFF2-40B4-BE49-F238E27FC236}">
                <a16:creationId xmlns:a16="http://schemas.microsoft.com/office/drawing/2014/main" id="{3DEF666E-5C91-45CA-836C-54E1DAC167C3}"/>
              </a:ext>
            </a:extLst>
          </p:cNvPr>
          <p:cNvSpPr txBox="1"/>
          <p:nvPr/>
        </p:nvSpPr>
        <p:spPr>
          <a:xfrm>
            <a:off x="324507" y="421942"/>
            <a:ext cx="4838700" cy="369332"/>
          </a:xfrm>
          <a:prstGeom prst="rect">
            <a:avLst/>
          </a:prstGeom>
          <a:noFill/>
        </p:spPr>
        <p:txBody>
          <a:bodyPr wrap="square" rtlCol="0">
            <a:spAutoFit/>
          </a:bodyPr>
          <a:lstStyle/>
          <a:p>
            <a:r>
              <a:rPr lang="en-US" altLang="zh-CN" b="1" dirty="0"/>
              <a:t>Gating Strategy Example</a:t>
            </a:r>
            <a:endParaRPr lang="zh-CN" altLang="en-US" b="1" dirty="0"/>
          </a:p>
        </p:txBody>
      </p:sp>
      <p:sp>
        <p:nvSpPr>
          <p:cNvPr id="21" name="文本框 20">
            <a:extLst>
              <a:ext uri="{FF2B5EF4-FFF2-40B4-BE49-F238E27FC236}">
                <a16:creationId xmlns:a16="http://schemas.microsoft.com/office/drawing/2014/main" id="{1CBF3609-D101-4065-BD09-3B43FD987DAD}"/>
              </a:ext>
            </a:extLst>
          </p:cNvPr>
          <p:cNvSpPr txBox="1"/>
          <p:nvPr/>
        </p:nvSpPr>
        <p:spPr>
          <a:xfrm>
            <a:off x="3569403" y="435950"/>
            <a:ext cx="5591175" cy="369332"/>
          </a:xfrm>
          <a:prstGeom prst="rect">
            <a:avLst/>
          </a:prstGeom>
          <a:noFill/>
        </p:spPr>
        <p:txBody>
          <a:bodyPr wrap="square" rtlCol="0">
            <a:spAutoFit/>
          </a:bodyPr>
          <a:lstStyle/>
          <a:p>
            <a:r>
              <a:rPr lang="en-US" altLang="zh-CN" b="1" dirty="0"/>
              <a:t>Gating peritoneal macrophages of control group</a:t>
            </a:r>
            <a:endParaRPr lang="zh-CN" altLang="en-US" b="1" dirty="0"/>
          </a:p>
        </p:txBody>
      </p:sp>
      <p:pic>
        <p:nvPicPr>
          <p:cNvPr id="4" name="图片 3">
            <a:extLst>
              <a:ext uri="{FF2B5EF4-FFF2-40B4-BE49-F238E27FC236}">
                <a16:creationId xmlns:a16="http://schemas.microsoft.com/office/drawing/2014/main" id="{230F7422-C95E-4CEC-8D93-798E70CFA70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9180457" y="791275"/>
            <a:ext cx="2012160" cy="1942400"/>
          </a:xfrm>
          <a:prstGeom prst="rect">
            <a:avLst/>
          </a:prstGeom>
        </p:spPr>
      </p:pic>
      <p:sp>
        <p:nvSpPr>
          <p:cNvPr id="6" name="文本框 5">
            <a:extLst>
              <a:ext uri="{FF2B5EF4-FFF2-40B4-BE49-F238E27FC236}">
                <a16:creationId xmlns:a16="http://schemas.microsoft.com/office/drawing/2014/main" id="{C32D5812-A92E-4273-A4C3-043E6BDDF93C}"/>
              </a:ext>
            </a:extLst>
          </p:cNvPr>
          <p:cNvSpPr txBox="1"/>
          <p:nvPr/>
        </p:nvSpPr>
        <p:spPr>
          <a:xfrm>
            <a:off x="9905999" y="1201579"/>
            <a:ext cx="600076" cy="246221"/>
          </a:xfrm>
          <a:prstGeom prst="rect">
            <a:avLst/>
          </a:prstGeom>
          <a:noFill/>
        </p:spPr>
        <p:txBody>
          <a:bodyPr wrap="square" rtlCol="0">
            <a:spAutoFit/>
          </a:bodyPr>
          <a:lstStyle/>
          <a:p>
            <a:r>
              <a:rPr lang="en-US" altLang="zh-CN" sz="1000" dirty="0"/>
              <a:t>Isotype</a:t>
            </a:r>
            <a:endParaRPr lang="zh-CN" altLang="en-US" sz="1000" dirty="0"/>
          </a:p>
        </p:txBody>
      </p:sp>
      <p:sp>
        <p:nvSpPr>
          <p:cNvPr id="24" name="文本框 23">
            <a:extLst>
              <a:ext uri="{FF2B5EF4-FFF2-40B4-BE49-F238E27FC236}">
                <a16:creationId xmlns:a16="http://schemas.microsoft.com/office/drawing/2014/main" id="{B21EF766-8322-4E41-8257-EE75D16FE5C7}"/>
              </a:ext>
            </a:extLst>
          </p:cNvPr>
          <p:cNvSpPr txBox="1"/>
          <p:nvPr/>
        </p:nvSpPr>
        <p:spPr>
          <a:xfrm>
            <a:off x="9624262" y="3403468"/>
            <a:ext cx="757500" cy="246221"/>
          </a:xfrm>
          <a:prstGeom prst="rect">
            <a:avLst/>
          </a:prstGeom>
          <a:noFill/>
        </p:spPr>
        <p:txBody>
          <a:bodyPr wrap="square" rtlCol="0">
            <a:spAutoFit/>
          </a:bodyPr>
          <a:lstStyle/>
          <a:p>
            <a:r>
              <a:rPr lang="en-US" altLang="zh-CN" sz="1000" dirty="0"/>
              <a:t>Isotype</a:t>
            </a:r>
            <a:endParaRPr lang="zh-CN" altLang="en-US" sz="1000" dirty="0"/>
          </a:p>
        </p:txBody>
      </p:sp>
      <p:sp>
        <p:nvSpPr>
          <p:cNvPr id="22" name="文本框 21">
            <a:extLst>
              <a:ext uri="{FF2B5EF4-FFF2-40B4-BE49-F238E27FC236}">
                <a16:creationId xmlns:a16="http://schemas.microsoft.com/office/drawing/2014/main" id="{F34D1339-D342-4B3E-97FF-E531889D884B}"/>
              </a:ext>
            </a:extLst>
          </p:cNvPr>
          <p:cNvSpPr txBox="1"/>
          <p:nvPr/>
        </p:nvSpPr>
        <p:spPr>
          <a:xfrm>
            <a:off x="6358310" y="4170861"/>
            <a:ext cx="721232" cy="307777"/>
          </a:xfrm>
          <a:prstGeom prst="rect">
            <a:avLst/>
          </a:prstGeom>
          <a:noFill/>
        </p:spPr>
        <p:txBody>
          <a:bodyPr wrap="square" rtlCol="0">
            <a:spAutoFit/>
          </a:bodyPr>
          <a:lstStyle/>
          <a:p>
            <a:r>
              <a:rPr lang="en-US" altLang="zh-CN" sz="1400" dirty="0"/>
              <a:t>F4/80</a:t>
            </a:r>
            <a:endParaRPr lang="zh-CN" altLang="en-US" sz="1400" dirty="0"/>
          </a:p>
        </p:txBody>
      </p:sp>
      <p:cxnSp>
        <p:nvCxnSpPr>
          <p:cNvPr id="5" name="直接箭头连接符 4">
            <a:extLst>
              <a:ext uri="{FF2B5EF4-FFF2-40B4-BE49-F238E27FC236}">
                <a16:creationId xmlns:a16="http://schemas.microsoft.com/office/drawing/2014/main" id="{76A8065C-93D2-4199-8E5D-5B861EDD802A}"/>
              </a:ext>
            </a:extLst>
          </p:cNvPr>
          <p:cNvCxnSpPr>
            <a:cxnSpLocks/>
            <a:stCxn id="22" idx="3"/>
          </p:cNvCxnSpPr>
          <p:nvPr/>
        </p:nvCxnSpPr>
        <p:spPr>
          <a:xfrm>
            <a:off x="7079542" y="4324750"/>
            <a:ext cx="127388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直接箭头连接符 29">
            <a:extLst>
              <a:ext uri="{FF2B5EF4-FFF2-40B4-BE49-F238E27FC236}">
                <a16:creationId xmlns:a16="http://schemas.microsoft.com/office/drawing/2014/main" id="{33482DF4-39EC-4B33-87D6-1CB15AC715A9}"/>
              </a:ext>
            </a:extLst>
          </p:cNvPr>
          <p:cNvCxnSpPr>
            <a:cxnSpLocks/>
          </p:cNvCxnSpPr>
          <p:nvPr/>
        </p:nvCxnSpPr>
        <p:spPr>
          <a:xfrm>
            <a:off x="10067183" y="2866843"/>
            <a:ext cx="105801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2" name="直接箭头连接符 31">
            <a:extLst>
              <a:ext uri="{FF2B5EF4-FFF2-40B4-BE49-F238E27FC236}">
                <a16:creationId xmlns:a16="http://schemas.microsoft.com/office/drawing/2014/main" id="{06AA894D-BE81-4DF3-B978-6549665556B8}"/>
              </a:ext>
            </a:extLst>
          </p:cNvPr>
          <p:cNvCxnSpPr>
            <a:cxnSpLocks/>
          </p:cNvCxnSpPr>
          <p:nvPr/>
        </p:nvCxnSpPr>
        <p:spPr>
          <a:xfrm>
            <a:off x="10067183" y="5193697"/>
            <a:ext cx="105801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3" name="文本框 32">
            <a:extLst>
              <a:ext uri="{FF2B5EF4-FFF2-40B4-BE49-F238E27FC236}">
                <a16:creationId xmlns:a16="http://schemas.microsoft.com/office/drawing/2014/main" id="{C301BC1C-8A04-476C-9760-91DCC90CC655}"/>
              </a:ext>
            </a:extLst>
          </p:cNvPr>
          <p:cNvSpPr txBox="1"/>
          <p:nvPr/>
        </p:nvSpPr>
        <p:spPr>
          <a:xfrm>
            <a:off x="3355907" y="4170861"/>
            <a:ext cx="1197043" cy="307777"/>
          </a:xfrm>
          <a:prstGeom prst="rect">
            <a:avLst/>
          </a:prstGeom>
          <a:noFill/>
        </p:spPr>
        <p:txBody>
          <a:bodyPr wrap="square" rtlCol="0">
            <a:spAutoFit/>
          </a:bodyPr>
          <a:lstStyle/>
          <a:p>
            <a:r>
              <a:rPr lang="en-US" altLang="zh-CN" sz="1400" dirty="0"/>
              <a:t>Viability Dye </a:t>
            </a:r>
            <a:endParaRPr lang="zh-CN" altLang="en-US" sz="1400" dirty="0"/>
          </a:p>
        </p:txBody>
      </p:sp>
      <p:cxnSp>
        <p:nvCxnSpPr>
          <p:cNvPr id="34" name="直接箭头连接符 33">
            <a:extLst>
              <a:ext uri="{FF2B5EF4-FFF2-40B4-BE49-F238E27FC236}">
                <a16:creationId xmlns:a16="http://schemas.microsoft.com/office/drawing/2014/main" id="{E27D0B97-42B1-4863-995A-235FBBC6C792}"/>
              </a:ext>
            </a:extLst>
          </p:cNvPr>
          <p:cNvCxnSpPr>
            <a:cxnSpLocks/>
          </p:cNvCxnSpPr>
          <p:nvPr/>
        </p:nvCxnSpPr>
        <p:spPr>
          <a:xfrm>
            <a:off x="4453615" y="4324750"/>
            <a:ext cx="105801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5" name="文本框 34">
            <a:extLst>
              <a:ext uri="{FF2B5EF4-FFF2-40B4-BE49-F238E27FC236}">
                <a16:creationId xmlns:a16="http://schemas.microsoft.com/office/drawing/2014/main" id="{DCF45855-C7B3-4A72-A88B-F88EBF95FFE4}"/>
              </a:ext>
            </a:extLst>
          </p:cNvPr>
          <p:cNvSpPr txBox="1"/>
          <p:nvPr/>
        </p:nvSpPr>
        <p:spPr>
          <a:xfrm>
            <a:off x="4852127" y="2490323"/>
            <a:ext cx="720936" cy="646331"/>
          </a:xfrm>
          <a:prstGeom prst="rect">
            <a:avLst/>
          </a:prstGeom>
          <a:noFill/>
        </p:spPr>
        <p:txBody>
          <a:bodyPr wrap="square" rtlCol="0">
            <a:spAutoFit/>
          </a:bodyPr>
          <a:lstStyle/>
          <a:p>
            <a:r>
              <a:rPr lang="en-US" altLang="zh-CN" dirty="0"/>
              <a:t>Dead cells</a:t>
            </a:r>
            <a:endParaRPr lang="zh-CN" altLang="en-US" dirty="0"/>
          </a:p>
        </p:txBody>
      </p:sp>
      <p:pic>
        <p:nvPicPr>
          <p:cNvPr id="2" name="图片 1">
            <a:extLst>
              <a:ext uri="{FF2B5EF4-FFF2-40B4-BE49-F238E27FC236}">
                <a16:creationId xmlns:a16="http://schemas.microsoft.com/office/drawing/2014/main" id="{75DBA260-51A9-403F-AF37-BF9BE03B0D04}"/>
              </a:ext>
            </a:extLst>
          </p:cNvPr>
          <p:cNvPicPr>
            <a:picLocks noChangeAspect="1"/>
          </p:cNvPicPr>
          <p:nvPr/>
        </p:nvPicPr>
        <p:blipFill>
          <a:blip r:embed="rId6"/>
          <a:stretch>
            <a:fillRect/>
          </a:stretch>
        </p:blipFill>
        <p:spPr>
          <a:xfrm>
            <a:off x="-52022" y="1572407"/>
            <a:ext cx="2716981" cy="2899635"/>
          </a:xfrm>
          <a:prstGeom prst="rect">
            <a:avLst/>
          </a:prstGeom>
        </p:spPr>
      </p:pic>
    </p:spTree>
    <p:extLst>
      <p:ext uri="{BB962C8B-B14F-4D97-AF65-F5344CB8AC3E}">
        <p14:creationId xmlns:p14="http://schemas.microsoft.com/office/powerpoint/2010/main" val="175072900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355</TotalTime>
  <Words>300</Words>
  <Application>Microsoft Office PowerPoint</Application>
  <PresentationFormat>宽屏</PresentationFormat>
  <Paragraphs>19</Paragraphs>
  <Slides>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vt:i4>
      </vt:variant>
    </vt:vector>
  </HeadingPairs>
  <TitlesOfParts>
    <vt:vector size="6" baseType="lpstr">
      <vt:lpstr>等线</vt:lpstr>
      <vt:lpstr>等线 Light</vt:lpstr>
      <vt:lpstr>Arial</vt:lpstr>
      <vt:lpstr>Office 主题​​</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洋 宋</dc:creator>
  <cp:lastModifiedBy>洋 宋</cp:lastModifiedBy>
  <cp:revision>26</cp:revision>
  <dcterms:created xsi:type="dcterms:W3CDTF">2020-05-06T12:26:13Z</dcterms:created>
  <dcterms:modified xsi:type="dcterms:W3CDTF">2020-05-09T07:52:43Z</dcterms:modified>
</cp:coreProperties>
</file>