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78"/>
    <p:restoredTop sz="96291"/>
  </p:normalViewPr>
  <p:slideViewPr>
    <p:cSldViewPr snapToGrid="0" snapToObjects="1">
      <p:cViewPr varScale="1">
        <p:scale>
          <a:sx n="333" d="100"/>
          <a:sy n="333" d="100"/>
        </p:scale>
        <p:origin x="5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ykiniwa%20HD:Users:ykiniwa:Desktop:spike-i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kiniwa/&#30740;&#31350;&#12501;&#12442;&#12525;&#12471;&#12441;&#12455;&#12463;&#12488;/TOSOH/for%20writing%20BRAFmut_CTC/CTC_BMCcancer/spike-i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363253115542691"/>
          <c:y val="5.5499930929686421E-2"/>
          <c:w val="0.66771062573009421"/>
          <c:h val="0.71841663213150986"/>
        </c:manualLayout>
      </c:layout>
      <c:scatterChart>
        <c:scatterStyle val="lineMarker"/>
        <c:varyColors val="0"/>
        <c:ser>
          <c:idx val="5"/>
          <c:order val="0"/>
          <c:spPr>
            <a:ln w="38100">
              <a:solidFill>
                <a:sysClr val="windowText" lastClr="000000"/>
              </a:solidFill>
              <a:prstDash val="solid"/>
            </a:ln>
          </c:spPr>
          <c:marker>
            <c:symbol val="circle"/>
            <c:size val="8"/>
            <c:spPr>
              <a:solidFill>
                <a:sysClr val="windowText" lastClr="000000"/>
              </a:solidFill>
              <a:ln w="3175">
                <a:solidFill>
                  <a:sysClr val="windowText" lastClr="000000"/>
                </a:solidFill>
                <a:prstDash val="solid"/>
              </a:ln>
            </c:spPr>
          </c:marker>
          <c:dPt>
            <c:idx val="2"/>
            <c:marker>
              <c:spPr>
                <a:solidFill>
                  <a:sysClr val="windowText" lastClr="000000"/>
                </a:solidFill>
                <a:ln w="3175">
                  <a:solidFill>
                    <a:sysClr val="windowText" lastClr="000000"/>
                  </a:solidFill>
                  <a:prstDash val="solid"/>
                </a:ln>
                <a:effectLst/>
              </c:spPr>
            </c:marker>
            <c:bubble3D val="0"/>
            <c:spPr>
              <a:ln w="38100">
                <a:solidFill>
                  <a:sysClr val="windowText" lastClr="000000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5A38-4946-A945-781F3F67EDDE}"/>
              </c:ext>
            </c:extLst>
          </c:dPt>
          <c:xVal>
            <c:numRef>
              <c:f>Sheet3!$C$26:$E$26</c:f>
              <c:numCache>
                <c:formatCode>General</c:formatCode>
                <c:ptCount val="3"/>
                <c:pt idx="0">
                  <c:v>5</c:v>
                </c:pt>
                <c:pt idx="1">
                  <c:v>50</c:v>
                </c:pt>
                <c:pt idx="2">
                  <c:v>500</c:v>
                </c:pt>
              </c:numCache>
            </c:numRef>
          </c:xVal>
          <c:yVal>
            <c:numRef>
              <c:f>Sheet3!$C$27:$E$27</c:f>
              <c:numCache>
                <c:formatCode>General</c:formatCode>
                <c:ptCount val="3"/>
                <c:pt idx="0">
                  <c:v>3</c:v>
                </c:pt>
                <c:pt idx="1">
                  <c:v>23</c:v>
                </c:pt>
                <c:pt idx="2">
                  <c:v>213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A38-4946-A945-781F3F67EDDE}"/>
            </c:ext>
          </c:extLst>
        </c:ser>
        <c:ser>
          <c:idx val="0"/>
          <c:order val="1"/>
          <c:xVal>
            <c:numRef>
              <c:f>Sheet3!$C$26:$E$26</c:f>
              <c:numCache>
                <c:formatCode>General</c:formatCode>
                <c:ptCount val="3"/>
                <c:pt idx="0">
                  <c:v>5</c:v>
                </c:pt>
                <c:pt idx="1">
                  <c:v>50</c:v>
                </c:pt>
                <c:pt idx="2">
                  <c:v>500</c:v>
                </c:pt>
              </c:numCache>
            </c:numRef>
          </c:xVal>
          <c:yVal>
            <c:numRef>
              <c:f>Sheet3!$C$28:$E$28</c:f>
              <c:numCache>
                <c:formatCode>General</c:formatCode>
                <c:ptCount val="3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A38-4946-A945-781F3F67EDDE}"/>
            </c:ext>
          </c:extLst>
        </c:ser>
        <c:ser>
          <c:idx val="1"/>
          <c:order val="2"/>
          <c:spPr>
            <a:ln w="19050">
              <a:solidFill>
                <a:schemeClr val="tx1"/>
              </a:solidFill>
              <a:prstDash val="sysDash"/>
            </a:ln>
          </c:spPr>
          <c:marker>
            <c:symbol val="dot"/>
            <c:size val="5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marker>
          <c:xVal>
            <c:numRef>
              <c:f>Sheet3!$C$26:$E$26</c:f>
              <c:numCache>
                <c:formatCode>General</c:formatCode>
                <c:ptCount val="3"/>
                <c:pt idx="0">
                  <c:v>5</c:v>
                </c:pt>
                <c:pt idx="1">
                  <c:v>50</c:v>
                </c:pt>
                <c:pt idx="2">
                  <c:v>500</c:v>
                </c:pt>
              </c:numCache>
            </c:numRef>
          </c:xVal>
          <c:yVal>
            <c:numRef>
              <c:f>Sheet3!$C$29:$E$29</c:f>
              <c:numCache>
                <c:formatCode>General</c:formatCode>
                <c:ptCount val="3"/>
                <c:pt idx="0">
                  <c:v>5</c:v>
                </c:pt>
                <c:pt idx="1">
                  <c:v>50</c:v>
                </c:pt>
                <c:pt idx="2">
                  <c:v>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A38-4946-A945-781F3F67E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7238152"/>
        <c:axId val="-2087230840"/>
      </c:scatterChart>
      <c:valAx>
        <c:axId val="-2087238152"/>
        <c:scaling>
          <c:orientation val="minMax"/>
          <c:max val="5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number of spiked cells</a:t>
                </a:r>
                <a:endParaRPr lang="ja-JP" sz="1400"/>
              </a:p>
            </c:rich>
          </c:tx>
          <c:layout>
            <c:manualLayout>
              <c:xMode val="edge"/>
              <c:yMode val="edge"/>
              <c:x val="0.32958471443097775"/>
              <c:y val="0.8791285221116349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-2087230840"/>
        <c:crosses val="autoZero"/>
        <c:crossBetween val="midCat"/>
        <c:majorUnit val="100"/>
      </c:valAx>
      <c:valAx>
        <c:axId val="-2087230840"/>
        <c:scaling>
          <c:orientation val="minMax"/>
          <c:max val="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number of detected cells</a:t>
                </a:r>
                <a:endParaRPr lang="ja-JP" sz="1600"/>
              </a:p>
            </c:rich>
          </c:tx>
          <c:layout>
            <c:manualLayout>
              <c:xMode val="edge"/>
              <c:yMode val="edge"/>
              <c:x val="4.4666669031209513E-2"/>
              <c:y val="8.431614314862852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-2087238152"/>
        <c:crosses val="autoZero"/>
        <c:crossBetween val="midCat"/>
        <c:majorUnit val="100"/>
      </c:valAx>
      <c:spPr>
        <a:ln w="12700">
          <a:solidFill>
            <a:sysClr val="window" lastClr="FFFFFF">
              <a:lumMod val="50000"/>
            </a:sys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77777777777779"/>
          <c:y val="5.0925925925925923E-2"/>
          <c:w val="0.75166666666666682"/>
          <c:h val="0.761538552733810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Sheet3!$M$10</c:f>
              <c:strCache>
                <c:ptCount val="1"/>
                <c:pt idx="0">
                  <c:v>% detected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Sheet3!$L$11:$L$17</c:f>
              <c:strCache>
                <c:ptCount val="7"/>
                <c:pt idx="0">
                  <c:v>888mel</c:v>
                </c:pt>
                <c:pt idx="1">
                  <c:v>928mel</c:v>
                </c:pt>
                <c:pt idx="2">
                  <c:v>501mel</c:v>
                </c:pt>
                <c:pt idx="3">
                  <c:v>624mel</c:v>
                </c:pt>
                <c:pt idx="4">
                  <c:v>397mel</c:v>
                </c:pt>
                <c:pt idx="5">
                  <c:v>MEL2</c:v>
                </c:pt>
                <c:pt idx="6">
                  <c:v>MEL18</c:v>
                </c:pt>
              </c:strCache>
            </c:strRef>
          </c:cat>
          <c:val>
            <c:numRef>
              <c:f>Sheet3!$M$11:$M$17</c:f>
              <c:numCache>
                <c:formatCode>0%</c:formatCode>
                <c:ptCount val="7"/>
                <c:pt idx="0">
                  <c:v>0.30649999999999999</c:v>
                </c:pt>
                <c:pt idx="1">
                  <c:v>0.126</c:v>
                </c:pt>
                <c:pt idx="2">
                  <c:v>0.60550000000000004</c:v>
                </c:pt>
                <c:pt idx="3">
                  <c:v>0.50949999999999995</c:v>
                </c:pt>
                <c:pt idx="4">
                  <c:v>0.30449999999999999</c:v>
                </c:pt>
                <c:pt idx="5">
                  <c:v>0.23150000000000001</c:v>
                </c:pt>
                <c:pt idx="6">
                  <c:v>0.16700000000000001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AD-6F43-AE0F-1187D19C1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487121888"/>
        <c:axId val="487102768"/>
      </c:barChart>
      <c:catAx>
        <c:axId val="4871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87102768"/>
        <c:crosses val="autoZero"/>
        <c:auto val="1"/>
        <c:lblAlgn val="ctr"/>
        <c:lblOffset val="100"/>
        <c:noMultiLvlLbl val="0"/>
      </c:catAx>
      <c:valAx>
        <c:axId val="487102768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600" b="1" i="0" cap="none" baseline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detected / spiked ratio</a:t>
                </a:r>
                <a:endParaRPr lang="ja-JP" altLang="ja-JP" sz="1600" b="1" cap="none" baseline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4.7805555555555553E-2"/>
              <c:y val="6.880119687445512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87121888"/>
        <c:crosses val="autoZero"/>
        <c:crossBetween val="between"/>
        <c:majorUnit val="0.2"/>
      </c:valAx>
      <c:spPr>
        <a:noFill/>
        <a:ln w="9525"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0.01953</cdr:x>
      <cdr:y>0.02144</cdr:y>
    </cdr:from>
    <cdr:to>
      <cdr:x>0.10669</cdr:x>
      <cdr:y>0.12574</cdr:y>
    </cdr:to>
    <cdr:sp macro="" textlink="">
      <cdr:nvSpPr>
        <cdr:cNvPr id="2" name="テキスト 1"/>
        <cdr:cNvSpPr txBox="1"/>
      </cdr:nvSpPr>
      <cdr:spPr>
        <a:xfrm xmlns:a="http://schemas.openxmlformats.org/drawingml/2006/main">
          <a:off x="50800" y="50800"/>
          <a:ext cx="226752" cy="247193"/>
        </a:xfrm>
        <a:prstGeom xmlns:a="http://schemas.openxmlformats.org/drawingml/2006/main" prst="rect">
          <a:avLst/>
        </a:prstGeom>
      </cdr:spPr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2D41-9DE3-754B-8F60-F378B1F2FB77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EA04-30AF-B546-88BE-1A417B726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fld id="{1C472D41-9DE3-754B-8F60-F378B1F2FB77}" type="datetimeFigureOut">
              <a:rPr lang="ja-JP" altLang="en-US" smtClean="0"/>
              <a:pPr/>
              <a:t>2020/9/26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fld id="{6862EA04-30AF-B546-88BE-1A417B7261F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665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baseline="0">
          <a:solidFill>
            <a:schemeClr val="tx1"/>
          </a:solidFill>
          <a:latin typeface="Arial" charset="0"/>
          <a:ea typeface="ＭＳ Ｐゴシック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Arial" charset="0"/>
          <a:ea typeface="ＭＳ Ｐゴシック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 baseline="0">
          <a:solidFill>
            <a:schemeClr val="tx1"/>
          </a:solidFill>
          <a:latin typeface="Arial" charset="0"/>
          <a:ea typeface="ＭＳ Ｐゴシック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 baseline="0">
          <a:solidFill>
            <a:schemeClr val="tx1"/>
          </a:solidFill>
          <a:latin typeface="Arial" charset="0"/>
          <a:ea typeface="ＭＳ Ｐゴシック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Arial" charset="0"/>
          <a:ea typeface="ＭＳ Ｐゴシック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Arial" charset="0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2117021-E286-BD4A-811B-2BF9CABA0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40" y="894745"/>
            <a:ext cx="7886700" cy="486212"/>
          </a:xfrm>
        </p:spPr>
        <p:txBody>
          <a:bodyPr>
            <a:normAutofit/>
          </a:bodyPr>
          <a:lstStyle/>
          <a:p>
            <a:r>
              <a:rPr kumimoji="1"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kumimoji="1" lang="en-US" altLang="ja-JP" sz="1800" b="1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kumimoji="1" lang="ja-JP" altLang="en-US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CCDBE044-70FA-2B4C-9E5E-1BBED598FC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5036255"/>
              </p:ext>
            </p:extLst>
          </p:nvPr>
        </p:nvGraphicFramePr>
        <p:xfrm>
          <a:off x="5031156" y="1799435"/>
          <a:ext cx="3827417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A2409EC-0546-B546-97F7-4B86B504AE24}"/>
              </a:ext>
            </a:extLst>
          </p:cNvPr>
          <p:cNvSpPr txBox="1"/>
          <p:nvPr/>
        </p:nvSpPr>
        <p:spPr>
          <a:xfrm>
            <a:off x="365900" y="138095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5446B9-F0A1-CC4B-A52F-1DCFD44E36E2}"/>
              </a:ext>
            </a:extLst>
          </p:cNvPr>
          <p:cNvSpPr txBox="1"/>
          <p:nvPr/>
        </p:nvSpPr>
        <p:spPr>
          <a:xfrm>
            <a:off x="4797759" y="138095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78C6F368-8DD3-A249-90BF-06B1E211CA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245950"/>
              </p:ext>
            </p:extLst>
          </p:nvPr>
        </p:nvGraphicFramePr>
        <p:xfrm>
          <a:off x="407940" y="1799434"/>
          <a:ext cx="4572000" cy="3458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3400937"/>
      </p:ext>
    </p:extLst>
  </p:cSld>
  <p:clrMapOvr>
    <a:masterClrMapping/>
  </p:clrMapOvr>
</p:sld>
</file>

<file path=ppt/theme/theme1.xml><?xml version="1.0" encoding="utf-8"?>
<a:theme xmlns:a="http://schemas.openxmlformats.org/drawingml/2006/main" name="YK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K" id="{4AB2D234-7AEF-3D43-B27B-3681FA031565}" vid="{FF1F1826-6153-3E48-88DC-709A345E293A}"/>
    </a:ext>
  </a:extLst>
</a:theme>
</file>

<file path=ppt/theme/themeOverride1.xml><?xml version="1.0" encoding="utf-8"?>
<a:themeOverride xmlns:a="http://schemas.openxmlformats.org/drawingml/2006/main">
  <a:clrScheme name="ペーパー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YK</Template>
  <TotalTime>110</TotalTime>
  <Words>21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YK</vt:lpstr>
      <vt:lpstr>Fig. S1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 S1</dc:title>
  <dc:creator>木庭幸子</dc:creator>
  <cp:lastModifiedBy>奥山隆平</cp:lastModifiedBy>
  <cp:revision>10</cp:revision>
  <dcterms:created xsi:type="dcterms:W3CDTF">2020-09-17T10:34:24Z</dcterms:created>
  <dcterms:modified xsi:type="dcterms:W3CDTF">2020-09-26T07:23:19Z</dcterms:modified>
</cp:coreProperties>
</file>