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F0B8-0D06-4DBE-9C48-C4F3E673A903}" type="datetimeFigureOut">
              <a:rPr lang="it-IT" smtClean="0"/>
              <a:pPr/>
              <a:t>07/08/2020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4D4EE-5874-418D-A7D6-98282188B20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47564" y="1323"/>
            <a:ext cx="7848872" cy="6515100"/>
            <a:chOff x="1979" y="333"/>
            <a:chExt cx="8964" cy="10260"/>
          </a:xfrm>
        </p:grpSpPr>
        <p:sp>
          <p:nvSpPr>
            <p:cNvPr id="55300" name="AutoShape 5"/>
            <p:cNvSpPr>
              <a:spLocks noChangeAspect="1" noChangeArrowheads="1"/>
            </p:cNvSpPr>
            <p:nvPr/>
          </p:nvSpPr>
          <p:spPr bwMode="auto">
            <a:xfrm>
              <a:off x="1979" y="333"/>
              <a:ext cx="8964" cy="10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01" name="Text Box 6"/>
            <p:cNvSpPr txBox="1">
              <a:spLocks noChangeArrowheads="1"/>
            </p:cNvSpPr>
            <p:nvPr/>
          </p:nvSpPr>
          <p:spPr bwMode="auto">
            <a:xfrm>
              <a:off x="1979" y="671"/>
              <a:ext cx="3495" cy="123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600" dirty="0">
                  <a:latin typeface="Times New Roman" pitchFamily="18" charset="0"/>
                </a:rPr>
                <a:t>Database: PubMed #11414, Embase #16466, CENTRAL#1374 </a:t>
              </a:r>
              <a:r>
                <a:rPr lang="en-GB" sz="1600" dirty="0" err="1">
                  <a:latin typeface="Times New Roman" pitchFamily="18" charset="0"/>
                </a:rPr>
                <a:t>Psychinfo</a:t>
              </a:r>
              <a:r>
                <a:rPr lang="en-GB" sz="1600" dirty="0">
                  <a:latin typeface="Times New Roman" pitchFamily="18" charset="0"/>
                </a:rPr>
                <a:t> #200, LILACS#876</a:t>
              </a:r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55302" name="Text Box 7"/>
            <p:cNvSpPr txBox="1">
              <a:spLocks noChangeArrowheads="1"/>
            </p:cNvSpPr>
            <p:nvPr/>
          </p:nvSpPr>
          <p:spPr bwMode="auto">
            <a:xfrm>
              <a:off x="6372" y="671"/>
              <a:ext cx="3240" cy="123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it-IT" sz="1000" dirty="0">
                <a:latin typeface="Times New Roman" pitchFamily="18" charset="0"/>
              </a:endParaRPr>
            </a:p>
            <a:p>
              <a:pPr algn="ctr"/>
              <a:r>
                <a:rPr lang="en-GB" sz="1600" dirty="0">
                  <a:latin typeface="Times New Roman" pitchFamily="18" charset="0"/>
                </a:rPr>
                <a:t>Additional records identified through other sources#4</a:t>
              </a:r>
            </a:p>
            <a:p>
              <a:pPr algn="ctr"/>
              <a:endParaRPr lang="it-IT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55303" name="Line 9"/>
            <p:cNvSpPr>
              <a:spLocks noChangeShapeType="1"/>
            </p:cNvSpPr>
            <p:nvPr/>
          </p:nvSpPr>
          <p:spPr bwMode="auto">
            <a:xfrm>
              <a:off x="7992" y="1891"/>
              <a:ext cx="1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04" name="Text Box 10"/>
            <p:cNvSpPr txBox="1">
              <a:spLocks noChangeArrowheads="1"/>
            </p:cNvSpPr>
            <p:nvPr/>
          </p:nvSpPr>
          <p:spPr bwMode="auto">
            <a:xfrm>
              <a:off x="3501" y="2583"/>
              <a:ext cx="4680" cy="54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600" dirty="0">
                  <a:latin typeface="Times New Roman" pitchFamily="18" charset="0"/>
                </a:rPr>
                <a:t>Records after </a:t>
              </a:r>
              <a:r>
                <a:rPr lang="it-IT" sz="1600" dirty="0" err="1">
                  <a:latin typeface="Times New Roman" pitchFamily="18" charset="0"/>
                </a:rPr>
                <a:t>duplicates</a:t>
              </a:r>
              <a:r>
                <a:rPr lang="it-IT" sz="1600" dirty="0">
                  <a:latin typeface="Times New Roman" pitchFamily="18" charset="0"/>
                </a:rPr>
                <a:t> removed:18699  </a:t>
              </a:r>
              <a:endParaRPr lang="it-IT" sz="1600" dirty="0">
                <a:solidFill>
                  <a:srgbClr val="FF0000"/>
                </a:solidFill>
              </a:endParaRPr>
            </a:p>
          </p:txBody>
        </p:sp>
        <p:sp>
          <p:nvSpPr>
            <p:cNvPr id="55305" name="Line 11"/>
            <p:cNvSpPr>
              <a:spLocks noChangeShapeType="1"/>
            </p:cNvSpPr>
            <p:nvPr/>
          </p:nvSpPr>
          <p:spPr bwMode="auto">
            <a:xfrm>
              <a:off x="5831" y="3151"/>
              <a:ext cx="1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06" name="Text Box 12"/>
            <p:cNvSpPr txBox="1">
              <a:spLocks noChangeArrowheads="1"/>
            </p:cNvSpPr>
            <p:nvPr/>
          </p:nvSpPr>
          <p:spPr bwMode="auto">
            <a:xfrm>
              <a:off x="4392" y="3691"/>
              <a:ext cx="2876" cy="89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dirty="0">
                  <a:latin typeface="Times New Roman" pitchFamily="18" charset="0"/>
                </a:rPr>
                <a:t>records screened on basis of title and abstract #18699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5309" name="Text Box 15"/>
            <p:cNvSpPr txBox="1">
              <a:spLocks noChangeArrowheads="1"/>
            </p:cNvSpPr>
            <p:nvPr/>
          </p:nvSpPr>
          <p:spPr bwMode="auto">
            <a:xfrm>
              <a:off x="4421" y="5060"/>
              <a:ext cx="2880" cy="10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dirty="0">
                  <a:latin typeface="Times New Roman" pitchFamily="18" charset="0"/>
                </a:rPr>
                <a:t>full-text articles assessed for eligibility #47</a:t>
              </a:r>
              <a:endParaRPr lang="it-IT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55310" name="Line 16"/>
            <p:cNvSpPr>
              <a:spLocks noChangeShapeType="1"/>
            </p:cNvSpPr>
            <p:nvPr/>
          </p:nvSpPr>
          <p:spPr bwMode="auto">
            <a:xfrm>
              <a:off x="5861" y="4459"/>
              <a:ext cx="1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11" name="Text Box 17"/>
            <p:cNvSpPr txBox="1">
              <a:spLocks noChangeArrowheads="1"/>
            </p:cNvSpPr>
            <p:nvPr/>
          </p:nvSpPr>
          <p:spPr bwMode="auto">
            <a:xfrm>
              <a:off x="4392" y="6525"/>
              <a:ext cx="2880" cy="136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dirty="0">
                  <a:latin typeface="Times New Roman" pitchFamily="18" charset="0"/>
                </a:rPr>
                <a:t>studies included in qualitative synthesis of systematic review #37</a:t>
              </a:r>
            </a:p>
            <a:p>
              <a:pPr algn="ctr"/>
              <a:endParaRPr lang="it-IT" sz="1600" b="1" dirty="0">
                <a:solidFill>
                  <a:srgbClr val="FF0000"/>
                </a:solidFill>
                <a:latin typeface="Times New Roman" pitchFamily="18" charset="0"/>
              </a:endParaRPr>
            </a:p>
            <a:p>
              <a:endParaRPr lang="it-IT" dirty="0"/>
            </a:p>
          </p:txBody>
        </p:sp>
        <p:sp>
          <p:nvSpPr>
            <p:cNvPr id="55312" name="Text Box 18"/>
            <p:cNvSpPr txBox="1">
              <a:spLocks noChangeArrowheads="1"/>
            </p:cNvSpPr>
            <p:nvPr/>
          </p:nvSpPr>
          <p:spPr bwMode="auto">
            <a:xfrm>
              <a:off x="8087" y="4824"/>
              <a:ext cx="2727" cy="318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GB" sz="1100" dirty="0">
                  <a:latin typeface="Times New Roman" pitchFamily="18" charset="0"/>
                </a:rPr>
                <a:t> </a:t>
              </a:r>
              <a:r>
                <a:rPr lang="en-GB" sz="1600" dirty="0">
                  <a:latin typeface="Times New Roman" pitchFamily="18" charset="0"/>
                </a:rPr>
                <a:t>records excluded : inclusion criteria not met#10 (</a:t>
              </a:r>
              <a:r>
                <a:rPr lang="it-IT" sz="1600" dirty="0">
                  <a:latin typeface="Times New Roman" pitchFamily="18" charset="0"/>
                </a:rPr>
                <a:t>non-comparative studies, </a:t>
              </a:r>
              <a:r>
                <a:rPr lang="it-IT" sz="1600" dirty="0" err="1">
                  <a:latin typeface="Times New Roman" pitchFamily="18" charset="0"/>
                </a:rPr>
                <a:t>had</a:t>
              </a:r>
              <a:r>
                <a:rPr lang="it-IT" sz="1600" dirty="0">
                  <a:latin typeface="Times New Roman" pitchFamily="18" charset="0"/>
                </a:rPr>
                <a:t> no </a:t>
              </a:r>
              <a:r>
                <a:rPr lang="it-IT" sz="1600" dirty="0" err="1">
                  <a:latin typeface="Times New Roman" pitchFamily="18" charset="0"/>
                </a:rPr>
                <a:t>population</a:t>
              </a:r>
              <a:r>
                <a:rPr lang="it-IT" sz="1600" dirty="0">
                  <a:latin typeface="Times New Roman" pitchFamily="18" charset="0"/>
                </a:rPr>
                <a:t> of </a:t>
              </a:r>
              <a:r>
                <a:rPr lang="it-IT" sz="1600" dirty="0" err="1">
                  <a:latin typeface="Times New Roman" pitchFamily="18" charset="0"/>
                </a:rPr>
                <a:t>interest</a:t>
              </a:r>
              <a:r>
                <a:rPr lang="it-IT" sz="1600" dirty="0">
                  <a:latin typeface="Times New Roman" pitchFamily="18" charset="0"/>
                </a:rPr>
                <a:t>, </a:t>
              </a:r>
              <a:r>
                <a:rPr lang="it-IT" sz="1600" dirty="0" err="1">
                  <a:latin typeface="Times New Roman" pitchFamily="18" charset="0"/>
                </a:rPr>
                <a:t>were</a:t>
              </a:r>
              <a:r>
                <a:rPr lang="it-IT" sz="1600" dirty="0">
                  <a:latin typeface="Times New Roman" pitchFamily="18" charset="0"/>
                </a:rPr>
                <a:t> </a:t>
              </a:r>
              <a:r>
                <a:rPr lang="it-IT" sz="1600" dirty="0" err="1">
                  <a:latin typeface="Times New Roman" pitchFamily="18" charset="0"/>
                </a:rPr>
                <a:t>protocols</a:t>
              </a:r>
              <a:r>
                <a:rPr lang="it-IT" sz="1600" dirty="0">
                  <a:latin typeface="Times New Roman" pitchFamily="18" charset="0"/>
                </a:rPr>
                <a:t>, or </a:t>
              </a:r>
              <a:r>
                <a:rPr lang="it-IT" sz="1600" dirty="0" err="1">
                  <a:latin typeface="Times New Roman" pitchFamily="18" charset="0"/>
                </a:rPr>
                <a:t>were</a:t>
              </a:r>
              <a:r>
                <a:rPr lang="it-IT" sz="1600" dirty="0">
                  <a:latin typeface="Times New Roman" pitchFamily="18" charset="0"/>
                </a:rPr>
                <a:t> </a:t>
              </a:r>
              <a:r>
                <a:rPr lang="it-IT" sz="1600" dirty="0" err="1">
                  <a:latin typeface="Times New Roman" pitchFamily="18" charset="0"/>
                </a:rPr>
                <a:t>older</a:t>
              </a:r>
              <a:r>
                <a:rPr lang="it-IT" sz="1600" dirty="0">
                  <a:latin typeface="Times New Roman" pitchFamily="18" charset="0"/>
                </a:rPr>
                <a:t> </a:t>
              </a:r>
              <a:r>
                <a:rPr lang="it-IT" sz="1600" dirty="0" err="1">
                  <a:latin typeface="Times New Roman" pitchFamily="18" charset="0"/>
                </a:rPr>
                <a:t>version</a:t>
              </a:r>
              <a:r>
                <a:rPr lang="it-IT" sz="1600" dirty="0">
                  <a:latin typeface="Times New Roman" pitchFamily="18" charset="0"/>
                </a:rPr>
                <a:t> of </a:t>
              </a:r>
              <a:r>
                <a:rPr lang="it-IT" sz="1600" dirty="0" err="1">
                  <a:latin typeface="Times New Roman" pitchFamily="18" charset="0"/>
                </a:rPr>
                <a:t>already</a:t>
              </a:r>
              <a:r>
                <a:rPr lang="it-IT" sz="1600" dirty="0">
                  <a:latin typeface="Times New Roman" pitchFamily="18" charset="0"/>
                </a:rPr>
                <a:t> </a:t>
              </a:r>
              <a:r>
                <a:rPr lang="it-IT" sz="1600" dirty="0" err="1">
                  <a:latin typeface="Times New Roman" pitchFamily="18" charset="0"/>
                </a:rPr>
                <a:t>included</a:t>
              </a:r>
              <a:r>
                <a:rPr lang="it-IT" sz="1600" dirty="0">
                  <a:latin typeface="Times New Roman" pitchFamily="18" charset="0"/>
                </a:rPr>
                <a:t> studies)</a:t>
              </a:r>
              <a:endParaRPr lang="en-GB" sz="1600" dirty="0">
                <a:latin typeface="Times New Roman" pitchFamily="18" charset="0"/>
              </a:endParaRPr>
            </a:p>
            <a:p>
              <a:endParaRPr lang="it-IT" dirty="0"/>
            </a:p>
          </p:txBody>
        </p:sp>
        <p:sp>
          <p:nvSpPr>
            <p:cNvPr id="55313" name="Line 19"/>
            <p:cNvSpPr>
              <a:spLocks noChangeShapeType="1"/>
            </p:cNvSpPr>
            <p:nvPr/>
          </p:nvSpPr>
          <p:spPr bwMode="auto">
            <a:xfrm>
              <a:off x="7402" y="5532"/>
              <a:ext cx="538" cy="86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14" name="Line 20"/>
            <p:cNvSpPr>
              <a:spLocks noChangeShapeType="1"/>
            </p:cNvSpPr>
            <p:nvPr/>
          </p:nvSpPr>
          <p:spPr bwMode="auto">
            <a:xfrm>
              <a:off x="5829" y="6123"/>
              <a:ext cx="2" cy="4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5315" name="Text Box 21"/>
            <p:cNvSpPr txBox="1">
              <a:spLocks noChangeArrowheads="1"/>
            </p:cNvSpPr>
            <p:nvPr/>
          </p:nvSpPr>
          <p:spPr bwMode="auto">
            <a:xfrm>
              <a:off x="4392" y="8551"/>
              <a:ext cx="2875" cy="158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GB" sz="1600" b="1" dirty="0">
                  <a:solidFill>
                    <a:srgbClr val="000099"/>
                  </a:solidFill>
                  <a:latin typeface="Times New Roman" pitchFamily="18" charset="0"/>
                </a:rPr>
                <a:t> studies</a:t>
              </a:r>
            </a:p>
            <a:p>
              <a:pPr algn="ctr"/>
              <a:r>
                <a:rPr lang="en-GB" sz="1600" b="1" dirty="0">
                  <a:solidFill>
                    <a:srgbClr val="000099"/>
                  </a:solidFill>
                  <a:latin typeface="Times New Roman" pitchFamily="18" charset="0"/>
                </a:rPr>
                <a:t>included in quantitative synthesis of systematic review #29</a:t>
              </a:r>
              <a:endParaRPr lang="it-IT" sz="1600" b="1" dirty="0">
                <a:solidFill>
                  <a:srgbClr val="000099"/>
                </a:solidFill>
              </a:endParaRPr>
            </a:p>
          </p:txBody>
        </p:sp>
        <p:sp>
          <p:nvSpPr>
            <p:cNvPr id="55316" name="Line 22"/>
            <p:cNvSpPr>
              <a:spLocks noChangeShapeType="1"/>
            </p:cNvSpPr>
            <p:nvPr/>
          </p:nvSpPr>
          <p:spPr bwMode="auto">
            <a:xfrm>
              <a:off x="5830" y="8011"/>
              <a:ext cx="1" cy="54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cxnSp>
        <p:nvCxnSpPr>
          <p:cNvPr id="22" name="Connettore 2 21"/>
          <p:cNvCxnSpPr/>
          <p:nvPr/>
        </p:nvCxnSpPr>
        <p:spPr>
          <a:xfrm rot="5400000">
            <a:off x="2285207" y="1213644"/>
            <a:ext cx="285750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609329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b="1" dirty="0">
              <a:solidFill>
                <a:srgbClr val="002060"/>
              </a:solidFill>
            </a:endParaRPr>
          </a:p>
          <a:p>
            <a:r>
              <a:rPr lang="it-IT" sz="1600" b="1" dirty="0">
                <a:solidFill>
                  <a:srgbClr val="002060"/>
                </a:solidFill>
              </a:rPr>
              <a:t>http://www.prisma-statement.org/</a:t>
            </a:r>
            <a:r>
              <a:rPr lang="it-IT" sz="1600" b="1" dirty="0" err="1">
                <a:solidFill>
                  <a:srgbClr val="002060"/>
                </a:solidFill>
              </a:rPr>
              <a:t>usage.htm</a:t>
            </a:r>
            <a:endParaRPr lang="it-IT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115</Words>
  <Application>Microsoft Office PowerPoint</Application>
  <PresentationFormat>Presentazione su schermo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vpistotti</dc:creator>
  <cp:lastModifiedBy>Michela Cinquini</cp:lastModifiedBy>
  <cp:revision>23</cp:revision>
  <dcterms:created xsi:type="dcterms:W3CDTF">2016-07-26T08:26:21Z</dcterms:created>
  <dcterms:modified xsi:type="dcterms:W3CDTF">2020-08-07T14:08:34Z</dcterms:modified>
</cp:coreProperties>
</file>