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3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212" y="52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2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0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7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5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2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8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6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2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3541B-9AA7-4593-8512-49D621ED39B2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CDD7D-684A-4445-B739-7D6A37F44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06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FFA3D6-7B5E-47D6-8BE3-07E2C8E15C5F}"/>
              </a:ext>
            </a:extLst>
          </p:cNvPr>
          <p:cNvSpPr txBox="1"/>
          <p:nvPr/>
        </p:nvSpPr>
        <p:spPr>
          <a:xfrm>
            <a:off x="554139" y="3597919"/>
            <a:ext cx="6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FSC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EBDCC97-2661-4E9B-9C2E-145E4E83B4B8}"/>
              </a:ext>
            </a:extLst>
          </p:cNvPr>
          <p:cNvCxnSpPr>
            <a:cxnSpLocks/>
          </p:cNvCxnSpPr>
          <p:nvPr/>
        </p:nvCxnSpPr>
        <p:spPr>
          <a:xfrm flipV="1">
            <a:off x="664820" y="3628196"/>
            <a:ext cx="28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023B550-2C12-4627-BE2E-97973781B557}"/>
              </a:ext>
            </a:extLst>
          </p:cNvPr>
          <p:cNvCxnSpPr/>
          <p:nvPr/>
        </p:nvCxnSpPr>
        <p:spPr>
          <a:xfrm flipV="1">
            <a:off x="668057" y="3331930"/>
            <a:ext cx="0" cy="28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3754A2-D496-40E9-978D-4C6C12FF823F}"/>
              </a:ext>
            </a:extLst>
          </p:cNvPr>
          <p:cNvSpPr txBox="1"/>
          <p:nvPr/>
        </p:nvSpPr>
        <p:spPr>
          <a:xfrm>
            <a:off x="-27710" y="3348852"/>
            <a:ext cx="82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Viability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D113BD-D322-4610-A171-CF52E91F6D3B}"/>
              </a:ext>
            </a:extLst>
          </p:cNvPr>
          <p:cNvSpPr txBox="1"/>
          <p:nvPr/>
        </p:nvSpPr>
        <p:spPr>
          <a:xfrm>
            <a:off x="1770612" y="3597919"/>
            <a:ext cx="6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13DF21-6C06-4DB6-87C9-96E084280CC2}"/>
              </a:ext>
            </a:extLst>
          </p:cNvPr>
          <p:cNvCxnSpPr>
            <a:cxnSpLocks/>
          </p:cNvCxnSpPr>
          <p:nvPr/>
        </p:nvCxnSpPr>
        <p:spPr>
          <a:xfrm flipV="1">
            <a:off x="1881293" y="3628196"/>
            <a:ext cx="28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083AC3-09DC-4B7A-BAB5-21E8D5ECDFF4}"/>
              </a:ext>
            </a:extLst>
          </p:cNvPr>
          <p:cNvCxnSpPr/>
          <p:nvPr/>
        </p:nvCxnSpPr>
        <p:spPr>
          <a:xfrm flipV="1">
            <a:off x="1884530" y="3331930"/>
            <a:ext cx="0" cy="28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E918736-60DE-42A7-B211-BE4BFE8DD90B}"/>
              </a:ext>
            </a:extLst>
          </p:cNvPr>
          <p:cNvSpPr txBox="1"/>
          <p:nvPr/>
        </p:nvSpPr>
        <p:spPr>
          <a:xfrm>
            <a:off x="1255438" y="3348852"/>
            <a:ext cx="82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96B9D-5ACC-4DC8-A789-0E5CF389FE42}"/>
              </a:ext>
            </a:extLst>
          </p:cNvPr>
          <p:cNvSpPr txBox="1"/>
          <p:nvPr/>
        </p:nvSpPr>
        <p:spPr>
          <a:xfrm>
            <a:off x="2999102" y="3595104"/>
            <a:ext cx="6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AE2C0F0-B905-44A2-950F-F313B575EC62}"/>
              </a:ext>
            </a:extLst>
          </p:cNvPr>
          <p:cNvCxnSpPr>
            <a:cxnSpLocks/>
          </p:cNvCxnSpPr>
          <p:nvPr/>
        </p:nvCxnSpPr>
        <p:spPr>
          <a:xfrm flipV="1">
            <a:off x="3109783" y="3625381"/>
            <a:ext cx="28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90C2A3-78B6-48A9-98B2-A3BF626B5BF2}"/>
              </a:ext>
            </a:extLst>
          </p:cNvPr>
          <p:cNvCxnSpPr/>
          <p:nvPr/>
        </p:nvCxnSpPr>
        <p:spPr>
          <a:xfrm flipV="1">
            <a:off x="3113020" y="3329115"/>
            <a:ext cx="0" cy="28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CF6B5F5-F990-4B0A-8365-DB3A46208F05}"/>
              </a:ext>
            </a:extLst>
          </p:cNvPr>
          <p:cNvSpPr txBox="1"/>
          <p:nvPr/>
        </p:nvSpPr>
        <p:spPr>
          <a:xfrm>
            <a:off x="2483928" y="3346037"/>
            <a:ext cx="82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SSC-H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769516-F054-4478-8B74-67E06CCED3FB}"/>
              </a:ext>
            </a:extLst>
          </p:cNvPr>
          <p:cNvSpPr txBox="1"/>
          <p:nvPr/>
        </p:nvSpPr>
        <p:spPr>
          <a:xfrm>
            <a:off x="4234457" y="4150007"/>
            <a:ext cx="82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Ametrine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 (TCR)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FF991D-45E8-4A65-92D0-2ACFB2D40C56}"/>
              </a:ext>
            </a:extLst>
          </p:cNvPr>
          <p:cNvCxnSpPr>
            <a:cxnSpLocks/>
          </p:cNvCxnSpPr>
          <p:nvPr/>
        </p:nvCxnSpPr>
        <p:spPr>
          <a:xfrm flipV="1">
            <a:off x="4345138" y="4180284"/>
            <a:ext cx="28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B7B165-83A8-4F5A-A465-9084E69B4750}"/>
              </a:ext>
            </a:extLst>
          </p:cNvPr>
          <p:cNvCxnSpPr/>
          <p:nvPr/>
        </p:nvCxnSpPr>
        <p:spPr>
          <a:xfrm flipV="1">
            <a:off x="4348375" y="3884018"/>
            <a:ext cx="0" cy="28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84B7D3E-0BC9-40CC-A71A-A3EE5E2E9898}"/>
              </a:ext>
            </a:extLst>
          </p:cNvPr>
          <p:cNvSpPr txBox="1"/>
          <p:nvPr/>
        </p:nvSpPr>
        <p:spPr>
          <a:xfrm>
            <a:off x="3787364" y="3807812"/>
            <a:ext cx="596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(CD3)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77F8E-C9DF-4144-913B-31D0465A4B72}"/>
              </a:ext>
            </a:extLst>
          </p:cNvPr>
          <p:cNvSpPr txBox="1"/>
          <p:nvPr/>
        </p:nvSpPr>
        <p:spPr>
          <a:xfrm>
            <a:off x="3612804" y="1131486"/>
            <a:ext cx="1378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50" dirty="0" err="1">
                <a:latin typeface="Arial" panose="020B0604020202020204" pitchFamily="34" charset="0"/>
                <a:cs typeface="Arial" panose="020B0604020202020204" pitchFamily="34" charset="0"/>
              </a:rPr>
              <a:t>hTCR-Ametrine</a:t>
            </a:r>
            <a:r>
              <a:rPr lang="sv-SE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sv-SE" sz="1050" dirty="0">
                <a:latin typeface="Arial" panose="020B0604020202020204" pitchFamily="34" charset="0"/>
                <a:cs typeface="Arial" panose="020B0604020202020204" pitchFamily="34" charset="0"/>
              </a:rPr>
              <a:t>+ CD3-GFP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D4431B-E5E4-46F9-824C-D3AB715BADEA}"/>
              </a:ext>
            </a:extLst>
          </p:cNvPr>
          <p:cNvSpPr txBox="1"/>
          <p:nvPr/>
        </p:nvSpPr>
        <p:spPr>
          <a:xfrm>
            <a:off x="3628617" y="2550935"/>
            <a:ext cx="13782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05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4A9599-EA99-4402-BC2A-3B89DED35901}"/>
              </a:ext>
            </a:extLst>
          </p:cNvPr>
          <p:cNvSpPr txBox="1"/>
          <p:nvPr/>
        </p:nvSpPr>
        <p:spPr>
          <a:xfrm>
            <a:off x="5285792" y="2910954"/>
            <a:ext cx="82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</a:p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08F9743-8ABD-49E0-8597-0D6821416E96}"/>
              </a:ext>
            </a:extLst>
          </p:cNvPr>
          <p:cNvCxnSpPr>
            <a:cxnSpLocks/>
          </p:cNvCxnSpPr>
          <p:nvPr/>
        </p:nvCxnSpPr>
        <p:spPr>
          <a:xfrm flipV="1">
            <a:off x="5596498" y="2941231"/>
            <a:ext cx="28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07AA0F-06BC-486A-BFB8-B96210F2B057}"/>
              </a:ext>
            </a:extLst>
          </p:cNvPr>
          <p:cNvCxnSpPr/>
          <p:nvPr/>
        </p:nvCxnSpPr>
        <p:spPr>
          <a:xfrm flipV="1">
            <a:off x="5599735" y="2644965"/>
            <a:ext cx="0" cy="28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209E8E2-4830-4295-A855-3E345E68F61B}"/>
              </a:ext>
            </a:extLst>
          </p:cNvPr>
          <p:cNvSpPr txBox="1"/>
          <p:nvPr/>
        </p:nvSpPr>
        <p:spPr>
          <a:xfrm>
            <a:off x="5038724" y="2568759"/>
            <a:ext cx="596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  <a:p>
            <a:pPr algn="ctr"/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(CD3)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C3DA99-6A5A-4869-9458-6789BA87D362}"/>
              </a:ext>
            </a:extLst>
          </p:cNvPr>
          <p:cNvCxnSpPr>
            <a:cxnSpLocks/>
          </p:cNvCxnSpPr>
          <p:nvPr/>
        </p:nvCxnSpPr>
        <p:spPr>
          <a:xfrm>
            <a:off x="1106112" y="2794096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7CB4955-876B-4958-ACC8-D529B0C9FDE8}"/>
              </a:ext>
            </a:extLst>
          </p:cNvPr>
          <p:cNvCxnSpPr>
            <a:cxnSpLocks/>
          </p:cNvCxnSpPr>
          <p:nvPr/>
        </p:nvCxnSpPr>
        <p:spPr>
          <a:xfrm flipV="1">
            <a:off x="3524171" y="2313051"/>
            <a:ext cx="338400" cy="21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98906D6-1099-40F3-A0E3-8D5BEF58C949}"/>
              </a:ext>
            </a:extLst>
          </p:cNvPr>
          <p:cNvCxnSpPr>
            <a:cxnSpLocks/>
          </p:cNvCxnSpPr>
          <p:nvPr/>
        </p:nvCxnSpPr>
        <p:spPr>
          <a:xfrm>
            <a:off x="3528030" y="2535978"/>
            <a:ext cx="339501" cy="2170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F72069C-782C-43E1-8E78-40C9D961F936}"/>
              </a:ext>
            </a:extLst>
          </p:cNvPr>
          <p:cNvSpPr txBox="1"/>
          <p:nvPr/>
        </p:nvSpPr>
        <p:spPr>
          <a:xfrm>
            <a:off x="6093052" y="1385746"/>
            <a:ext cx="82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Tetramer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staining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 1.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855C8D-4524-4670-9FEE-9B9BB7EA8AF0}"/>
              </a:ext>
            </a:extLst>
          </p:cNvPr>
          <p:cNvCxnSpPr>
            <a:cxnSpLocks/>
          </p:cNvCxnSpPr>
          <p:nvPr/>
        </p:nvCxnSpPr>
        <p:spPr>
          <a:xfrm>
            <a:off x="2334106" y="2542184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05EAA5-079B-40CC-B48D-F03D8224CABD}"/>
              </a:ext>
            </a:extLst>
          </p:cNvPr>
          <p:cNvCxnSpPr>
            <a:cxnSpLocks/>
          </p:cNvCxnSpPr>
          <p:nvPr/>
        </p:nvCxnSpPr>
        <p:spPr>
          <a:xfrm>
            <a:off x="4792375" y="1712808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4478FA0-9A7A-4754-BBB3-AFFFBF2CCCC8}"/>
              </a:ext>
            </a:extLst>
          </p:cNvPr>
          <p:cNvCxnSpPr>
            <a:cxnSpLocks/>
          </p:cNvCxnSpPr>
          <p:nvPr/>
        </p:nvCxnSpPr>
        <p:spPr>
          <a:xfrm>
            <a:off x="5991309" y="1697027"/>
            <a:ext cx="1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E6A2727C-9A4A-4057-A4AC-B3555DBE2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8" y="2121597"/>
            <a:ext cx="936000" cy="92024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BFC383-C914-4416-B8F9-3E339C774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933" y="2114006"/>
            <a:ext cx="936000" cy="89905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9CCF363-BB30-4CE0-8CAF-86BDB918C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548" y="2115602"/>
            <a:ext cx="936000" cy="89905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EEDA8A1-A8CD-438E-B02E-ABB7D6FEB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8163" y="1485703"/>
            <a:ext cx="936000" cy="92024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E59FCE7-FC61-48A6-B925-035861C42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8163" y="2743950"/>
            <a:ext cx="936000" cy="92024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5965037-C625-447E-BF1E-8372404309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3777" y="1495163"/>
            <a:ext cx="936000" cy="920242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D084266-5C34-46B5-8D2B-DEC573B49A58}"/>
              </a:ext>
            </a:extLst>
          </p:cNvPr>
          <p:cNvSpPr txBox="1"/>
          <p:nvPr/>
        </p:nvSpPr>
        <p:spPr>
          <a:xfrm>
            <a:off x="594137" y="2317806"/>
            <a:ext cx="565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Viable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55.5%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90CC558-DA12-4B7F-B76A-3DE63B200A14}"/>
              </a:ext>
            </a:extLst>
          </p:cNvPr>
          <p:cNvSpPr txBox="1"/>
          <p:nvPr/>
        </p:nvSpPr>
        <p:spPr>
          <a:xfrm>
            <a:off x="1502175" y="2123414"/>
            <a:ext cx="818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FSC </a:t>
            </a:r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95.6%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10005A-272F-4781-8315-43749EF63E9D}"/>
              </a:ext>
            </a:extLst>
          </p:cNvPr>
          <p:cNvSpPr txBox="1"/>
          <p:nvPr/>
        </p:nvSpPr>
        <p:spPr>
          <a:xfrm>
            <a:off x="2702974" y="2117114"/>
            <a:ext cx="818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SSC </a:t>
            </a:r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98.5%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669904-34B1-428F-A756-F8A12A747199}"/>
              </a:ext>
            </a:extLst>
          </p:cNvPr>
          <p:cNvSpPr txBox="1"/>
          <p:nvPr/>
        </p:nvSpPr>
        <p:spPr>
          <a:xfrm>
            <a:off x="4072720" y="1917710"/>
            <a:ext cx="818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GFP+ </a:t>
            </a:r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Ametrine</a:t>
            </a:r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9.3%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0FD17B-A557-45B1-9451-455D9C496DBB}"/>
              </a:ext>
            </a:extLst>
          </p:cNvPr>
          <p:cNvSpPr txBox="1"/>
          <p:nvPr/>
        </p:nvSpPr>
        <p:spPr>
          <a:xfrm>
            <a:off x="4078643" y="3167018"/>
            <a:ext cx="818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GFP+ </a:t>
            </a:r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Ametrine</a:t>
            </a:r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1.6%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5892E1-1B4A-4550-B09C-C8AF705C9DE3}"/>
              </a:ext>
            </a:extLst>
          </p:cNvPr>
          <p:cNvSpPr txBox="1"/>
          <p:nvPr/>
        </p:nvSpPr>
        <p:spPr>
          <a:xfrm>
            <a:off x="5390512" y="1987880"/>
            <a:ext cx="628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CD3 </a:t>
            </a:r>
            <a:r>
              <a:rPr lang="sv-SE" sz="800" dirty="0" err="1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37.4%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FD0803-23C0-45AF-96B2-6FC59FDACE77}"/>
              </a:ext>
            </a:extLst>
          </p:cNvPr>
          <p:cNvSpPr txBox="1"/>
          <p:nvPr/>
        </p:nvSpPr>
        <p:spPr>
          <a:xfrm>
            <a:off x="15412" y="21321"/>
            <a:ext cx="24986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Fig. S1 (related to fig. 1)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1CE87F-9B43-40FA-A4EA-97E16DCA9F87}"/>
              </a:ext>
            </a:extLst>
          </p:cNvPr>
          <p:cNvSpPr txBox="1"/>
          <p:nvPr/>
        </p:nvSpPr>
        <p:spPr>
          <a:xfrm>
            <a:off x="17974" y="4926585"/>
            <a:ext cx="6840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Gating strategy for tetramer staining of HEK293T cells transfected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-Ametrine, CD3-GFP +/- hCD4. </a:t>
            </a:r>
          </a:p>
          <a:p>
            <a:pPr algn="just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1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583AC1-A085-47E2-8596-E21FCEC2A5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427841"/>
              </p:ext>
            </p:extLst>
          </p:nvPr>
        </p:nvGraphicFramePr>
        <p:xfrm>
          <a:off x="801543" y="4298807"/>
          <a:ext cx="2525713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Prism 8" r:id="rId3" imgW="2526352" imgH="2056229" progId="Prism8.Document">
                  <p:embed/>
                </p:oleObj>
              </mc:Choice>
              <mc:Fallback>
                <p:oleObj name="Prism 8" r:id="rId3" imgW="2526352" imgH="2056229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1543" y="4298807"/>
                        <a:ext cx="2525713" cy="205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3448955-6244-418B-A9BB-2C44148D2A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655766"/>
              </p:ext>
            </p:extLst>
          </p:nvPr>
        </p:nvGraphicFramePr>
        <p:xfrm>
          <a:off x="726931" y="2289032"/>
          <a:ext cx="2601912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Prism 8" r:id="rId5" imgW="2599460" imgH="2056229" progId="Prism8.Document">
                  <p:embed/>
                </p:oleObj>
              </mc:Choice>
              <mc:Fallback>
                <p:oleObj name="Prism 8" r:id="rId5" imgW="2599460" imgH="2056229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6931" y="2289032"/>
                        <a:ext cx="2601912" cy="205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386AF8-F2D3-488B-B337-D6F5D6A0D4C2}"/>
              </a:ext>
            </a:extLst>
          </p:cNvPr>
          <p:cNvSpPr txBox="1"/>
          <p:nvPr/>
        </p:nvSpPr>
        <p:spPr>
          <a:xfrm>
            <a:off x="501017" y="2153545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82AD79-3B45-4500-936C-F7953CB5473F}"/>
              </a:ext>
            </a:extLst>
          </p:cNvPr>
          <p:cNvSpPr txBox="1"/>
          <p:nvPr/>
        </p:nvSpPr>
        <p:spPr>
          <a:xfrm>
            <a:off x="501017" y="4126645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DB68C52-E790-4127-BE9C-6BD594EC40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093491"/>
              </p:ext>
            </p:extLst>
          </p:nvPr>
        </p:nvGraphicFramePr>
        <p:xfrm>
          <a:off x="3776518" y="4289282"/>
          <a:ext cx="2538413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Prism 8" r:id="rId7" imgW="2538597" imgH="2056229" progId="Prism8.Document">
                  <p:embed/>
                </p:oleObj>
              </mc:Choice>
              <mc:Fallback>
                <p:oleObj name="Prism 8" r:id="rId7" imgW="2538597" imgH="2056229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76518" y="4289282"/>
                        <a:ext cx="2538413" cy="205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90D3A0A-F817-43BF-977F-961B5F1FAA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612833"/>
              </p:ext>
            </p:extLst>
          </p:nvPr>
        </p:nvGraphicFramePr>
        <p:xfrm>
          <a:off x="3727306" y="2204894"/>
          <a:ext cx="2600325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Prism 8" r:id="rId9" imgW="2599460" imgH="2149121" progId="Prism8.Document">
                  <p:embed/>
                </p:oleObj>
              </mc:Choice>
              <mc:Fallback>
                <p:oleObj name="Prism 8" r:id="rId9" imgW="2599460" imgH="2149121" progId="Prism8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27306" y="2204894"/>
                        <a:ext cx="2600325" cy="2149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754FFE2-EEC3-4066-9D08-ED26E2493D55}"/>
              </a:ext>
            </a:extLst>
          </p:cNvPr>
          <p:cNvSpPr txBox="1"/>
          <p:nvPr/>
        </p:nvSpPr>
        <p:spPr>
          <a:xfrm>
            <a:off x="3529594" y="2153545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EDCBE2-BC1F-4C15-88C2-E4896AE7CE47}"/>
              </a:ext>
            </a:extLst>
          </p:cNvPr>
          <p:cNvSpPr txBox="1"/>
          <p:nvPr/>
        </p:nvSpPr>
        <p:spPr>
          <a:xfrm>
            <a:off x="3529594" y="4126645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2529EE-015E-4DD2-A714-1CA309B81187}"/>
              </a:ext>
            </a:extLst>
          </p:cNvPr>
          <p:cNvSpPr/>
          <p:nvPr/>
        </p:nvSpPr>
        <p:spPr>
          <a:xfrm>
            <a:off x="775617" y="1543369"/>
            <a:ext cx="1564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TCR deficient T cell line +/- hCD4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A1C80B-E5A7-43BC-BC9E-72A007EA602C}"/>
              </a:ext>
            </a:extLst>
          </p:cNvPr>
          <p:cNvCxnSpPr/>
          <p:nvPr/>
        </p:nvCxnSpPr>
        <p:spPr>
          <a:xfrm flipV="1">
            <a:off x="2212210" y="1824118"/>
            <a:ext cx="295584" cy="2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ABAC430-9D87-47E6-BAF1-9474A0A11A92}"/>
              </a:ext>
            </a:extLst>
          </p:cNvPr>
          <p:cNvSpPr txBox="1"/>
          <p:nvPr/>
        </p:nvSpPr>
        <p:spPr>
          <a:xfrm>
            <a:off x="827147" y="1184227"/>
            <a:ext cx="2963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HA (retroviral delivery)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7A022D-D4CA-4A53-8F2B-37141285BDA7}"/>
              </a:ext>
            </a:extLst>
          </p:cNvPr>
          <p:cNvCxnSpPr/>
          <p:nvPr/>
        </p:nvCxnSpPr>
        <p:spPr>
          <a:xfrm flipH="1">
            <a:off x="1511127" y="1436133"/>
            <a:ext cx="0" cy="14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4B48904-2AF4-4954-8620-1CF0CB07AB50}"/>
              </a:ext>
            </a:extLst>
          </p:cNvPr>
          <p:cNvSpPr/>
          <p:nvPr/>
        </p:nvSpPr>
        <p:spPr>
          <a:xfrm>
            <a:off x="5441804" y="1326575"/>
            <a:ext cx="890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Measure T cell activation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DDBC51-173B-4308-8C9B-26149ED04F70}"/>
              </a:ext>
            </a:extLst>
          </p:cNvPr>
          <p:cNvSpPr/>
          <p:nvPr/>
        </p:nvSpPr>
        <p:spPr>
          <a:xfrm>
            <a:off x="2282583" y="1542019"/>
            <a:ext cx="1311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Sort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high cells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F0598A-93C8-496C-870B-AE662ACB401A}"/>
              </a:ext>
            </a:extLst>
          </p:cNvPr>
          <p:cNvCxnSpPr/>
          <p:nvPr/>
        </p:nvCxnSpPr>
        <p:spPr>
          <a:xfrm flipV="1">
            <a:off x="3383881" y="1830560"/>
            <a:ext cx="295584" cy="2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2AD9A8-0C9D-452A-97B8-F7363833AA87}"/>
              </a:ext>
            </a:extLst>
          </p:cNvPr>
          <p:cNvCxnSpPr/>
          <p:nvPr/>
        </p:nvCxnSpPr>
        <p:spPr>
          <a:xfrm flipV="1">
            <a:off x="5196199" y="1814794"/>
            <a:ext cx="2955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3E65F2-F099-4B7E-A080-7FBF38918E23}"/>
              </a:ext>
            </a:extLst>
          </p:cNvPr>
          <p:cNvSpPr txBox="1"/>
          <p:nvPr/>
        </p:nvSpPr>
        <p:spPr>
          <a:xfrm>
            <a:off x="510245" y="114140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77D113-15D4-4E96-81F2-A07F9EB7F156}"/>
              </a:ext>
            </a:extLst>
          </p:cNvPr>
          <p:cNvSpPr/>
          <p:nvPr/>
        </p:nvSpPr>
        <p:spPr>
          <a:xfrm>
            <a:off x="840284" y="1160707"/>
            <a:ext cx="5491908" cy="904532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857114-39DD-429D-9D18-9BDDE50F29BF}"/>
              </a:ext>
            </a:extLst>
          </p:cNvPr>
          <p:cNvSpPr txBox="1"/>
          <p:nvPr/>
        </p:nvSpPr>
        <p:spPr>
          <a:xfrm>
            <a:off x="4845173" y="1163257"/>
            <a:ext cx="1025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+/- Ca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766298F-C117-4386-A21A-1A856514B5D1}"/>
              </a:ext>
            </a:extLst>
          </p:cNvPr>
          <p:cNvCxnSpPr>
            <a:cxnSpLocks/>
          </p:cNvCxnSpPr>
          <p:nvPr/>
        </p:nvCxnSpPr>
        <p:spPr>
          <a:xfrm>
            <a:off x="5339108" y="1435183"/>
            <a:ext cx="0" cy="260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1A6E6C6-9FA2-45D6-9A20-486EA6A82B57}"/>
              </a:ext>
            </a:extLst>
          </p:cNvPr>
          <p:cNvSpPr txBox="1"/>
          <p:nvPr/>
        </p:nvSpPr>
        <p:spPr>
          <a:xfrm>
            <a:off x="1613403" y="2210695"/>
            <a:ext cx="1068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hCD4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2E0056-86EB-47D0-8598-EDECEC770BF1}"/>
              </a:ext>
            </a:extLst>
          </p:cNvPr>
          <p:cNvSpPr/>
          <p:nvPr/>
        </p:nvSpPr>
        <p:spPr>
          <a:xfrm>
            <a:off x="3582353" y="1347377"/>
            <a:ext cx="1735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Mix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T cells with HLA-DR4+ APCs and peptide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F4B901-806D-4C52-82A3-55E0DF93EB96}"/>
              </a:ext>
            </a:extLst>
          </p:cNvPr>
          <p:cNvSpPr txBox="1"/>
          <p:nvPr/>
        </p:nvSpPr>
        <p:spPr>
          <a:xfrm>
            <a:off x="1576415" y="4286726"/>
            <a:ext cx="1068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hCD4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1C843F-4305-4B55-9825-62EC0CF382FB}"/>
              </a:ext>
            </a:extLst>
          </p:cNvPr>
          <p:cNvSpPr txBox="1"/>
          <p:nvPr/>
        </p:nvSpPr>
        <p:spPr>
          <a:xfrm>
            <a:off x="4683694" y="2210695"/>
            <a:ext cx="1068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 hCD4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0DFA6E-E8FB-425D-BEB5-54BB04AA9861}"/>
              </a:ext>
            </a:extLst>
          </p:cNvPr>
          <p:cNvSpPr txBox="1"/>
          <p:nvPr/>
        </p:nvSpPr>
        <p:spPr>
          <a:xfrm>
            <a:off x="4646706" y="4220237"/>
            <a:ext cx="1068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 hCD4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21A00C-D1C3-4846-9C17-FD9F3FA1A175}"/>
              </a:ext>
            </a:extLst>
          </p:cNvPr>
          <p:cNvSpPr txBox="1"/>
          <p:nvPr/>
        </p:nvSpPr>
        <p:spPr>
          <a:xfrm>
            <a:off x="8208" y="22975"/>
            <a:ext cx="20838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Fig. S2 (related to fig 2)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E5D08F-C382-4458-9127-5FB7BDB9DA8C}"/>
              </a:ext>
            </a:extLst>
          </p:cNvPr>
          <p:cNvSpPr txBox="1"/>
          <p:nvPr/>
        </p:nvSpPr>
        <p:spPr>
          <a:xfrm>
            <a:off x="17974" y="6561419"/>
            <a:ext cx="6840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Calcium is not a limiting factor for the sensitivity of the peptide stimulation assay.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Schematic of in vitro peptide stimulation of HA-58.NFAT-GFP cells (+/- hCD4) and DR4+ splenocytes stimulated with different dilutions of respective peptides (stock solution 10 mg/ml) in presence or absence of extra calcium (Ca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2mM).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B-C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hCD4+ HA-58.NFAT-GFP cells were activated by different dilutions of the cognate peptide presented by DR4+ APCs with or without extra calcium. Data shown as NFAT-GFP signal by flow cytometry (B) and IL-2 by ELISA (C) collected 24h post stimulation.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D-E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hCD4- HA-58.NFAT-GFP cells were stimulated and assayed as in (B-C). Data (n=2) is representative of two independent experiments. </a:t>
            </a:r>
          </a:p>
        </p:txBody>
      </p:sp>
    </p:spTree>
    <p:extLst>
      <p:ext uri="{BB962C8B-B14F-4D97-AF65-F5344CB8AC3E}">
        <p14:creationId xmlns:p14="http://schemas.microsoft.com/office/powerpoint/2010/main" val="362632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B685306-5A6D-419A-BB05-4A21EAE87A7B}"/>
              </a:ext>
            </a:extLst>
          </p:cNvPr>
          <p:cNvSpPr txBox="1"/>
          <p:nvPr/>
        </p:nvSpPr>
        <p:spPr>
          <a:xfrm>
            <a:off x="1082249" y="1751316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1EF602-186C-4F58-88C8-5F94FEA7826E}"/>
              </a:ext>
            </a:extLst>
          </p:cNvPr>
          <p:cNvSpPr txBox="1"/>
          <p:nvPr/>
        </p:nvSpPr>
        <p:spPr>
          <a:xfrm>
            <a:off x="3604353" y="1751316"/>
            <a:ext cx="683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27DCAD6-FAD2-4A35-A152-3561B215C7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110663"/>
              </p:ext>
            </p:extLst>
          </p:nvPr>
        </p:nvGraphicFramePr>
        <p:xfrm>
          <a:off x="3172642" y="2043986"/>
          <a:ext cx="2803525" cy="193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Prism 8" r:id="rId3" imgW="2803657" imgH="1934173" progId="Prism8.Document">
                  <p:embed/>
                </p:oleObj>
              </mc:Choice>
              <mc:Fallback>
                <p:oleObj name="Prism 8" r:id="rId3" imgW="2803657" imgH="1934173" progId="Prism8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2642" y="2043986"/>
                        <a:ext cx="2803525" cy="193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5087372-D36F-4A92-A9F8-7A0D1F5E01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955981"/>
              </p:ext>
            </p:extLst>
          </p:nvPr>
        </p:nvGraphicFramePr>
        <p:xfrm>
          <a:off x="685510" y="2043986"/>
          <a:ext cx="2836863" cy="193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Prism 8" r:id="rId5" imgW="2837520" imgH="1933920" progId="Prism8.Document">
                  <p:embed/>
                </p:oleObj>
              </mc:Choice>
              <mc:Fallback>
                <p:oleObj name="Prism 8" r:id="rId5" imgW="2837520" imgH="1933920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510" y="2043986"/>
                        <a:ext cx="2836863" cy="193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6ABFA60-DD18-4913-AAA0-48FA76801D1F}"/>
              </a:ext>
            </a:extLst>
          </p:cNvPr>
          <p:cNvSpPr txBox="1"/>
          <p:nvPr/>
        </p:nvSpPr>
        <p:spPr>
          <a:xfrm>
            <a:off x="0" y="4129667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Tofacitinib inhibits IL-2 release from peptide stimulated TCR expressing 58.NFAT-GFP CD4+ cell line.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GAD-58. NFAT-GFP hCD4+ cells were co-cultured with T cell deficient DR4+ splenocytes and stimulated with peptide (GAD 10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dilution, stock solution 10 mg/ml) together with different dilutions of the JAK inhibitor Tofacitinib. (A) IL-2 was measured in supernatants by ELISA  24h after peptide and tofacitinib was added to the culture.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NFAT-GFP was measured after 24h by flow cytometry. *P &lt; 0.05, and **P &lt; 0.01 by Kruskal-Wallis test with Dunn´s multiple comparison correction (n=5/group). Data is representative of two independent experiments.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5923BA-8F33-4047-8A72-B73E873B1DF5}"/>
              </a:ext>
            </a:extLst>
          </p:cNvPr>
          <p:cNvSpPr txBox="1"/>
          <p:nvPr/>
        </p:nvSpPr>
        <p:spPr>
          <a:xfrm>
            <a:off x="15412" y="21321"/>
            <a:ext cx="23675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Fig. S3 (related to fig 2)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39914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FD3185-33A1-4C24-845E-798FA05C7102}"/>
              </a:ext>
            </a:extLst>
          </p:cNvPr>
          <p:cNvSpPr txBox="1"/>
          <p:nvPr/>
        </p:nvSpPr>
        <p:spPr>
          <a:xfrm>
            <a:off x="1141071" y="4749457"/>
            <a:ext cx="767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HA TCR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AEE082B-D306-4A49-B836-DE9EF27539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6092784"/>
              </p:ext>
            </p:extLst>
          </p:nvPr>
        </p:nvGraphicFramePr>
        <p:xfrm>
          <a:off x="216763" y="4654691"/>
          <a:ext cx="2432050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Prism 8" r:id="rId3" imgW="2431636" imgH="1894568" progId="Prism8.Document">
                  <p:embed/>
                </p:oleObj>
              </mc:Choice>
              <mc:Fallback>
                <p:oleObj name="Prism 8" r:id="rId3" imgW="2431636" imgH="1894568" progId="Prism8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6763" y="4654691"/>
                        <a:ext cx="2432050" cy="189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302E007-632C-44ED-9827-D122E4F361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90215"/>
              </p:ext>
            </p:extLst>
          </p:nvPr>
        </p:nvGraphicFramePr>
        <p:xfrm>
          <a:off x="1907451" y="4660512"/>
          <a:ext cx="2063750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Prism 8" r:id="rId5" imgW="2064298" imgH="1876206" progId="Prism8.Document">
                  <p:embed/>
                </p:oleObj>
              </mc:Choice>
              <mc:Fallback>
                <p:oleObj name="Prism 8" r:id="rId5" imgW="2064298" imgH="1876206" progId="Prism8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7451" y="4660512"/>
                        <a:ext cx="2063750" cy="187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9A80B3-C863-484B-9D97-BD43D9BC71F1}"/>
              </a:ext>
            </a:extLst>
          </p:cNvPr>
          <p:cNvSpPr txBox="1"/>
          <p:nvPr/>
        </p:nvSpPr>
        <p:spPr>
          <a:xfrm>
            <a:off x="4067466" y="4749457"/>
            <a:ext cx="87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GAD TCR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1259B-0AE4-4A17-9AED-A2D8FA43D4EE}"/>
              </a:ext>
            </a:extLst>
          </p:cNvPr>
          <p:cNvSpPr txBox="1"/>
          <p:nvPr/>
        </p:nvSpPr>
        <p:spPr>
          <a:xfrm>
            <a:off x="512903" y="2334434"/>
            <a:ext cx="261874" cy="34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2D0019-178B-45E5-A8C0-20595AA3136E}"/>
              </a:ext>
            </a:extLst>
          </p:cNvPr>
          <p:cNvSpPr txBox="1"/>
          <p:nvPr/>
        </p:nvSpPr>
        <p:spPr>
          <a:xfrm>
            <a:off x="3550704" y="233443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F26950-FE3A-488D-8EA0-753305F18E76}"/>
              </a:ext>
            </a:extLst>
          </p:cNvPr>
          <p:cNvSpPr txBox="1"/>
          <p:nvPr/>
        </p:nvSpPr>
        <p:spPr>
          <a:xfrm>
            <a:off x="512903" y="4514671"/>
            <a:ext cx="240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A8DD00-D61B-4B30-B242-92410474DC65}"/>
              </a:ext>
            </a:extLst>
          </p:cNvPr>
          <p:cNvSpPr txBox="1"/>
          <p:nvPr/>
        </p:nvSpPr>
        <p:spPr>
          <a:xfrm>
            <a:off x="3550704" y="4514671"/>
            <a:ext cx="33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DE365D1-2F5A-4B78-8E45-C285912CEC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857399"/>
              </p:ext>
            </p:extLst>
          </p:nvPr>
        </p:nvGraphicFramePr>
        <p:xfrm>
          <a:off x="4957568" y="4625057"/>
          <a:ext cx="2101850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Prism 8" r:id="rId7" imgW="2102472" imgH="1876206" progId="Prism8.Document">
                  <p:embed/>
                </p:oleObj>
              </mc:Choice>
              <mc:Fallback>
                <p:oleObj name="Prism 8" r:id="rId7" imgW="2102472" imgH="1876206" progId="Prism8.Document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05B8BC8E-DED5-4EE5-A55F-6B4D602F3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7568" y="4625057"/>
                        <a:ext cx="2101850" cy="187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93AE466A-E11D-404E-9906-387395A473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470073"/>
              </p:ext>
            </p:extLst>
          </p:nvPr>
        </p:nvGraphicFramePr>
        <p:xfrm>
          <a:off x="3518544" y="4626116"/>
          <a:ext cx="2179637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Prism 8" r:id="rId9" imgW="2180262" imgH="1894568" progId="Prism8.Document">
                  <p:embed/>
                </p:oleObj>
              </mc:Choice>
              <mc:Fallback>
                <p:oleObj name="Prism 8" r:id="rId9" imgW="2180262" imgH="1894568" progId="Prism8.Document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3E0015EF-FE72-4841-AEA7-E5ADF5F7FB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18544" y="4626116"/>
                        <a:ext cx="2179637" cy="189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F810318-AAB3-4ED8-8F2A-AF3BD8926540}"/>
              </a:ext>
            </a:extLst>
          </p:cNvPr>
          <p:cNvSpPr txBox="1"/>
          <p:nvPr/>
        </p:nvSpPr>
        <p:spPr>
          <a:xfrm>
            <a:off x="2437134" y="4749457"/>
            <a:ext cx="91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HA TCR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A7D510-F25A-4BA4-9556-0D5E8F87A505}"/>
              </a:ext>
            </a:extLst>
          </p:cNvPr>
          <p:cNvSpPr txBox="1"/>
          <p:nvPr/>
        </p:nvSpPr>
        <p:spPr>
          <a:xfrm>
            <a:off x="5444326" y="4749457"/>
            <a:ext cx="87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GAD TCR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7DC50CA-B0CB-4C75-BC6C-1634A6EF63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962587"/>
              </p:ext>
            </p:extLst>
          </p:nvPr>
        </p:nvGraphicFramePr>
        <p:xfrm>
          <a:off x="208826" y="2480396"/>
          <a:ext cx="3197225" cy="203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Prism 8" r:id="rId11" imgW="3197160" imgH="2040480" progId="Prism8.Document">
                  <p:embed/>
                </p:oleObj>
              </mc:Choice>
              <mc:Fallback>
                <p:oleObj name="Prism 8" r:id="rId11" imgW="3197160" imgH="2040480" progId="Prism8.Document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4510FC60-36AD-426F-A79C-6EEE8123AE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8826" y="2480396"/>
                        <a:ext cx="3197225" cy="203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5614E670-8934-4C6E-81D8-F3D3F53CAA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165245"/>
              </p:ext>
            </p:extLst>
          </p:nvPr>
        </p:nvGraphicFramePr>
        <p:xfrm>
          <a:off x="3250476" y="2470871"/>
          <a:ext cx="3217862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Prism 8" r:id="rId13" imgW="3218533" imgH="2056229" progId="Prism8.Document">
                  <p:embed/>
                </p:oleObj>
              </mc:Choice>
              <mc:Fallback>
                <p:oleObj name="Prism 8" r:id="rId13" imgW="3218533" imgH="2056229" progId="Prism8.Document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29269CDA-C459-445F-BCA3-372BD9407A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50476" y="2470871"/>
                        <a:ext cx="3217862" cy="205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8454362A-0A1A-4BAF-8502-F55749D8CD4B}"/>
              </a:ext>
            </a:extLst>
          </p:cNvPr>
          <p:cNvSpPr txBox="1"/>
          <p:nvPr/>
        </p:nvSpPr>
        <p:spPr>
          <a:xfrm>
            <a:off x="1956600" y="4514671"/>
            <a:ext cx="240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1B5DB-8FE1-4CF4-B822-FE234DC00D05}"/>
              </a:ext>
            </a:extLst>
          </p:cNvPr>
          <p:cNvSpPr txBox="1"/>
          <p:nvPr/>
        </p:nvSpPr>
        <p:spPr>
          <a:xfrm>
            <a:off x="4977262" y="4514671"/>
            <a:ext cx="33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361742-E4DB-4F76-92F6-2F4BDCC58540}"/>
              </a:ext>
            </a:extLst>
          </p:cNvPr>
          <p:cNvSpPr txBox="1"/>
          <p:nvPr/>
        </p:nvSpPr>
        <p:spPr>
          <a:xfrm>
            <a:off x="-1" y="6828892"/>
            <a:ext cx="68579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anti-CD28 is not necessary for activation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expressing 58 cells, and excessive TCR crosslinking results in less activation, independently of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Fas-FasL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HA and GAD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expressing 58.NFAT-GFP.CD4 cells were stimulated with anti-CD3 and anti-CD28 (1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/well) in different combinations for 24h.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HA and GAD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expressing 58.NFAT-GFP.CD4 cells were stimulated with HLA/peptide and anti-CD3 (1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/well) in different combinations for 24h. IL-2 and NFAT-GFP were measured by ELISA and flow cytometry.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C-D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HA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expressing 58.NFAT-GFP.CD4 cells were stimulated with anti-CD3 (1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/well) and different concentrations of blocking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FasL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24h.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E-F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GAD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hTCR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expressing 58.NFAT-GFP.CD4 cells were stimulated with anti-CD3 (1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/well) and different concentrations of blocking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FasL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24h. In all graphs, IL-2 was measured by ELISA, and NFAT-GFP signal was measured by flow cytometry. Statistics calculated with </a:t>
            </a:r>
            <a:r>
              <a:rPr lang="en-US" sz="1200" dirty="0">
                <a:effectLst/>
                <a:latin typeface="Arial "/>
                <a:ea typeface="Calibri" panose="020F0502020204030204" pitchFamily="34" charset="0"/>
                <a:cs typeface="Times New Roman" panose="02020603050405020304" pitchFamily="18" charset="0"/>
              </a:rPr>
              <a:t>Mann-Whitney test.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is representative of two independent experiments.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97CA21B-5038-4D99-992B-EA67FA8B97C4}"/>
              </a:ext>
            </a:extLst>
          </p:cNvPr>
          <p:cNvSpPr txBox="1"/>
          <p:nvPr/>
        </p:nvSpPr>
        <p:spPr>
          <a:xfrm>
            <a:off x="15412" y="21321"/>
            <a:ext cx="35031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Fig. S4 (related to fig 4)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07585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662</Words>
  <Application>Microsoft Office PowerPoint</Application>
  <PresentationFormat>A4 Paper (210x297 mm)</PresentationFormat>
  <Paragraphs>64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Fredrik Wermeling</dc:creator>
  <cp:lastModifiedBy>Fredrik Wermeling</cp:lastModifiedBy>
  <cp:revision>7</cp:revision>
  <dcterms:created xsi:type="dcterms:W3CDTF">2020-12-17T12:22:03Z</dcterms:created>
  <dcterms:modified xsi:type="dcterms:W3CDTF">2021-02-24T05:39:42Z</dcterms:modified>
</cp:coreProperties>
</file>