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5" r:id="rId3"/>
    <p:sldId id="266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4B77-2961-FB47-84B5-8AF7DAF5568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EE75-3ABB-654A-8222-A59E6D6F8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9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4B77-2961-FB47-84B5-8AF7DAF5568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EE75-3ABB-654A-8222-A59E6D6F8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204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4B77-2961-FB47-84B5-8AF7DAF5568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EE75-3ABB-654A-8222-A59E6D6F8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19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4B77-2961-FB47-84B5-8AF7DAF5568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EE75-3ABB-654A-8222-A59E6D6F8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907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4B77-2961-FB47-84B5-8AF7DAF5568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EE75-3ABB-654A-8222-A59E6D6F8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98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4B77-2961-FB47-84B5-8AF7DAF5568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EE75-3ABB-654A-8222-A59E6D6F8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683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4B77-2961-FB47-84B5-8AF7DAF5568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EE75-3ABB-654A-8222-A59E6D6F8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40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4B77-2961-FB47-84B5-8AF7DAF5568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EE75-3ABB-654A-8222-A59E6D6F8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98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4B77-2961-FB47-84B5-8AF7DAF5568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EE75-3ABB-654A-8222-A59E6D6F8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327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4B77-2961-FB47-84B5-8AF7DAF5568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EE75-3ABB-654A-8222-A59E6D6F8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3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4B77-2961-FB47-84B5-8AF7DAF5568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6EE75-3ABB-654A-8222-A59E6D6F8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85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84B77-2961-FB47-84B5-8AF7DAF55684}" type="datetimeFigureOut">
              <a:rPr lang="en-US" smtClean="0"/>
              <a:t>6/22/2020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6EE75-3ABB-654A-8222-A59E6D6F8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6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jpeg"/><Relationship Id="rId7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18" Type="http://schemas.openxmlformats.org/officeDocument/2006/relationships/image" Target="../media/image31.png"/><Relationship Id="rId3" Type="http://schemas.openxmlformats.org/officeDocument/2006/relationships/image" Target="../media/image16.jpeg"/><Relationship Id="rId21" Type="http://schemas.openxmlformats.org/officeDocument/2006/relationships/image" Target="../media/image34.pn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17" Type="http://schemas.openxmlformats.org/officeDocument/2006/relationships/image" Target="../media/image30.png"/><Relationship Id="rId2" Type="http://schemas.openxmlformats.org/officeDocument/2006/relationships/image" Target="../media/image15.jpe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23" Type="http://schemas.openxmlformats.org/officeDocument/2006/relationships/image" Target="../media/image36.png"/><Relationship Id="rId10" Type="http://schemas.openxmlformats.org/officeDocument/2006/relationships/image" Target="../media/image23.jpeg"/><Relationship Id="rId19" Type="http://schemas.openxmlformats.org/officeDocument/2006/relationships/image" Target="../media/image32.pn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Relationship Id="rId22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>
            <a:extLst>
              <a:ext uri="{FF2B5EF4-FFF2-40B4-BE49-F238E27FC236}">
                <a16:creationId xmlns:a16="http://schemas.microsoft.com/office/drawing/2014/main" id="{40E96B68-9A6B-C846-B9E3-EE4C8EDA9458}"/>
              </a:ext>
            </a:extLst>
          </p:cNvPr>
          <p:cNvGrpSpPr/>
          <p:nvPr/>
        </p:nvGrpSpPr>
        <p:grpSpPr>
          <a:xfrm>
            <a:off x="2216489" y="553412"/>
            <a:ext cx="4426284" cy="5307589"/>
            <a:chOff x="637957" y="365566"/>
            <a:chExt cx="11803423" cy="14153571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5A47E1C2-46EC-DE43-AC50-92F35A81864D}"/>
                </a:ext>
              </a:extLst>
            </p:cNvPr>
            <p:cNvGrpSpPr/>
            <p:nvPr/>
          </p:nvGrpSpPr>
          <p:grpSpPr>
            <a:xfrm>
              <a:off x="637957" y="365566"/>
              <a:ext cx="11803423" cy="14153571"/>
              <a:chOff x="637957" y="365566"/>
              <a:chExt cx="11803423" cy="14153571"/>
            </a:xfrm>
          </p:grpSpPr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00697946-CE2B-EB4B-8EDB-238ADBEDB95E}"/>
                  </a:ext>
                </a:extLst>
              </p:cNvPr>
              <p:cNvGrpSpPr/>
              <p:nvPr/>
            </p:nvGrpSpPr>
            <p:grpSpPr>
              <a:xfrm>
                <a:off x="4800652" y="573281"/>
                <a:ext cx="7640728" cy="13945856"/>
                <a:chOff x="4246472" y="628699"/>
                <a:chExt cx="7640728" cy="13945856"/>
              </a:xfrm>
            </p:grpSpPr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81500E49-1099-0E45-AED6-BBF5C2561DC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6400800" y="628699"/>
                  <a:ext cx="5486400" cy="8363761"/>
                  <a:chOff x="6502400" y="1172684"/>
                  <a:chExt cx="6325618" cy="9643110"/>
                </a:xfrm>
              </p:grpSpPr>
              <p:grpSp>
                <p:nvGrpSpPr>
                  <p:cNvPr id="6" name="Group 5">
                    <a:extLst>
                      <a:ext uri="{FF2B5EF4-FFF2-40B4-BE49-F238E27FC236}">
                        <a16:creationId xmlns:a16="http://schemas.microsoft.com/office/drawing/2014/main" id="{C022A920-40C7-FE4D-BA83-2B450FB9641A}"/>
                      </a:ext>
                    </a:extLst>
                  </p:cNvPr>
                  <p:cNvGrpSpPr/>
                  <p:nvPr/>
                </p:nvGrpSpPr>
                <p:grpSpPr>
                  <a:xfrm>
                    <a:off x="6502400" y="1172684"/>
                    <a:ext cx="2844800" cy="862095"/>
                    <a:chOff x="6502400" y="1172684"/>
                    <a:chExt cx="2844800" cy="862095"/>
                  </a:xfrm>
                </p:grpSpPr>
                <p:sp>
                  <p:nvSpPr>
                    <p:cNvPr id="4" name="Rounded Rectangle 3">
                      <a:extLst>
                        <a:ext uri="{FF2B5EF4-FFF2-40B4-BE49-F238E27FC236}">
                          <a16:creationId xmlns:a16="http://schemas.microsoft.com/office/drawing/2014/main" id="{07F437C5-ED43-584B-B6B0-388FE44D7D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02400" y="1172684"/>
                      <a:ext cx="2844800" cy="802420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58368"/>
                      <a:endParaRPr lang="en-US" sz="488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" name="TextBox 4">
                      <a:extLst>
                        <a:ext uri="{FF2B5EF4-FFF2-40B4-BE49-F238E27FC236}">
                          <a16:creationId xmlns:a16="http://schemas.microsoft.com/office/drawing/2014/main" id="{3538AEA0-AF6E-344E-8145-E7EFD42CA94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40500" y="1289189"/>
                      <a:ext cx="2768600" cy="74559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 Patients Treated with Pancreatic Resection</a:t>
                      </a:r>
                    </a:p>
                  </p:txBody>
                </p:sp>
              </p:grpSp>
              <p:grpSp>
                <p:nvGrpSpPr>
                  <p:cNvPr id="7" name="Group 6">
                    <a:extLst>
                      <a:ext uri="{FF2B5EF4-FFF2-40B4-BE49-F238E27FC236}">
                        <a16:creationId xmlns:a16="http://schemas.microsoft.com/office/drawing/2014/main" id="{DD13688C-FC11-9E42-A2AC-5DA932E0B7C6}"/>
                      </a:ext>
                    </a:extLst>
                  </p:cNvPr>
                  <p:cNvGrpSpPr/>
                  <p:nvPr/>
                </p:nvGrpSpPr>
                <p:grpSpPr>
                  <a:xfrm>
                    <a:off x="9983218" y="3118659"/>
                    <a:ext cx="2844800" cy="1384626"/>
                    <a:chOff x="6502400" y="1066799"/>
                    <a:chExt cx="2844800" cy="1384626"/>
                  </a:xfrm>
                </p:grpSpPr>
                <p:sp>
                  <p:nvSpPr>
                    <p:cNvPr id="8" name="Rounded Rectangle 7">
                      <a:extLst>
                        <a:ext uri="{FF2B5EF4-FFF2-40B4-BE49-F238E27FC236}">
                          <a16:creationId xmlns:a16="http://schemas.microsoft.com/office/drawing/2014/main" id="{BA298FFF-AEDC-0845-9FBA-1999A06E4A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02400" y="1066799"/>
                      <a:ext cx="2844800" cy="1143555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58368"/>
                      <a:endParaRPr lang="en-US" sz="488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9" name="TextBox 8">
                      <a:extLst>
                        <a:ext uri="{FF2B5EF4-FFF2-40B4-BE49-F238E27FC236}">
                          <a16:creationId xmlns:a16="http://schemas.microsoft.com/office/drawing/2014/main" id="{4A2288B5-2E19-F04E-AF8B-6CDE7DF8797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40500" y="1244128"/>
                      <a:ext cx="2768600" cy="120729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patients excluded for alternate diagnoses: 2 PNET, 2 IPMN, 1 pancreatitis</a:t>
                      </a:r>
                    </a:p>
                  </p:txBody>
                </p:sp>
              </p:grpSp>
              <p:cxnSp>
                <p:nvCxnSpPr>
                  <p:cNvPr id="14" name="Straight Arrow Connector 13">
                    <a:extLst>
                      <a:ext uri="{FF2B5EF4-FFF2-40B4-BE49-F238E27FC236}">
                        <a16:creationId xmlns:a16="http://schemas.microsoft.com/office/drawing/2014/main" id="{8665E990-9376-5044-B571-7FA68EC73B50}"/>
                      </a:ext>
                    </a:extLst>
                  </p:cNvPr>
                  <p:cNvCxnSpPr>
                    <a:cxnSpLocks/>
                    <a:stCxn id="4" idx="2"/>
                    <a:endCxn id="19" idx="0"/>
                  </p:cNvCxnSpPr>
                  <p:nvPr/>
                </p:nvCxnSpPr>
                <p:spPr>
                  <a:xfrm>
                    <a:off x="7924800" y="1975104"/>
                    <a:ext cx="0" cy="1143556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E8E2DA09-B3DE-8446-8FB4-E3A9896C05D9}"/>
                      </a:ext>
                    </a:extLst>
                  </p:cNvPr>
                  <p:cNvCxnSpPr>
                    <a:cxnSpLocks/>
                    <a:stCxn id="4" idx="2"/>
                  </p:cNvCxnSpPr>
                  <p:nvPr/>
                </p:nvCxnSpPr>
                <p:spPr>
                  <a:xfrm>
                    <a:off x="7924800" y="1975104"/>
                    <a:ext cx="2096518" cy="1143556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828B01A3-43E4-834D-8383-C3394D8CC276}"/>
                      </a:ext>
                    </a:extLst>
                  </p:cNvPr>
                  <p:cNvGrpSpPr/>
                  <p:nvPr/>
                </p:nvGrpSpPr>
                <p:grpSpPr>
                  <a:xfrm>
                    <a:off x="6502400" y="3118660"/>
                    <a:ext cx="2844800" cy="1175243"/>
                    <a:chOff x="6502400" y="1066799"/>
                    <a:chExt cx="2844800" cy="1175243"/>
                  </a:xfrm>
                </p:grpSpPr>
                <p:sp>
                  <p:nvSpPr>
                    <p:cNvPr id="19" name="Rounded Rectangle 18">
                      <a:extLst>
                        <a:ext uri="{FF2B5EF4-FFF2-40B4-BE49-F238E27FC236}">
                          <a16:creationId xmlns:a16="http://schemas.microsoft.com/office/drawing/2014/main" id="{D76C941C-2418-0C40-ABFC-31CA84F322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02400" y="1066799"/>
                      <a:ext cx="2844800" cy="1143553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58368"/>
                      <a:endParaRPr lang="en-US" sz="488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0" name="TextBox 19">
                      <a:extLst>
                        <a:ext uri="{FF2B5EF4-FFF2-40B4-BE49-F238E27FC236}">
                          <a16:creationId xmlns:a16="http://schemas.microsoft.com/office/drawing/2014/main" id="{6BCBF83E-F4B7-6E40-BA14-9A2DBE293E5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40500" y="1265598"/>
                      <a:ext cx="2768600" cy="9764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 patients with borderline </a:t>
                      </a:r>
                      <a:r>
                        <a:rPr lang="en-US" sz="488" dirty="0" err="1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resectable</a:t>
                      </a:r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locally advanced PDAC </a:t>
                      </a:r>
                    </a:p>
                  </p:txBody>
                </p:sp>
              </p:grpSp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854DE3CA-2A0C-B748-8B05-456D9312C179}"/>
                      </a:ext>
                    </a:extLst>
                  </p:cNvPr>
                  <p:cNvGrpSpPr/>
                  <p:nvPr/>
                </p:nvGrpSpPr>
                <p:grpSpPr>
                  <a:xfrm>
                    <a:off x="6502400" y="5443349"/>
                    <a:ext cx="2844800" cy="1583466"/>
                    <a:chOff x="6502400" y="1066799"/>
                    <a:chExt cx="2844800" cy="1583466"/>
                  </a:xfrm>
                </p:grpSpPr>
                <p:sp>
                  <p:nvSpPr>
                    <p:cNvPr id="26" name="Rounded Rectangle 25">
                      <a:extLst>
                        <a:ext uri="{FF2B5EF4-FFF2-40B4-BE49-F238E27FC236}">
                          <a16:creationId xmlns:a16="http://schemas.microsoft.com/office/drawing/2014/main" id="{86BB4B25-71FA-2349-8C90-894458F0DF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02400" y="1066799"/>
                      <a:ext cx="2844800" cy="1542667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58368"/>
                      <a:endParaRPr lang="en-US" sz="488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8B9C1AD0-A228-CA4F-ADEF-8B1958B45A0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40500" y="1442969"/>
                      <a:ext cx="2768600" cy="120729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 patients treated with neoadjuvant FOLFIRINOX and radiotherapy</a:t>
                      </a:r>
                    </a:p>
                  </p:txBody>
                </p:sp>
              </p:grpSp>
              <p:grpSp>
                <p:nvGrpSpPr>
                  <p:cNvPr id="28" name="Group 27">
                    <a:extLst>
                      <a:ext uri="{FF2B5EF4-FFF2-40B4-BE49-F238E27FC236}">
                        <a16:creationId xmlns:a16="http://schemas.microsoft.com/office/drawing/2014/main" id="{668EC028-E8D6-474C-A6BA-4D77F67E6704}"/>
                      </a:ext>
                    </a:extLst>
                  </p:cNvPr>
                  <p:cNvGrpSpPr/>
                  <p:nvPr/>
                </p:nvGrpSpPr>
                <p:grpSpPr>
                  <a:xfrm>
                    <a:off x="9983218" y="5443349"/>
                    <a:ext cx="2844800" cy="1811172"/>
                    <a:chOff x="6502400" y="1066799"/>
                    <a:chExt cx="2844800" cy="1811172"/>
                  </a:xfrm>
                </p:grpSpPr>
                <p:sp>
                  <p:nvSpPr>
                    <p:cNvPr id="29" name="Rounded Rectangle 28">
                      <a:extLst>
                        <a:ext uri="{FF2B5EF4-FFF2-40B4-BE49-F238E27FC236}">
                          <a16:creationId xmlns:a16="http://schemas.microsoft.com/office/drawing/2014/main" id="{CBF3F109-F121-5342-98B7-A080441FAB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02400" y="1066799"/>
                      <a:ext cx="2844800" cy="1542667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58368"/>
                      <a:endParaRPr lang="en-US" sz="488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0" name="TextBox 29">
                      <a:extLst>
                        <a:ext uri="{FF2B5EF4-FFF2-40B4-BE49-F238E27FC236}">
                          <a16:creationId xmlns:a16="http://schemas.microsoft.com/office/drawing/2014/main" id="{C5ED9517-D556-424D-ACB0-DAAE2FB3258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40500" y="1208970"/>
                      <a:ext cx="2768600" cy="166900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patients excluded for alternate </a:t>
                      </a:r>
                      <a:r>
                        <a:rPr lang="en-US" sz="488" dirty="0" err="1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neodjuvant</a:t>
                      </a:r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therapy regimens: 3 FOLFIRINOX monotherapy, 11 gemcitabine/</a:t>
                      </a:r>
                      <a:r>
                        <a:rPr lang="en-US" sz="488" dirty="0" err="1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abraxane</a:t>
                      </a:r>
                      <a:endParaRPr lang="en-US" sz="488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cxnSp>
                <p:nvCxnSpPr>
                  <p:cNvPr id="31" name="Straight Arrow Connector 30">
                    <a:extLst>
                      <a:ext uri="{FF2B5EF4-FFF2-40B4-BE49-F238E27FC236}">
                        <a16:creationId xmlns:a16="http://schemas.microsoft.com/office/drawing/2014/main" id="{62797D1B-FBF8-8840-8FF8-6B8E0F3FEBD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23784" y="4295381"/>
                    <a:ext cx="0" cy="1143556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BA75F5A1-F0CD-1F44-97E7-ADA6389C7C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23784" y="4295381"/>
                    <a:ext cx="2096518" cy="1143556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Arrow Connector 48">
                    <a:extLst>
                      <a:ext uri="{FF2B5EF4-FFF2-40B4-BE49-F238E27FC236}">
                        <a16:creationId xmlns:a16="http://schemas.microsoft.com/office/drawing/2014/main" id="{CF166E2D-3F29-D14C-B8CB-3ED2CB2CA7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23784" y="9672238"/>
                    <a:ext cx="0" cy="1143556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5" name="Group 54">
                    <a:extLst>
                      <a:ext uri="{FF2B5EF4-FFF2-40B4-BE49-F238E27FC236}">
                        <a16:creationId xmlns:a16="http://schemas.microsoft.com/office/drawing/2014/main" id="{8F1502E0-9C22-804A-8D5F-2F6E22480433}"/>
                      </a:ext>
                    </a:extLst>
                  </p:cNvPr>
                  <p:cNvGrpSpPr/>
                  <p:nvPr/>
                </p:nvGrpSpPr>
                <p:grpSpPr>
                  <a:xfrm>
                    <a:off x="6502400" y="8129572"/>
                    <a:ext cx="2844800" cy="1542667"/>
                    <a:chOff x="6502400" y="1066799"/>
                    <a:chExt cx="2844800" cy="1542667"/>
                  </a:xfrm>
                </p:grpSpPr>
                <p:sp>
                  <p:nvSpPr>
                    <p:cNvPr id="56" name="Rounded Rectangle 55">
                      <a:extLst>
                        <a:ext uri="{FF2B5EF4-FFF2-40B4-BE49-F238E27FC236}">
                          <a16:creationId xmlns:a16="http://schemas.microsoft.com/office/drawing/2014/main" id="{FE471366-5AAD-6E46-9177-AEC46BBC82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02400" y="1066799"/>
                      <a:ext cx="2844800" cy="1542667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58368"/>
                      <a:endParaRPr lang="en-US" sz="488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7" name="TextBox 56">
                      <a:extLst>
                        <a:ext uri="{FF2B5EF4-FFF2-40B4-BE49-F238E27FC236}">
                          <a16:creationId xmlns:a16="http://schemas.microsoft.com/office/drawing/2014/main" id="{A9D77E87-7E1F-DD4E-9FD0-F63FB4AD096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40500" y="1559031"/>
                      <a:ext cx="2768600" cy="74558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 patients included in the final analysis</a:t>
                      </a:r>
                    </a:p>
                  </p:txBody>
                </p:sp>
              </p:grpSp>
              <p:grpSp>
                <p:nvGrpSpPr>
                  <p:cNvPr id="58" name="Group 57">
                    <a:extLst>
                      <a:ext uri="{FF2B5EF4-FFF2-40B4-BE49-F238E27FC236}">
                        <a16:creationId xmlns:a16="http://schemas.microsoft.com/office/drawing/2014/main" id="{ED5F70D8-C168-794D-8A4A-2B3C10C59F3B}"/>
                      </a:ext>
                    </a:extLst>
                  </p:cNvPr>
                  <p:cNvGrpSpPr/>
                  <p:nvPr/>
                </p:nvGrpSpPr>
                <p:grpSpPr>
                  <a:xfrm>
                    <a:off x="9983218" y="8129572"/>
                    <a:ext cx="2844800" cy="1542667"/>
                    <a:chOff x="6502400" y="1066799"/>
                    <a:chExt cx="2844800" cy="1542667"/>
                  </a:xfrm>
                </p:grpSpPr>
                <p:sp>
                  <p:nvSpPr>
                    <p:cNvPr id="59" name="Rounded Rectangle 58">
                      <a:extLst>
                        <a:ext uri="{FF2B5EF4-FFF2-40B4-BE49-F238E27FC236}">
                          <a16:creationId xmlns:a16="http://schemas.microsoft.com/office/drawing/2014/main" id="{7EBF0CE4-976A-A648-AB3C-D8E315BC04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02400" y="1066799"/>
                      <a:ext cx="2844800" cy="1542667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58368"/>
                      <a:endParaRPr lang="en-US" sz="488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60" name="TextBox 59">
                      <a:extLst>
                        <a:ext uri="{FF2B5EF4-FFF2-40B4-BE49-F238E27FC236}">
                          <a16:creationId xmlns:a16="http://schemas.microsoft.com/office/drawing/2014/main" id="{451589B6-F4E2-9446-98CB-38C7BC503DF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40500" y="1457297"/>
                      <a:ext cx="2768600" cy="97644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patients excluded for metastatic disease discovered at surgery</a:t>
                      </a:r>
                    </a:p>
                  </p:txBody>
                </p:sp>
              </p:grpSp>
              <p:cxnSp>
                <p:nvCxnSpPr>
                  <p:cNvPr id="61" name="Straight Arrow Connector 60">
                    <a:extLst>
                      <a:ext uri="{FF2B5EF4-FFF2-40B4-BE49-F238E27FC236}">
                        <a16:creationId xmlns:a16="http://schemas.microsoft.com/office/drawing/2014/main" id="{71EBE327-FADF-FE47-BDB2-E28D3D2C8F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23784" y="6981604"/>
                    <a:ext cx="0" cy="1143556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Arrow Connector 61">
                    <a:extLst>
                      <a:ext uri="{FF2B5EF4-FFF2-40B4-BE49-F238E27FC236}">
                        <a16:creationId xmlns:a16="http://schemas.microsoft.com/office/drawing/2014/main" id="{9021179D-D702-6D49-B432-C970AEEC08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23784" y="6981604"/>
                    <a:ext cx="2096518" cy="1143556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6" name="Group 75">
                  <a:extLst>
                    <a:ext uri="{FF2B5EF4-FFF2-40B4-BE49-F238E27FC236}">
                      <a16:creationId xmlns:a16="http://schemas.microsoft.com/office/drawing/2014/main" id="{DA708F63-2E40-5844-B019-B8E9D0ACEBCB}"/>
                    </a:ext>
                  </a:extLst>
                </p:cNvPr>
                <p:cNvGrpSpPr/>
                <p:nvPr/>
              </p:nvGrpSpPr>
              <p:grpSpPr>
                <a:xfrm>
                  <a:off x="4268329" y="8992461"/>
                  <a:ext cx="6786338" cy="2558065"/>
                  <a:chOff x="8889161" y="11712777"/>
                  <a:chExt cx="6786338" cy="2558065"/>
                </a:xfrm>
              </p:grpSpPr>
              <p:grpSp>
                <p:nvGrpSpPr>
                  <p:cNvPr id="74" name="Group 73">
                    <a:extLst>
                      <a:ext uri="{FF2B5EF4-FFF2-40B4-BE49-F238E27FC236}">
                        <a16:creationId xmlns:a16="http://schemas.microsoft.com/office/drawing/2014/main" id="{110BBD2B-4630-5C42-88D7-098632C7FAA5}"/>
                      </a:ext>
                    </a:extLst>
                  </p:cNvPr>
                  <p:cNvGrpSpPr/>
                  <p:nvPr/>
                </p:nvGrpSpPr>
                <p:grpSpPr>
                  <a:xfrm>
                    <a:off x="8889161" y="11822131"/>
                    <a:ext cx="6752416" cy="2448711"/>
                    <a:chOff x="8889161" y="11822131"/>
                    <a:chExt cx="6752416" cy="2448711"/>
                  </a:xfrm>
                </p:grpSpPr>
                <p:sp>
                  <p:nvSpPr>
                    <p:cNvPr id="71" name="TextBox 70">
                      <a:extLst>
                        <a:ext uri="{FF2B5EF4-FFF2-40B4-BE49-F238E27FC236}">
                          <a16:creationId xmlns:a16="http://schemas.microsoft.com/office/drawing/2014/main" id="{1DCBC462-FD2C-EC43-ABCF-631CF3804A6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850222" y="11822131"/>
                      <a:ext cx="2883931" cy="244871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 defTabSz="658368"/>
                      <a:r>
                        <a:rPr lang="en-US" sz="488" b="1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Operations</a:t>
                      </a:r>
                    </a:p>
                    <a:p>
                      <a:pPr algn="ctr" defTabSz="658368"/>
                      <a:endParaRPr lang="en-US" sz="488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Pancreaticoduodenectomy: 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 (46%)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Pancreaticoduodenectomy + IORT: 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(25%)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Distal Pancreatectomy: 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(20%)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Distal Pancreatectomy + IORT: 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(9%)</a:t>
                      </a:r>
                    </a:p>
                  </p:txBody>
                </p:sp>
                <p:sp>
                  <p:nvSpPr>
                    <p:cNvPr id="72" name="TextBox 71">
                      <a:extLst>
                        <a:ext uri="{FF2B5EF4-FFF2-40B4-BE49-F238E27FC236}">
                          <a16:creationId xmlns:a16="http://schemas.microsoft.com/office/drawing/2014/main" id="{D3E0F274-1FA9-0B4F-A3CC-2512B63D8F5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405886" y="11843139"/>
                      <a:ext cx="2235691" cy="14475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 defTabSz="658368"/>
                      <a:r>
                        <a:rPr lang="en-US" sz="488" b="1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Adjuvant Therapy</a:t>
                      </a:r>
                    </a:p>
                    <a:p>
                      <a:pPr algn="ctr" defTabSz="658368"/>
                      <a:endParaRPr lang="en-US" sz="488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Radiation: 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(18%)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Chemotherapy: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 (40%)</a:t>
                      </a:r>
                    </a:p>
                  </p:txBody>
                </p:sp>
                <p:sp>
                  <p:nvSpPr>
                    <p:cNvPr id="73" name="TextBox 72">
                      <a:extLst>
                        <a:ext uri="{FF2B5EF4-FFF2-40B4-BE49-F238E27FC236}">
                          <a16:creationId xmlns:a16="http://schemas.microsoft.com/office/drawing/2014/main" id="{9767DD14-DCF3-FD42-B855-7E5EA3D191F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889161" y="11839272"/>
                      <a:ext cx="2401291" cy="164780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 defTabSz="658368"/>
                      <a:r>
                        <a:rPr lang="en-US" sz="488" b="1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Neoadjuvant Therapy</a:t>
                      </a:r>
                    </a:p>
                    <a:p>
                      <a:pPr algn="ctr" defTabSz="658368"/>
                      <a:endParaRPr lang="en-US" sz="488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FOLFIRINOX cycles: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&lt; 4: 1 (1%)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4 – 7: 15 (16%)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8:  67 (73%)</a:t>
                      </a:r>
                    </a:p>
                    <a:p>
                      <a:pPr algn="ctr" defTabSz="658368"/>
                      <a:r>
                        <a: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– 24:  9 (10%</a:t>
                      </a:r>
                    </a:p>
                  </p:txBody>
                </p:sp>
              </p:grpSp>
              <p:sp>
                <p:nvSpPr>
                  <p:cNvPr id="75" name="Rounded Rectangle 74">
                    <a:extLst>
                      <a:ext uri="{FF2B5EF4-FFF2-40B4-BE49-F238E27FC236}">
                        <a16:creationId xmlns:a16="http://schemas.microsoft.com/office/drawing/2014/main" id="{46F4AFFA-FB78-0D4F-A62B-11DF2BFABB4E}"/>
                      </a:ext>
                    </a:extLst>
                  </p:cNvPr>
                  <p:cNvSpPr/>
                  <p:nvPr/>
                </p:nvSpPr>
                <p:spPr>
                  <a:xfrm>
                    <a:off x="8901226" y="11712777"/>
                    <a:ext cx="6774273" cy="2298734"/>
                  </a:xfrm>
                  <a:prstGeom prst="roundRect">
                    <a:avLst/>
                  </a:prstGeom>
                  <a:no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58368"/>
                    <a:endParaRPr lang="en-US" sz="488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0AE7757B-A1EB-6B4F-A3E6-66EC96EE1F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33609" y="11291195"/>
                  <a:ext cx="0" cy="991841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7" name="Group 86">
                  <a:extLst>
                    <a:ext uri="{FF2B5EF4-FFF2-40B4-BE49-F238E27FC236}">
                      <a16:creationId xmlns:a16="http://schemas.microsoft.com/office/drawing/2014/main" id="{FF1D5F68-6838-9A4A-A30D-06E8743299DC}"/>
                    </a:ext>
                  </a:extLst>
                </p:cNvPr>
                <p:cNvGrpSpPr/>
                <p:nvPr/>
              </p:nvGrpSpPr>
              <p:grpSpPr>
                <a:xfrm>
                  <a:off x="4246472" y="12275821"/>
                  <a:ext cx="6808195" cy="2298734"/>
                  <a:chOff x="4246472" y="12275821"/>
                  <a:chExt cx="6808195" cy="2298734"/>
                </a:xfrm>
              </p:grpSpPr>
              <p:grpSp>
                <p:nvGrpSpPr>
                  <p:cNvPr id="80" name="Group 79">
                    <a:extLst>
                      <a:ext uri="{FF2B5EF4-FFF2-40B4-BE49-F238E27FC236}">
                        <a16:creationId xmlns:a16="http://schemas.microsoft.com/office/drawing/2014/main" id="{85820330-6120-5F46-A548-3292DD8396D0}"/>
                      </a:ext>
                    </a:extLst>
                  </p:cNvPr>
                  <p:cNvGrpSpPr/>
                  <p:nvPr/>
                </p:nvGrpSpPr>
                <p:grpSpPr>
                  <a:xfrm>
                    <a:off x="4246472" y="12275821"/>
                    <a:ext cx="6808195" cy="2298734"/>
                    <a:chOff x="8901226" y="11712777"/>
                    <a:chExt cx="6808195" cy="2298734"/>
                  </a:xfrm>
                </p:grpSpPr>
                <p:grpSp>
                  <p:nvGrpSpPr>
                    <p:cNvPr id="81" name="Group 80">
                      <a:extLst>
                        <a:ext uri="{FF2B5EF4-FFF2-40B4-BE49-F238E27FC236}">
                          <a16:creationId xmlns:a16="http://schemas.microsoft.com/office/drawing/2014/main" id="{10CE63BB-64C1-9241-9A89-406480A05A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30633" y="12192127"/>
                      <a:ext cx="6678788" cy="1264495"/>
                      <a:chOff x="9030633" y="12192127"/>
                      <a:chExt cx="6678788" cy="1264495"/>
                    </a:xfrm>
                  </p:grpSpPr>
                  <p:sp>
                    <p:nvSpPr>
                      <p:cNvPr id="83" name="TextBox 82">
                        <a:extLst>
                          <a:ext uri="{FF2B5EF4-FFF2-40B4-BE49-F238E27FC236}">
                            <a16:creationId xmlns:a16="http://schemas.microsoft.com/office/drawing/2014/main" id="{D3D7D868-AC93-3C41-BDD2-6D5AE567482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474786" y="12209266"/>
                        <a:ext cx="2234635" cy="124735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 defTabSz="658368"/>
                        <a:r>
                          <a:rPr lang="en-US" sz="488" b="1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Primary outcome measures</a:t>
                        </a:r>
                      </a:p>
                      <a:p>
                        <a:pPr algn="ctr" defTabSz="658368"/>
                        <a:endParaRPr lang="en-US" sz="488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  <a:p>
                        <a:pPr algn="ctr" defTabSz="658368"/>
                        <a:r>
                          <a:rPr lang="en-US" sz="488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Overall Survival</a:t>
                        </a:r>
                      </a:p>
                      <a:p>
                        <a:pPr algn="ctr" defTabSz="658368"/>
                        <a:r>
                          <a:rPr lang="en-US" sz="488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Disease-Free Survival</a:t>
                        </a:r>
                      </a:p>
                    </p:txBody>
                  </p:sp>
                  <p:sp>
                    <p:nvSpPr>
                      <p:cNvPr id="85" name="TextBox 84">
                        <a:extLst>
                          <a:ext uri="{FF2B5EF4-FFF2-40B4-BE49-F238E27FC236}">
                            <a16:creationId xmlns:a16="http://schemas.microsoft.com/office/drawing/2014/main" id="{3585123A-DB22-6542-AB47-DD10F6BDC5B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030633" y="12192127"/>
                        <a:ext cx="2108718" cy="104712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 defTabSz="658368"/>
                        <a:r>
                          <a:rPr lang="en-US" sz="488" b="1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Follow Up</a:t>
                        </a:r>
                      </a:p>
                      <a:p>
                        <a:pPr algn="ctr" defTabSz="658368"/>
                        <a:endParaRPr lang="en-US" sz="488" b="1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  <a:p>
                        <a:pPr algn="ctr" defTabSz="658368"/>
                        <a:r>
                          <a:rPr lang="en-US" sz="488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No patients were lost to follow up</a:t>
                        </a:r>
                      </a:p>
                    </p:txBody>
                  </p:sp>
                </p:grpSp>
                <p:sp>
                  <p:nvSpPr>
                    <p:cNvPr id="82" name="Rounded Rectangle 81">
                      <a:extLst>
                        <a:ext uri="{FF2B5EF4-FFF2-40B4-BE49-F238E27FC236}">
                          <a16:creationId xmlns:a16="http://schemas.microsoft.com/office/drawing/2014/main" id="{0B667183-1C50-A940-AF33-38D41C57DA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01226" y="11712777"/>
                      <a:ext cx="6774273" cy="2298734"/>
                    </a:xfrm>
                    <a:prstGeom prst="roundRect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58368"/>
                      <a:endParaRPr lang="en-US" sz="488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792153A1-D559-324C-BF87-E314BA8B54E0}"/>
                      </a:ext>
                    </a:extLst>
                  </p:cNvPr>
                  <p:cNvSpPr txBox="1"/>
                  <p:nvPr/>
                </p:nvSpPr>
                <p:spPr>
                  <a:xfrm>
                    <a:off x="6447184" y="12733906"/>
                    <a:ext cx="2372848" cy="1647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 defTabSz="658368"/>
                    <a:r>
                      <a:rPr lang="en-US" sz="488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Median follow up time after surgery:</a:t>
                    </a:r>
                  </a:p>
                  <a:p>
                    <a:pPr algn="ctr" defTabSz="658368"/>
                    <a:r>
                      <a:rPr lang="en-US" sz="488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12 months</a:t>
                    </a:r>
                  </a:p>
                  <a:p>
                    <a:pPr algn="ctr" defTabSz="658368"/>
                    <a:endParaRPr lang="en-US" sz="488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  <a:p>
                    <a:pPr algn="ctr" defTabSz="658368"/>
                    <a:r>
                      <a:rPr lang="en-US" sz="488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Median overall survival after surgery:</a:t>
                    </a:r>
                  </a:p>
                  <a:p>
                    <a:pPr algn="ctr" defTabSz="658368"/>
                    <a:r>
                      <a:rPr lang="en-US" sz="488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35 months</a:t>
                    </a:r>
                  </a:p>
                </p:txBody>
              </p:sp>
            </p:grp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82767BB6-E226-2449-84FF-2C97BA002DC6}"/>
                  </a:ext>
                </a:extLst>
              </p:cNvPr>
              <p:cNvGrpSpPr/>
              <p:nvPr/>
            </p:nvGrpSpPr>
            <p:grpSpPr>
              <a:xfrm>
                <a:off x="637957" y="365566"/>
                <a:ext cx="5346461" cy="3041134"/>
                <a:chOff x="2345216" y="728572"/>
                <a:chExt cx="4366990" cy="3041134"/>
              </a:xfrm>
            </p:grpSpPr>
            <p:sp>
              <p:nvSpPr>
                <p:cNvPr id="90" name="Rounded Rectangle 89">
                  <a:extLst>
                    <a:ext uri="{FF2B5EF4-FFF2-40B4-BE49-F238E27FC236}">
                      <a16:creationId xmlns:a16="http://schemas.microsoft.com/office/drawing/2014/main" id="{CE409E18-F258-5B45-80FB-A4CC1FC883FD}"/>
                    </a:ext>
                  </a:extLst>
                </p:cNvPr>
                <p:cNvSpPr/>
                <p:nvPr/>
              </p:nvSpPr>
              <p:spPr>
                <a:xfrm>
                  <a:off x="2345216" y="728572"/>
                  <a:ext cx="4307316" cy="2760441"/>
                </a:xfrm>
                <a:prstGeom prst="roundRect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58368"/>
                  <a:endParaRPr lang="en-US" sz="488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92DC4163-7B17-D547-B056-8C02796B72A0}"/>
                    </a:ext>
                  </a:extLst>
                </p:cNvPr>
                <p:cNvSpPr txBox="1"/>
                <p:nvPr/>
              </p:nvSpPr>
              <p:spPr>
                <a:xfrm>
                  <a:off x="2520266" y="920548"/>
                  <a:ext cx="4191940" cy="28491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58368"/>
                  <a:r>
                    <a:rPr lang="en-US" sz="488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Inclusion Criteria</a:t>
                  </a:r>
                </a:p>
                <a:p>
                  <a:pPr defTabSz="658368"/>
                  <a:endParaRPr lang="en-US" sz="488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marL="128588" indent="-128588" defTabSz="658368">
                    <a:buFont typeface="+mj-lt"/>
                    <a:buAutoNum type="arabicPeriod"/>
                  </a:pPr>
                  <a:r>
                    <a:rPr lang="en-US" sz="488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Confirmed diagnosis of PDAC</a:t>
                  </a:r>
                </a:p>
                <a:p>
                  <a:pPr marL="128588" indent="-128588" defTabSz="658368">
                    <a:buFont typeface="+mj-lt"/>
                    <a:buAutoNum type="arabicPeriod"/>
                  </a:pPr>
                  <a:r>
                    <a:rPr lang="en-US" sz="488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Stage I-III disease: Extent of disease limited to borderline </a:t>
                  </a:r>
                  <a:r>
                    <a:rPr lang="en-US" sz="488" dirty="0" err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resectable</a:t>
                  </a:r>
                  <a:r>
                    <a:rPr lang="en-US" sz="488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or locally advanced PDAC with no evidence of distant metastasis</a:t>
                  </a:r>
                </a:p>
                <a:p>
                  <a:pPr marL="128588" indent="-128588" defTabSz="658368">
                    <a:buFont typeface="+mj-lt"/>
                    <a:buAutoNum type="arabicPeriod"/>
                  </a:pPr>
                  <a:r>
                    <a:rPr lang="en-US" sz="488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Treated with neoadjuvant FOLFIRINOX + radiotherapy followed by pancreatic resection with curative intent</a:t>
                  </a:r>
                </a:p>
                <a:p>
                  <a:pPr marL="128588" indent="-128588" defTabSz="658368">
                    <a:buFont typeface="+mj-lt"/>
                    <a:buAutoNum type="arabicPeriod"/>
                  </a:pPr>
                  <a:r>
                    <a:rPr lang="en-US" sz="488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Postoperative tumor pathology sections available for collagen proportional area (CPA) quantification with Sirius Red staining</a:t>
                  </a:r>
                </a:p>
                <a:p>
                  <a:pPr marL="128588" indent="-128588" defTabSz="658368">
                    <a:buFont typeface="+mj-lt"/>
                    <a:buAutoNum type="arabicPeriod"/>
                  </a:pPr>
                  <a:r>
                    <a:rPr lang="en-US" sz="488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Postoperative follow up data available for survival analysis</a:t>
                  </a:r>
                </a:p>
              </p:txBody>
            </p:sp>
          </p:grpSp>
        </p:grp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47A94418-C942-ED46-9693-5A6EFAA67FDA}"/>
                </a:ext>
              </a:extLst>
            </p:cNvPr>
            <p:cNvCxnSpPr>
              <a:cxnSpLocks/>
              <a:endCxn id="4" idx="1"/>
            </p:cNvCxnSpPr>
            <p:nvPr/>
          </p:nvCxnSpPr>
          <p:spPr>
            <a:xfrm>
              <a:off x="5911360" y="921263"/>
              <a:ext cx="104362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EA303B7-8AB5-4ADD-AC83-EF7406732592}"/>
              </a:ext>
            </a:extLst>
          </p:cNvPr>
          <p:cNvSpPr txBox="1"/>
          <p:nvPr/>
        </p:nvSpPr>
        <p:spPr>
          <a:xfrm>
            <a:off x="82459" y="86148"/>
            <a:ext cx="1938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Supplementary Figure 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71600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3492759B-8D9C-BE44-A90E-E7563E9D7B1C}"/>
              </a:ext>
            </a:extLst>
          </p:cNvPr>
          <p:cNvGrpSpPr/>
          <p:nvPr/>
        </p:nvGrpSpPr>
        <p:grpSpPr>
          <a:xfrm>
            <a:off x="1529015" y="947004"/>
            <a:ext cx="6287969" cy="4723782"/>
            <a:chOff x="845344" y="1283142"/>
            <a:chExt cx="16767918" cy="12596751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0157AD7-74F1-8E42-AC74-C9CDD294A99B}"/>
                </a:ext>
              </a:extLst>
            </p:cNvPr>
            <p:cNvGrpSpPr/>
            <p:nvPr/>
          </p:nvGrpSpPr>
          <p:grpSpPr>
            <a:xfrm>
              <a:off x="845344" y="1283142"/>
              <a:ext cx="16767918" cy="12596751"/>
              <a:chOff x="789659" y="1544401"/>
              <a:chExt cx="16767918" cy="12596751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8D31CA7F-2501-2747-A1F9-E186ED689CF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89659" y="1567148"/>
                <a:ext cx="10058400" cy="12574004"/>
                <a:chOff x="1363026" y="1041560"/>
                <a:chExt cx="11556249" cy="14446464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E335F4EE-7DF2-5449-A230-7F0B91ED8093}"/>
                    </a:ext>
                  </a:extLst>
                </p:cNvPr>
                <p:cNvGrpSpPr/>
                <p:nvPr/>
              </p:nvGrpSpPr>
              <p:grpSpPr>
                <a:xfrm>
                  <a:off x="1363026" y="1041560"/>
                  <a:ext cx="11556249" cy="14446464"/>
                  <a:chOff x="1363026" y="1041560"/>
                  <a:chExt cx="11556249" cy="14446464"/>
                </a:xfrm>
              </p:grpSpPr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A3A33BBD-984E-4E4A-A621-83FC087C1E18}"/>
                      </a:ext>
                    </a:extLst>
                  </p:cNvPr>
                  <p:cNvGrpSpPr/>
                  <p:nvPr/>
                </p:nvGrpSpPr>
                <p:grpSpPr>
                  <a:xfrm>
                    <a:off x="1363026" y="1041560"/>
                    <a:ext cx="11556249" cy="11329514"/>
                    <a:chOff x="1363026" y="1041560"/>
                    <a:chExt cx="11556249" cy="11329514"/>
                  </a:xfrm>
                </p:grpSpPr>
                <p:grpSp>
                  <p:nvGrpSpPr>
                    <p:cNvPr id="12" name="Group 11">
                      <a:extLst>
                        <a:ext uri="{FF2B5EF4-FFF2-40B4-BE49-F238E27FC236}">
                          <a16:creationId xmlns:a16="http://schemas.microsoft.com/office/drawing/2014/main" id="{B5C48B18-5B99-4047-ABF5-C618ECB832C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68538" y="1430528"/>
                      <a:ext cx="9046520" cy="5876904"/>
                      <a:chOff x="1751356" y="1011535"/>
                      <a:chExt cx="9046520" cy="5876904"/>
                    </a:xfrm>
                  </p:grpSpPr>
                  <p:grpSp>
                    <p:nvGrpSpPr>
                      <p:cNvPr id="7" name="Group 6">
                        <a:extLst>
                          <a:ext uri="{FF2B5EF4-FFF2-40B4-BE49-F238E27FC236}">
                            <a16:creationId xmlns:a16="http://schemas.microsoft.com/office/drawing/2014/main" id="{40287461-107B-9A4B-8A9A-04A748B45876}"/>
                          </a:ext>
                        </a:extLst>
                      </p:cNvPr>
                      <p:cNvGrpSpPr>
                        <a:grpSpLocks noChangeAspect="1"/>
                      </p:cNvGrpSpPr>
                      <p:nvPr/>
                    </p:nvGrpSpPr>
                    <p:grpSpPr>
                      <a:xfrm>
                        <a:off x="1751356" y="1707828"/>
                        <a:ext cx="9046520" cy="3200401"/>
                        <a:chOff x="1736636" y="1518184"/>
                        <a:chExt cx="7610564" cy="2692401"/>
                      </a:xfrm>
                    </p:grpSpPr>
                    <p:pic>
                      <p:nvPicPr>
                        <p:cNvPr id="3" name="Picture 2">
                          <a:extLst>
                            <a:ext uri="{FF2B5EF4-FFF2-40B4-BE49-F238E27FC236}">
                              <a16:creationId xmlns:a16="http://schemas.microsoft.com/office/drawing/2014/main" id="{68519484-E592-4440-9F89-1AFCC4B7097E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 cstate="email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736636" y="1518185"/>
                          <a:ext cx="3911600" cy="2692400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5" name="Picture 4">
                          <a:extLst>
                            <a:ext uri="{FF2B5EF4-FFF2-40B4-BE49-F238E27FC236}">
                              <a16:creationId xmlns:a16="http://schemas.microsoft.com/office/drawing/2014/main" id="{C87D5395-3CC2-2344-ACB0-D4D580B0B6D7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" cstate="email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5435600" y="1518184"/>
                          <a:ext cx="3911600" cy="2692400"/>
                        </a:xfrm>
                        <a:prstGeom prst="rect">
                          <a:avLst/>
                        </a:prstGeom>
                      </p:spPr>
                    </p:pic>
                  </p:grpSp>
                  <p:sp>
                    <p:nvSpPr>
                      <p:cNvPr id="6" name="TextBox 5">
                        <a:extLst>
                          <a:ext uri="{FF2B5EF4-FFF2-40B4-BE49-F238E27FC236}">
                            <a16:creationId xmlns:a16="http://schemas.microsoft.com/office/drawing/2014/main" id="{E50600CA-23E3-4C4D-991A-65E534BD145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362919" y="1011535"/>
                        <a:ext cx="3326680" cy="113155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 defTabSz="658368"/>
                        <a:r>
                          <a:rPr lang="en-US" sz="9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Disease-Free Survival</a:t>
                        </a:r>
                      </a:p>
                    </p:txBody>
                  </p:sp>
                  <p:sp>
                    <p:nvSpPr>
                      <p:cNvPr id="8" name="TextBox 7">
                        <a:extLst>
                          <a:ext uri="{FF2B5EF4-FFF2-40B4-BE49-F238E27FC236}">
                            <a16:creationId xmlns:a16="http://schemas.microsoft.com/office/drawing/2014/main" id="{B31AEEF7-C521-254C-80E6-9B3FE443834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012555" y="1011535"/>
                        <a:ext cx="3326680" cy="70721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 defTabSz="658368"/>
                        <a:r>
                          <a:rPr lang="en-US" sz="9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Overall Survival</a:t>
                        </a:r>
                      </a:p>
                    </p:txBody>
                  </p:sp>
                  <p:sp>
                    <p:nvSpPr>
                      <p:cNvPr id="9" name="TextBox 8">
                        <a:extLst>
                          <a:ext uri="{FF2B5EF4-FFF2-40B4-BE49-F238E27FC236}">
                            <a16:creationId xmlns:a16="http://schemas.microsoft.com/office/drawing/2014/main" id="{5826B6B3-CF74-6E4E-8DB4-E399D9A7FF5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615674" y="4908227"/>
                        <a:ext cx="3744704" cy="19802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defTabSz="658368"/>
                        <a:r>
                          <a:rPr lang="en-US" sz="9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n = 93</a:t>
                        </a:r>
                      </a:p>
                      <a:p>
                        <a:pPr defTabSz="658368"/>
                        <a:r>
                          <a:rPr lang="en-US" sz="9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Median = 12.4 months</a:t>
                        </a:r>
                      </a:p>
                      <a:p>
                        <a:pPr defTabSz="658368"/>
                        <a:endParaRPr lang="en-US" sz="9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10" name="TextBox 9">
                        <a:extLst>
                          <a:ext uri="{FF2B5EF4-FFF2-40B4-BE49-F238E27FC236}">
                            <a16:creationId xmlns:a16="http://schemas.microsoft.com/office/drawing/2014/main" id="{41C20CD1-1BCB-5641-8F89-AA60CCFA01F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012555" y="4908227"/>
                        <a:ext cx="3744704" cy="198021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defTabSz="658368"/>
                        <a:r>
                          <a:rPr lang="en-US" sz="9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n = 93</a:t>
                        </a:r>
                      </a:p>
                      <a:p>
                        <a:pPr defTabSz="658368"/>
                        <a:r>
                          <a:rPr lang="en-US" sz="9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Median = 41.3 months</a:t>
                        </a:r>
                      </a:p>
                      <a:p>
                        <a:pPr defTabSz="658368"/>
                        <a:endParaRPr lang="en-US" sz="9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11" name="TextBox 10">
                      <a:extLst>
                        <a:ext uri="{FF2B5EF4-FFF2-40B4-BE49-F238E27FC236}">
                          <a16:creationId xmlns:a16="http://schemas.microsoft.com/office/drawing/2014/main" id="{5932C84D-9A3F-524A-A31C-A836973462D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63026" y="1041560"/>
                      <a:ext cx="505514" cy="7779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algn="ctr" defTabSz="658368"/>
                      <a:r>
                        <a:rPr lang="en-US" sz="1050" dirty="0">
                          <a:solidFill>
                            <a:prstClr val="black"/>
                          </a:solidFill>
                          <a:latin typeface="Arial"/>
                          <a:cs typeface="Arial"/>
                        </a:rPr>
                        <a:t>A</a:t>
                      </a:r>
                    </a:p>
                  </p:txBody>
                </p:sp>
                <p:grpSp>
                  <p:nvGrpSpPr>
                    <p:cNvPr id="32" name="Group 31">
                      <a:extLst>
                        <a:ext uri="{FF2B5EF4-FFF2-40B4-BE49-F238E27FC236}">
                          <a16:creationId xmlns:a16="http://schemas.microsoft.com/office/drawing/2014/main" id="{756A3858-5A98-B947-AA84-440AF3428FA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63026" y="6530107"/>
                      <a:ext cx="11556249" cy="4122979"/>
                      <a:chOff x="296226" y="5996707"/>
                      <a:chExt cx="11556249" cy="4122979"/>
                    </a:xfrm>
                  </p:grpSpPr>
                  <p:grpSp>
                    <p:nvGrpSpPr>
                      <p:cNvPr id="18" name="Group 17">
                        <a:extLst>
                          <a:ext uri="{FF2B5EF4-FFF2-40B4-BE49-F238E27FC236}">
                            <a16:creationId xmlns:a16="http://schemas.microsoft.com/office/drawing/2014/main" id="{05C58E06-4E28-094A-927B-B32777A80FD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48982" y="6457631"/>
                        <a:ext cx="11303493" cy="3662055"/>
                        <a:chOff x="548982" y="6356031"/>
                        <a:chExt cx="11303493" cy="3662055"/>
                      </a:xfrm>
                    </p:grpSpPr>
                    <p:grpSp>
                      <p:nvGrpSpPr>
                        <p:cNvPr id="13" name="Group 12">
                          <a:extLst>
                            <a:ext uri="{FF2B5EF4-FFF2-40B4-BE49-F238E27FC236}">
                              <a16:creationId xmlns:a16="http://schemas.microsoft.com/office/drawing/2014/main" id="{D414A966-2FDE-554A-9D44-181A931BE98D}"/>
                            </a:ext>
                          </a:extLst>
                        </p:cNvPr>
                        <p:cNvGrpSpPr>
                          <a:grpSpLocks noChangeAspect="1"/>
                        </p:cNvGrpSpPr>
                        <p:nvPr/>
                      </p:nvGrpSpPr>
                      <p:grpSpPr>
                        <a:xfrm>
                          <a:off x="548982" y="6817167"/>
                          <a:ext cx="11303493" cy="3200919"/>
                          <a:chOff x="4350761" y="10355607"/>
                          <a:chExt cx="9643853" cy="2730943"/>
                        </a:xfrm>
                      </p:grpSpPr>
                      <p:pic>
                        <p:nvPicPr>
                          <p:cNvPr id="14" name="Picture 13">
                            <a:extLst>
                              <a:ext uri="{FF2B5EF4-FFF2-40B4-BE49-F238E27FC236}">
                                <a16:creationId xmlns:a16="http://schemas.microsoft.com/office/drawing/2014/main" id="{0E328625-F61C-9045-9B67-A921E0B2D01C}"/>
                              </a:ext>
                            </a:extLst>
                          </p:cNvPr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8317714" y="10355607"/>
                            <a:ext cx="5676900" cy="27305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15" name="Picture 14">
                            <a:extLst>
                              <a:ext uri="{FF2B5EF4-FFF2-40B4-BE49-F238E27FC236}">
                                <a16:creationId xmlns:a16="http://schemas.microsoft.com/office/drawing/2014/main" id="{1F26EC79-690B-1C41-916B-FA19B88C40DB}"/>
                              </a:ext>
                            </a:extLst>
                          </p:cNvPr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4350761" y="10356050"/>
                            <a:ext cx="3898900" cy="27305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sp>
                      <p:nvSpPr>
                        <p:cNvPr id="16" name="TextBox 15">
                          <a:extLst>
                            <a:ext uri="{FF2B5EF4-FFF2-40B4-BE49-F238E27FC236}">
                              <a16:creationId xmlns:a16="http://schemas.microsoft.com/office/drawing/2014/main" id="{B3F82AEC-765C-D54C-8168-29EF4CB19F9E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413300" y="6356031"/>
                          <a:ext cx="3326682" cy="113155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 defTabSz="658368"/>
                          <a:r>
                            <a:rPr lang="en-US" sz="90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Disease-Free Survival</a:t>
                          </a:r>
                        </a:p>
                      </p:txBody>
                    </p:sp>
                    <p:sp>
                      <p:nvSpPr>
                        <p:cNvPr id="17" name="TextBox 16">
                          <a:extLst>
                            <a:ext uri="{FF2B5EF4-FFF2-40B4-BE49-F238E27FC236}">
                              <a16:creationId xmlns:a16="http://schemas.microsoft.com/office/drawing/2014/main" id="{C084D87B-7E71-4F41-995A-02E770D47F6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062938" y="6356031"/>
                          <a:ext cx="3326682" cy="70721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 defTabSz="658368"/>
                          <a:r>
                            <a:rPr lang="en-US" sz="90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Overall Survival</a:t>
                          </a:r>
                        </a:p>
                      </p:txBody>
                    </p:sp>
                  </p:grpSp>
                  <p:sp>
                    <p:nvSpPr>
                      <p:cNvPr id="19" name="TextBox 18">
                        <a:extLst>
                          <a:ext uri="{FF2B5EF4-FFF2-40B4-BE49-F238E27FC236}">
                            <a16:creationId xmlns:a16="http://schemas.microsoft.com/office/drawing/2014/main" id="{8EEAEEB3-D7F7-6E47-B192-38F6B462D6B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96226" y="5996707"/>
                        <a:ext cx="505514" cy="77794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 anchor="ctr">
                        <a:spAutoFit/>
                      </a:bodyPr>
                      <a:lstStyle/>
                      <a:p>
                        <a:pPr algn="ctr" defTabSz="658368"/>
                        <a:r>
                          <a:rPr lang="en-US" sz="1050" dirty="0">
                            <a:solidFill>
                              <a:prstClr val="black"/>
                            </a:solidFill>
                            <a:latin typeface="Arial"/>
                            <a:cs typeface="Arial"/>
                          </a:rPr>
                          <a:t>D</a:t>
                        </a:r>
                      </a:p>
                    </p:txBody>
                  </p: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5C134337-49FA-EE45-A798-A03359642F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63026" y="10881339"/>
                      <a:ext cx="9093393" cy="1489735"/>
                      <a:chOff x="296226" y="9992339"/>
                      <a:chExt cx="9093393" cy="1489735"/>
                    </a:xfrm>
                  </p:grpSpPr>
                  <p:sp>
                    <p:nvSpPr>
                      <p:cNvPr id="24" name="TextBox 23">
                        <a:extLst>
                          <a:ext uri="{FF2B5EF4-FFF2-40B4-BE49-F238E27FC236}">
                            <a16:creationId xmlns:a16="http://schemas.microsoft.com/office/drawing/2014/main" id="{674FD8F3-A606-2A4D-B3FF-752369BCAC3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413299" y="10350527"/>
                        <a:ext cx="3326682" cy="113154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 defTabSz="658368"/>
                        <a:r>
                          <a:rPr lang="en-US" sz="9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Disease-Free Survival</a:t>
                        </a:r>
                      </a:p>
                    </p:txBody>
                  </p:sp>
                  <p:sp>
                    <p:nvSpPr>
                      <p:cNvPr id="25" name="TextBox 24">
                        <a:extLst>
                          <a:ext uri="{FF2B5EF4-FFF2-40B4-BE49-F238E27FC236}">
                            <a16:creationId xmlns:a16="http://schemas.microsoft.com/office/drawing/2014/main" id="{B16E0769-2109-F64F-BBB0-E27EBD2009E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062937" y="10350528"/>
                        <a:ext cx="3326682" cy="70721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 defTabSz="658368"/>
                        <a:r>
                          <a:rPr lang="en-US" sz="900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Overall Survival</a:t>
                        </a:r>
                      </a:p>
                    </p:txBody>
                  </p:sp>
                  <p:sp>
                    <p:nvSpPr>
                      <p:cNvPr id="26" name="TextBox 25">
                        <a:extLst>
                          <a:ext uri="{FF2B5EF4-FFF2-40B4-BE49-F238E27FC236}">
                            <a16:creationId xmlns:a16="http://schemas.microsoft.com/office/drawing/2014/main" id="{30C06EAA-2BF6-EC47-A174-3A27FF8D538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96226" y="9992339"/>
                        <a:ext cx="505513" cy="77794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 anchor="ctr">
                        <a:spAutoFit/>
                      </a:bodyPr>
                      <a:lstStyle/>
                      <a:p>
                        <a:pPr algn="ctr" defTabSz="658368"/>
                        <a:r>
                          <a:rPr lang="en-US" sz="1050" dirty="0">
                            <a:solidFill>
                              <a:prstClr val="black"/>
                            </a:solidFill>
                            <a:latin typeface="Arial"/>
                            <a:cs typeface="Arial"/>
                          </a:rPr>
                          <a:t>E</a:t>
                        </a:r>
                      </a:p>
                    </p:txBody>
                  </p:sp>
                </p:grpSp>
              </p:grpSp>
              <p:pic>
                <p:nvPicPr>
                  <p:cNvPr id="37" name="Picture 36">
                    <a:extLst>
                      <a:ext uri="{FF2B5EF4-FFF2-40B4-BE49-F238E27FC236}">
                        <a16:creationId xmlns:a16="http://schemas.microsoft.com/office/drawing/2014/main" id="{56BBE56D-026A-C642-9EBE-D5E99D3E353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615782" y="12287624"/>
                    <a:ext cx="4649638" cy="3200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0" name="Picture 39">
                  <a:extLst>
                    <a:ext uri="{FF2B5EF4-FFF2-40B4-BE49-F238E27FC236}">
                      <a16:creationId xmlns:a16="http://schemas.microsoft.com/office/drawing/2014/main" id="{4D517699-9920-324E-A436-42E5C40151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265420" y="12287624"/>
                  <a:ext cx="4959862" cy="3200400"/>
                </a:xfrm>
                <a:prstGeom prst="rect">
                  <a:avLst/>
                </a:prstGeom>
              </p:spPr>
            </p:pic>
          </p:grp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5BFF70AE-C16E-3C41-B592-674E6F71D5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580784" y="2508408"/>
                <a:ext cx="3976793" cy="2788920"/>
              </a:xfrm>
              <a:prstGeom prst="rect">
                <a:avLst/>
              </a:prstGeom>
            </p:spPr>
          </p:pic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8CDA637-2FFB-194D-BA97-3EC687ED1C27}"/>
                  </a:ext>
                </a:extLst>
              </p:cNvPr>
              <p:cNvSpPr txBox="1"/>
              <p:nvPr/>
            </p:nvSpPr>
            <p:spPr>
              <a:xfrm>
                <a:off x="9425953" y="1589895"/>
                <a:ext cx="439992" cy="67710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658368"/>
                <a:r>
                  <a:rPr lang="en-US" sz="1050" dirty="0">
                    <a:solidFill>
                      <a:prstClr val="black"/>
                    </a:solidFill>
                    <a:latin typeface="Arial"/>
                    <a:cs typeface="Arial"/>
                  </a:rPr>
                  <a:t>B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16DA7BD-3D3E-D146-959E-439239903F9F}"/>
                  </a:ext>
                </a:extLst>
              </p:cNvPr>
              <p:cNvSpPr txBox="1"/>
              <p:nvPr/>
            </p:nvSpPr>
            <p:spPr>
              <a:xfrm>
                <a:off x="13758465" y="1544401"/>
                <a:ext cx="439992" cy="67710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658368"/>
                <a:r>
                  <a:rPr lang="en-US" sz="1050" dirty="0">
                    <a:solidFill>
                      <a:prstClr val="black"/>
                    </a:solidFill>
                    <a:latin typeface="Arial"/>
                    <a:cs typeface="Arial"/>
                  </a:rPr>
                  <a:t>C</a:t>
                </a:r>
              </a:p>
            </p:txBody>
          </p:sp>
        </p:grp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28D4726-F31F-3C42-B9D9-C601D4BB181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60901" y="2247149"/>
              <a:ext cx="3962538" cy="2788920"/>
            </a:xfrm>
            <a:prstGeom prst="rect">
              <a:avLst/>
            </a:prstGeom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EF6EAB72-7029-48A8-B757-F4C4069B47E3}"/>
              </a:ext>
            </a:extLst>
          </p:cNvPr>
          <p:cNvSpPr txBox="1"/>
          <p:nvPr/>
        </p:nvSpPr>
        <p:spPr>
          <a:xfrm>
            <a:off x="82459" y="86148"/>
            <a:ext cx="1938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Supplementary Figure 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92254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A3D95E7A-A955-C64B-82B4-E4F7B9CE3554}"/>
              </a:ext>
            </a:extLst>
          </p:cNvPr>
          <p:cNvGrpSpPr/>
          <p:nvPr/>
        </p:nvGrpSpPr>
        <p:grpSpPr>
          <a:xfrm>
            <a:off x="1768574" y="1528248"/>
            <a:ext cx="5606852" cy="3438990"/>
            <a:chOff x="833650" y="999195"/>
            <a:chExt cx="14951604" cy="9170641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D717A7A-C0F7-7345-99AF-B6C228C41F10}"/>
                </a:ext>
              </a:extLst>
            </p:cNvPr>
            <p:cNvSpPr txBox="1"/>
            <p:nvPr/>
          </p:nvSpPr>
          <p:spPr>
            <a:xfrm>
              <a:off x="1347578" y="999195"/>
              <a:ext cx="4622450" cy="67710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658368"/>
              <a:r>
                <a:rPr lang="en-US" sz="1050" dirty="0" err="1">
                  <a:solidFill>
                    <a:prstClr val="black"/>
                  </a:solidFill>
                  <a:latin typeface="Arial"/>
                  <a:cs typeface="Arial"/>
                </a:rPr>
                <a:t>Hydroxyproline</a:t>
              </a:r>
              <a:endParaRPr lang="en-US" sz="1050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62EA7FB-7502-EC48-8B38-D58A05A68000}"/>
                </a:ext>
              </a:extLst>
            </p:cNvPr>
            <p:cNvSpPr txBox="1"/>
            <p:nvPr/>
          </p:nvSpPr>
          <p:spPr>
            <a:xfrm>
              <a:off x="833650" y="999195"/>
              <a:ext cx="524763" cy="67710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658368"/>
              <a:r>
                <a:rPr lang="en-US" sz="1050" dirty="0">
                  <a:solidFill>
                    <a:prstClr val="black"/>
                  </a:solidFill>
                  <a:latin typeface="Arial"/>
                  <a:cs typeface="Arial"/>
                </a:rPr>
                <a:t>A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5CEE770-E948-584C-92C1-693E460CE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9026" y="2032735"/>
              <a:ext cx="5559552" cy="3276644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DD7A523-F224-0547-82FD-07409FF0D7EB}"/>
                </a:ext>
              </a:extLst>
            </p:cNvPr>
            <p:cNvGrpSpPr/>
            <p:nvPr/>
          </p:nvGrpSpPr>
          <p:grpSpPr>
            <a:xfrm>
              <a:off x="6603347" y="999195"/>
              <a:ext cx="9181907" cy="4107328"/>
              <a:chOff x="620067" y="9131049"/>
              <a:chExt cx="9181907" cy="4107328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185C2C3-C47C-3644-BFB1-2C80EA1AEAD2}"/>
                  </a:ext>
                </a:extLst>
              </p:cNvPr>
              <p:cNvSpPr txBox="1"/>
              <p:nvPr/>
            </p:nvSpPr>
            <p:spPr>
              <a:xfrm>
                <a:off x="795588" y="9131049"/>
                <a:ext cx="570509" cy="677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658368"/>
                <a:r>
                  <a:rPr lang="en-US" sz="1050" dirty="0">
                    <a:solidFill>
                      <a:prstClr val="black"/>
                    </a:solidFill>
                    <a:latin typeface="Arial"/>
                    <a:cs typeface="Arial"/>
                  </a:rPr>
                  <a:t>B</a:t>
                </a:r>
              </a:p>
            </p:txBody>
          </p:sp>
          <p:pic>
            <p:nvPicPr>
              <p:cNvPr id="8" name="Picture 7" descr="core.jpg">
                <a:extLst>
                  <a:ext uri="{FF2B5EF4-FFF2-40B4-BE49-F238E27FC236}">
                    <a16:creationId xmlns:a16="http://schemas.microsoft.com/office/drawing/2014/main" id="{0F60E0BF-FCD9-FC45-B088-0CF32859CD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5871849" y="10161744"/>
                <a:ext cx="3930125" cy="3076632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ECE5723-D8C0-0645-B22F-36CAD2DC596A}"/>
                  </a:ext>
                </a:extLst>
              </p:cNvPr>
              <p:cNvSpPr txBox="1"/>
              <p:nvPr/>
            </p:nvSpPr>
            <p:spPr>
              <a:xfrm>
                <a:off x="5891945" y="9242185"/>
                <a:ext cx="3910029" cy="677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58368"/>
                <a:r>
                  <a:rPr lang="en-US" sz="1050" dirty="0">
                    <a:solidFill>
                      <a:prstClr val="black"/>
                    </a:solidFill>
                    <a:latin typeface="Arial"/>
                    <a:cs typeface="Arial"/>
                  </a:rPr>
                  <a:t>Central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2B52DFC-A1BC-DC40-B86E-2DCC0A7B6C19}"/>
                  </a:ext>
                </a:extLst>
              </p:cNvPr>
              <p:cNvSpPr txBox="1"/>
              <p:nvPr/>
            </p:nvSpPr>
            <p:spPr>
              <a:xfrm rot="16200000">
                <a:off x="-573290" y="11367911"/>
                <a:ext cx="3063823" cy="677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58368"/>
                <a:r>
                  <a:rPr lang="en-US" sz="1050" dirty="0">
                    <a:solidFill>
                      <a:prstClr val="black"/>
                    </a:solidFill>
                    <a:latin typeface="Arial"/>
                    <a:cs typeface="Arial"/>
                  </a:rPr>
                  <a:t>CD31+</a:t>
                </a:r>
              </a:p>
            </p:txBody>
          </p:sp>
          <p:pic>
            <p:nvPicPr>
              <p:cNvPr id="11" name="Picture 10" descr="periphery.jpg">
                <a:extLst>
                  <a:ext uri="{FF2B5EF4-FFF2-40B4-BE49-F238E27FC236}">
                    <a16:creationId xmlns:a16="http://schemas.microsoft.com/office/drawing/2014/main" id="{88B94DB8-4AFE-4C4C-AF73-4D43A59D2C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343370" y="10161744"/>
                <a:ext cx="3930124" cy="3073193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E923600-D229-984C-B613-9265F9C4F487}"/>
                  </a:ext>
                </a:extLst>
              </p:cNvPr>
              <p:cNvSpPr txBox="1"/>
              <p:nvPr/>
            </p:nvSpPr>
            <p:spPr>
              <a:xfrm>
                <a:off x="1354984" y="9230196"/>
                <a:ext cx="3933848" cy="677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58368"/>
                <a:r>
                  <a:rPr lang="en-US" sz="1050" dirty="0">
                    <a:solidFill>
                      <a:prstClr val="black"/>
                    </a:solidFill>
                    <a:latin typeface="Arial"/>
                    <a:cs typeface="Arial"/>
                  </a:rPr>
                  <a:t>Peripheral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850F2D7-67E7-0347-A79B-004957BFFD79}"/>
                </a:ext>
              </a:extLst>
            </p:cNvPr>
            <p:cNvGrpSpPr/>
            <p:nvPr/>
          </p:nvGrpSpPr>
          <p:grpSpPr>
            <a:xfrm>
              <a:off x="899996" y="6021002"/>
              <a:ext cx="13825503" cy="4148834"/>
              <a:chOff x="1724876" y="8551485"/>
              <a:chExt cx="13825503" cy="4148834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0F350B4-BE76-7448-BA45-1D4F8C153993}"/>
                  </a:ext>
                </a:extLst>
              </p:cNvPr>
              <p:cNvGrpSpPr/>
              <p:nvPr/>
            </p:nvGrpSpPr>
            <p:grpSpPr>
              <a:xfrm>
                <a:off x="2106348" y="8551485"/>
                <a:ext cx="13444031" cy="4148834"/>
                <a:chOff x="228080" y="7725139"/>
                <a:chExt cx="13444031" cy="4148834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788F54EA-C100-0C4C-BDF0-B6888D922934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870511" y="8415081"/>
                  <a:ext cx="12801600" cy="3458892"/>
                  <a:chOff x="707268" y="8338106"/>
                  <a:chExt cx="12372170" cy="3342863"/>
                </a:xfrm>
              </p:grpSpPr>
              <p:pic>
                <p:nvPicPr>
                  <p:cNvPr id="20" name="Picture 19" descr="Caspase.jpg">
                    <a:extLst>
                      <a:ext uri="{FF2B5EF4-FFF2-40B4-BE49-F238E27FC236}">
                        <a16:creationId xmlns:a16="http://schemas.microsoft.com/office/drawing/2014/main" id="{98AE5DDF-C8AA-754B-99BE-E3F59A4A21F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9421838" y="8511300"/>
                    <a:ext cx="3657600" cy="3033457"/>
                  </a:xfrm>
                  <a:prstGeom prst="rect">
                    <a:avLst/>
                  </a:prstGeom>
                </p:spPr>
              </p:pic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16941508-9560-FA44-AE91-D3B2167067B0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707268" y="8338106"/>
                    <a:ext cx="8229600" cy="3342863"/>
                    <a:chOff x="946295" y="10280922"/>
                    <a:chExt cx="5395781" cy="2191766"/>
                  </a:xfrm>
                </p:grpSpPr>
                <p:pic>
                  <p:nvPicPr>
                    <p:cNvPr id="22" name="Picture 2" descr="F:\Pdac\SMA-Cas3\108\merge-Experiment.lif - Series006.jpg">
                      <a:extLst>
                        <a:ext uri="{FF2B5EF4-FFF2-40B4-BE49-F238E27FC236}">
                          <a16:creationId xmlns:a16="http://schemas.microsoft.com/office/drawing/2014/main" id="{B4E37C28-74A4-2648-B956-D83B2A1E663A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6" cstate="email">
                      <a:extLst>
                        <a:ext uri="{BEBA8EAE-BF5A-486C-A8C5-ECC9F3942E4B}">
                          <a14:imgProps xmlns:a14="http://schemas.microsoft.com/office/drawing/2010/main">
                            <a14:imgLayer r:embed="rId7">
                              <a14:imgEffect>
                                <a14:brightnessContrast bright="40000" contrast="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 bwMode="auto">
                    <a:xfrm>
                      <a:off x="3768531" y="10280922"/>
                      <a:ext cx="2573545" cy="2191766"/>
                    </a:xfrm>
                    <a:prstGeom prst="rect">
                      <a:avLst/>
                    </a:prstGeom>
                    <a:noFill/>
                  </p:spPr>
                </p:pic>
                <p:pic>
                  <p:nvPicPr>
                    <p:cNvPr id="23" name="Picture 2" descr="F:\Pdac\SMA-Cas3\145\merge2-Experiment.lif - Series023.tif">
                      <a:extLst>
                        <a:ext uri="{FF2B5EF4-FFF2-40B4-BE49-F238E27FC236}">
                          <a16:creationId xmlns:a16="http://schemas.microsoft.com/office/drawing/2014/main" id="{5D021665-987A-6044-B103-3EA5015CBA3E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8" cstate="email">
                      <a:extLst>
                        <a:ext uri="{BEBA8EAE-BF5A-486C-A8C5-ECC9F3942E4B}">
                          <a14:imgProps xmlns:a14="http://schemas.microsoft.com/office/drawing/2010/main">
                            <a14:imgLayer r:embed="rId9">
                              <a14:imgEffect>
                                <a14:sharpenSoften amount="50000"/>
                              </a14:imgEffect>
                              <a14:imgEffect>
                                <a14:saturation sat="143000"/>
                              </a14:imgEffect>
                              <a14:imgEffect>
                                <a14:brightnessContrast bright="40000" contrast="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 bwMode="auto">
                    <a:xfrm>
                      <a:off x="946295" y="10280922"/>
                      <a:ext cx="2573546" cy="2191766"/>
                    </a:xfrm>
                    <a:prstGeom prst="rect">
                      <a:avLst/>
                    </a:prstGeom>
                    <a:noFill/>
                  </p:spPr>
                </p:pic>
              </p:grpSp>
            </p:grp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F8E2B42-3290-8C43-83CB-C8D40B391615}"/>
                    </a:ext>
                  </a:extLst>
                </p:cNvPr>
                <p:cNvSpPr txBox="1"/>
                <p:nvPr/>
              </p:nvSpPr>
              <p:spPr>
                <a:xfrm rot="16200000">
                  <a:off x="-1224368" y="9867528"/>
                  <a:ext cx="3458893" cy="553997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 anchor="ctr">
                  <a:spAutoFit/>
                </a:bodyPr>
                <a:lstStyle/>
                <a:p>
                  <a:pPr algn="ctr" defTabSz="658368"/>
                  <a:r>
                    <a:rPr lang="en-US" sz="750" dirty="0">
                      <a:solidFill>
                        <a:srgbClr val="FF0000"/>
                      </a:solidFill>
                      <a:latin typeface="Arial"/>
                      <a:cs typeface="Arial"/>
                    </a:rPr>
                    <a:t>αSMA</a:t>
                  </a:r>
                  <a:r>
                    <a:rPr lang="en-US" sz="750" dirty="0">
                      <a:solidFill>
                        <a:prstClr val="white"/>
                      </a:solidFill>
                      <a:latin typeface="Arial"/>
                      <a:cs typeface="Arial"/>
                    </a:rPr>
                    <a:t> / </a:t>
                  </a:r>
                  <a:r>
                    <a:rPr lang="en-US" sz="750" dirty="0">
                      <a:solidFill>
                        <a:srgbClr val="22E91E"/>
                      </a:solidFill>
                      <a:latin typeface="Arial"/>
                      <a:cs typeface="Arial"/>
                    </a:rPr>
                    <a:t>Caspase</a:t>
                  </a:r>
                  <a:r>
                    <a:rPr lang="en-US" sz="750" dirty="0">
                      <a:solidFill>
                        <a:prstClr val="white"/>
                      </a:solidFill>
                      <a:latin typeface="Arial"/>
                      <a:cs typeface="Arial"/>
                    </a:rPr>
                    <a:t> / </a:t>
                  </a:r>
                  <a:r>
                    <a:rPr lang="en-US" sz="750" dirty="0">
                      <a:solidFill>
                        <a:srgbClr val="0096FF"/>
                      </a:solidFill>
                      <a:latin typeface="Arial"/>
                      <a:cs typeface="Arial"/>
                    </a:rPr>
                    <a:t>DAPI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64504B59-084E-404F-95B0-0A81978D998C}"/>
                    </a:ext>
                  </a:extLst>
                </p:cNvPr>
                <p:cNvSpPr txBox="1"/>
                <p:nvPr/>
              </p:nvSpPr>
              <p:spPr>
                <a:xfrm>
                  <a:off x="870512" y="7725139"/>
                  <a:ext cx="4061389" cy="677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8368"/>
                  <a:r>
                    <a:rPr lang="en-US" sz="1050" dirty="0">
                      <a:solidFill>
                        <a:prstClr val="black"/>
                      </a:solidFill>
                      <a:latin typeface="Arial"/>
                      <a:cs typeface="Arial"/>
                    </a:rPr>
                    <a:t>Untreated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94EFE1F-059F-1846-B161-64A11B43CB9C}"/>
                    </a:ext>
                  </a:extLst>
                </p:cNvPr>
                <p:cNvSpPr txBox="1"/>
                <p:nvPr/>
              </p:nvSpPr>
              <p:spPr>
                <a:xfrm>
                  <a:off x="5324365" y="7725139"/>
                  <a:ext cx="4061389" cy="677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8368"/>
                  <a:r>
                    <a:rPr lang="en-US" sz="1050" dirty="0">
                      <a:solidFill>
                        <a:prstClr val="black"/>
                      </a:solidFill>
                      <a:latin typeface="Arial"/>
                      <a:cs typeface="Arial"/>
                    </a:rPr>
                    <a:t>FOLFIRINOX</a:t>
                  </a:r>
                </a:p>
              </p:txBody>
            </p: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3A018A5-E1D0-A844-9276-2EA77132E21E}"/>
                  </a:ext>
                </a:extLst>
              </p:cNvPr>
              <p:cNvSpPr txBox="1"/>
              <p:nvPr/>
            </p:nvSpPr>
            <p:spPr>
              <a:xfrm>
                <a:off x="1724876" y="8551485"/>
                <a:ext cx="392069" cy="677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58368"/>
                <a:r>
                  <a:rPr lang="en-US" sz="1050" dirty="0">
                    <a:solidFill>
                      <a:prstClr val="black"/>
                    </a:solidFill>
                    <a:latin typeface="Arial"/>
                    <a:cs typeface="Arial"/>
                  </a:rPr>
                  <a:t>C</a:t>
                </a:r>
              </a:p>
            </p:txBody>
          </p: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B7050543-AD9C-4864-BC93-BCF860B9FB87}"/>
              </a:ext>
            </a:extLst>
          </p:cNvPr>
          <p:cNvSpPr txBox="1"/>
          <p:nvPr/>
        </p:nvSpPr>
        <p:spPr>
          <a:xfrm>
            <a:off x="82459" y="86148"/>
            <a:ext cx="1938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Supplementary Figure 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37519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lock&#10;&#10;Description automatically generated">
            <a:extLst>
              <a:ext uri="{FF2B5EF4-FFF2-40B4-BE49-F238E27FC236}">
                <a16:creationId xmlns:a16="http://schemas.microsoft.com/office/drawing/2014/main" id="{A6AE7C2A-B993-884B-AF59-EFA861536EA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6663" y="2355393"/>
            <a:ext cx="1362569" cy="91554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AA860DD-E869-5B40-96FA-4B42F6C45D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615" y="2355393"/>
            <a:ext cx="1362569" cy="915543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E5952D27-DE04-AC4D-900B-BB2403980B02}"/>
              </a:ext>
            </a:extLst>
          </p:cNvPr>
          <p:cNvGrpSpPr/>
          <p:nvPr/>
        </p:nvGrpSpPr>
        <p:grpSpPr>
          <a:xfrm>
            <a:off x="2344158" y="544398"/>
            <a:ext cx="4175663" cy="1545978"/>
            <a:chOff x="1132748" y="466443"/>
            <a:chExt cx="11135101" cy="4122608"/>
          </a:xfrm>
        </p:grpSpPr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F398B036-8F5A-9E47-A5D7-5C36766B77E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04642" y="466443"/>
              <a:ext cx="10863207" cy="4122608"/>
              <a:chOff x="1756556" y="129775"/>
              <a:chExt cx="13509337" cy="5126815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5080382A-E2D5-5F49-9EF9-109D55642580}"/>
                  </a:ext>
                </a:extLst>
              </p:cNvPr>
              <p:cNvGrpSpPr/>
              <p:nvPr/>
            </p:nvGrpSpPr>
            <p:grpSpPr>
              <a:xfrm>
                <a:off x="1756556" y="129775"/>
                <a:ext cx="9334241" cy="5126815"/>
                <a:chOff x="-420179" y="400090"/>
                <a:chExt cx="6138856" cy="3454382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F706B3DF-1661-EA45-BF66-373A331AED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7979" y="650890"/>
                  <a:ext cx="2651412" cy="1491419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BF4D5A9F-1DA7-4049-A73E-090776C16F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7979" y="2216844"/>
                  <a:ext cx="2651412" cy="1491419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7" name="Picture 6" descr="A picture containing indoor&#10;&#10;Description automatically generated">
                  <a:extLst>
                    <a:ext uri="{FF2B5EF4-FFF2-40B4-BE49-F238E27FC236}">
                      <a16:creationId xmlns:a16="http://schemas.microsoft.com/office/drawing/2014/main" id="{958680E9-2C29-0642-AEBA-3B4AB3CBED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67265" y="2217514"/>
                  <a:ext cx="2651412" cy="1491419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pic>
              <p:nvPicPr>
                <p:cNvPr id="8" name="Picture 7" descr="A picture containing indoor, food&#10;&#10;Description automatically generated">
                  <a:extLst>
                    <a:ext uri="{FF2B5EF4-FFF2-40B4-BE49-F238E27FC236}">
                      <a16:creationId xmlns:a16="http://schemas.microsoft.com/office/drawing/2014/main" id="{5C8B079E-5403-ED4D-8A2F-682E6E6E21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59172" y="651560"/>
                  <a:ext cx="2659505" cy="1491419"/>
                </a:xfrm>
                <a:prstGeom prst="rect">
                  <a:avLst/>
                </a:prstGeom>
                <a:ln w="19050">
                  <a:solidFill>
                    <a:schemeClr val="tx1"/>
                  </a:solidFill>
                </a:ln>
              </p:spPr>
            </p:pic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5F3C3BB8-152D-7D47-AC1A-B1D0E88F5781}"/>
                    </a:ext>
                  </a:extLst>
                </p:cNvPr>
                <p:cNvSpPr/>
                <p:nvPr/>
              </p:nvSpPr>
              <p:spPr>
                <a:xfrm>
                  <a:off x="1189529" y="1397480"/>
                  <a:ext cx="1073611" cy="656391"/>
                </a:xfrm>
                <a:prstGeom prst="rect">
                  <a:avLst/>
                </a:prstGeom>
                <a:noFill/>
                <a:ln w="28575">
                  <a:solidFill>
                    <a:srgbClr val="143DFF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34290" tIns="17145" rIns="34290" bIns="17145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58368"/>
                  <a:endParaRPr lang="en-US" sz="105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0898B819-290F-1545-A540-6A07F43CDC25}"/>
                    </a:ext>
                  </a:extLst>
                </p:cNvPr>
                <p:cNvSpPr/>
                <p:nvPr/>
              </p:nvSpPr>
              <p:spPr>
                <a:xfrm>
                  <a:off x="1564290" y="2323166"/>
                  <a:ext cx="1072788" cy="674670"/>
                </a:xfrm>
                <a:prstGeom prst="rect">
                  <a:avLst/>
                </a:prstGeom>
                <a:noFill/>
                <a:ln w="28575">
                  <a:solidFill>
                    <a:srgbClr val="143DFF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34290" tIns="17145" rIns="34290" bIns="17145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658368"/>
                  <a:endParaRPr lang="en-US" sz="105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394F6EE-F61C-C24B-AC0B-A5CADFAA5D52}"/>
                    </a:ext>
                  </a:extLst>
                </p:cNvPr>
                <p:cNvSpPr txBox="1"/>
                <p:nvPr/>
              </p:nvSpPr>
              <p:spPr>
                <a:xfrm>
                  <a:off x="-420179" y="400090"/>
                  <a:ext cx="704819" cy="1890061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ctr" defTabSz="658368"/>
                  <a:r>
                    <a:rPr lang="en-US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Untreated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AA046672-61D6-8E49-9C65-22F7C377F22A}"/>
                    </a:ext>
                  </a:extLst>
                </p:cNvPr>
                <p:cNvSpPr txBox="1"/>
                <p:nvPr/>
              </p:nvSpPr>
              <p:spPr>
                <a:xfrm>
                  <a:off x="-406581" y="2008816"/>
                  <a:ext cx="704819" cy="1845656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ctr" defTabSz="658368"/>
                  <a:r>
                    <a:rPr lang="en-US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FOLFIRINOX</a:t>
                  </a:r>
                </a:p>
              </p:txBody>
            </p:sp>
          </p:grpSp>
          <p:pic>
            <p:nvPicPr>
              <p:cNvPr id="129" name="Picture 128" descr="A picture containing clock, drawing&#10;&#10;Description automatically generated">
                <a:extLst>
                  <a:ext uri="{FF2B5EF4-FFF2-40B4-BE49-F238E27FC236}">
                    <a16:creationId xmlns:a16="http://schemas.microsoft.com/office/drawing/2014/main" id="{C8A7F207-574B-4146-B8B3-5A5ECCBF97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441316" y="2741659"/>
                <a:ext cx="3824577" cy="2377440"/>
              </a:xfrm>
              <a:prstGeom prst="rect">
                <a:avLst/>
              </a:prstGeom>
            </p:spPr>
          </p:pic>
          <p:pic>
            <p:nvPicPr>
              <p:cNvPr id="131" name="Picture 130" descr="A picture containing clock&#10;&#10;Description automatically generated">
                <a:extLst>
                  <a:ext uri="{FF2B5EF4-FFF2-40B4-BE49-F238E27FC236}">
                    <a16:creationId xmlns:a16="http://schemas.microsoft.com/office/drawing/2014/main" id="{22972666-2430-4549-9859-884F51AB23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330200" y="387073"/>
                <a:ext cx="3913178" cy="2377440"/>
              </a:xfrm>
              <a:prstGeom prst="rect">
                <a:avLst/>
              </a:prstGeom>
            </p:spPr>
          </p:pic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BB243EC-A437-CE48-8F66-6F49CDE006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36591" y="496955"/>
                <a:ext cx="1210381" cy="1113095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F6D567F7-3469-1449-9398-FAC1C2264C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36591" y="2597718"/>
                <a:ext cx="1210381" cy="1224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05DE4819-04E2-774E-8873-9B18BDD768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05171" y="2826109"/>
                <a:ext cx="641801" cy="15779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B8655505-B941-4E4E-B5E0-5E1ED875F4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5171" y="3985215"/>
                <a:ext cx="641801" cy="10626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9CAD7A6E-0087-3E46-B3D9-030ECAE0B2C5}"/>
                </a:ext>
              </a:extLst>
            </p:cNvPr>
            <p:cNvSpPr txBox="1"/>
            <p:nvPr/>
          </p:nvSpPr>
          <p:spPr>
            <a:xfrm>
              <a:off x="1132748" y="553558"/>
              <a:ext cx="405565" cy="61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58368"/>
              <a:r>
                <a:rPr 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290056A-567C-074F-88FF-77315A838AC7}"/>
              </a:ext>
            </a:extLst>
          </p:cNvPr>
          <p:cNvGrpSpPr/>
          <p:nvPr/>
        </p:nvGrpSpPr>
        <p:grpSpPr>
          <a:xfrm>
            <a:off x="2344157" y="2098764"/>
            <a:ext cx="4769835" cy="1050248"/>
            <a:chOff x="1132747" y="4590153"/>
            <a:chExt cx="12719559" cy="2800661"/>
          </a:xfrm>
        </p:grpSpPr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8894435D-3E02-AA4D-B0D6-F20186D01307}"/>
                </a:ext>
              </a:extLst>
            </p:cNvPr>
            <p:cNvGrpSpPr/>
            <p:nvPr/>
          </p:nvGrpSpPr>
          <p:grpSpPr>
            <a:xfrm>
              <a:off x="1746119" y="4614298"/>
              <a:ext cx="12106187" cy="2776516"/>
              <a:chOff x="2533304" y="6040521"/>
              <a:chExt cx="13425854" cy="3079175"/>
            </a:xfrm>
          </p:grpSpPr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D6FE8F9F-33BB-404B-8C6A-0C63E1BF1C52}"/>
                  </a:ext>
                </a:extLst>
              </p:cNvPr>
              <p:cNvGrpSpPr/>
              <p:nvPr/>
            </p:nvGrpSpPr>
            <p:grpSpPr>
              <a:xfrm>
                <a:off x="2533304" y="6040521"/>
                <a:ext cx="6596375" cy="3079175"/>
                <a:chOff x="2136732" y="5454767"/>
                <a:chExt cx="6596375" cy="3079175"/>
              </a:xfrm>
            </p:grpSpPr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4892E3A3-8828-C04A-92D1-2D791BAA08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69174" y="6020136"/>
                  <a:ext cx="627473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81C237E-B720-904E-842B-7D9F6F68F2CD}"/>
                    </a:ext>
                  </a:extLst>
                </p:cNvPr>
                <p:cNvSpPr txBox="1"/>
                <p:nvPr/>
              </p:nvSpPr>
              <p:spPr>
                <a:xfrm>
                  <a:off x="2136732" y="5454767"/>
                  <a:ext cx="6274739" cy="6826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8368"/>
                  <a:r>
                    <a:rPr lang="en-US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PDAC</a:t>
                  </a:r>
                </a:p>
              </p:txBody>
            </p:sp>
            <p:pic>
              <p:nvPicPr>
                <p:cNvPr id="119" name="Picture 118" descr="A picture containing clock&#10;&#10;Description automatically generated">
                  <a:extLst>
                    <a:ext uri="{FF2B5EF4-FFF2-40B4-BE49-F238E27FC236}">
                      <a16:creationId xmlns:a16="http://schemas.microsoft.com/office/drawing/2014/main" id="{C48808CF-A0B4-FF4B-9146-16031F532B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735907" y="6133642"/>
                  <a:ext cx="2997200" cy="2400300"/>
                </a:xfrm>
                <a:prstGeom prst="rect">
                  <a:avLst/>
                </a:prstGeom>
              </p:spPr>
            </p:pic>
          </p:grp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F9672CC3-02C6-D244-A402-77958C536968}"/>
                  </a:ext>
                </a:extLst>
              </p:cNvPr>
              <p:cNvGrpSpPr/>
              <p:nvPr/>
            </p:nvGrpSpPr>
            <p:grpSpPr>
              <a:xfrm>
                <a:off x="9284808" y="6040523"/>
                <a:ext cx="6674350" cy="3064607"/>
                <a:chOff x="8988252" y="5454769"/>
                <a:chExt cx="6674350" cy="3064607"/>
              </a:xfrm>
            </p:grpSpPr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5CBF5167-1760-1A43-8035-750C5FC9C7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20695" y="6010443"/>
                  <a:ext cx="633867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958AE46F-5C5D-0344-BFD6-A01CA3423CB7}"/>
                    </a:ext>
                  </a:extLst>
                </p:cNvPr>
                <p:cNvSpPr txBox="1"/>
                <p:nvPr/>
              </p:nvSpPr>
              <p:spPr>
                <a:xfrm>
                  <a:off x="8988252" y="5454769"/>
                  <a:ext cx="6338673" cy="6826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8368"/>
                  <a:r>
                    <a:rPr lang="en-US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Pancreas</a:t>
                  </a:r>
                </a:p>
              </p:txBody>
            </p:sp>
            <p:pic>
              <p:nvPicPr>
                <p:cNvPr id="121" name="Picture 120" descr="A picture containing object, clock&#10;&#10;Description automatically generated">
                  <a:extLst>
                    <a:ext uri="{FF2B5EF4-FFF2-40B4-BE49-F238E27FC236}">
                      <a16:creationId xmlns:a16="http://schemas.microsoft.com/office/drawing/2014/main" id="{948405D2-DC3B-C743-BA27-D6A015A0AC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652702" y="6106376"/>
                  <a:ext cx="3009900" cy="2413000"/>
                </a:xfrm>
                <a:prstGeom prst="rect">
                  <a:avLst/>
                </a:prstGeom>
              </p:spPr>
            </p:pic>
          </p:grp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50A231E9-AC85-C246-A421-5D1FF5962A69}"/>
                </a:ext>
              </a:extLst>
            </p:cNvPr>
            <p:cNvSpPr txBox="1"/>
            <p:nvPr/>
          </p:nvSpPr>
          <p:spPr>
            <a:xfrm>
              <a:off x="1132747" y="4590153"/>
              <a:ext cx="405565" cy="61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58368"/>
              <a:r>
                <a:rPr 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0388796F-1E3A-DF47-8478-440D6F253D19}"/>
                </a:ext>
              </a:extLst>
            </p:cNvPr>
            <p:cNvSpPr txBox="1"/>
            <p:nvPr/>
          </p:nvSpPr>
          <p:spPr>
            <a:xfrm>
              <a:off x="7654853" y="4590153"/>
              <a:ext cx="405565" cy="61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58368"/>
              <a:r>
                <a:rPr 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184478A-DB80-9545-8346-2C89D080BCA0}"/>
              </a:ext>
            </a:extLst>
          </p:cNvPr>
          <p:cNvGrpSpPr/>
          <p:nvPr/>
        </p:nvGrpSpPr>
        <p:grpSpPr>
          <a:xfrm>
            <a:off x="2344157" y="4891958"/>
            <a:ext cx="4764057" cy="1276021"/>
            <a:chOff x="1132747" y="11677163"/>
            <a:chExt cx="12704151" cy="3402723"/>
          </a:xfrm>
        </p:grpSpPr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DFB6612A-18B4-2F4C-90C2-748CD51E320C}"/>
                </a:ext>
              </a:extLst>
            </p:cNvPr>
            <p:cNvGrpSpPr/>
            <p:nvPr/>
          </p:nvGrpSpPr>
          <p:grpSpPr>
            <a:xfrm>
              <a:off x="1775372" y="11677163"/>
              <a:ext cx="12061526" cy="3402723"/>
              <a:chOff x="1412829" y="13531220"/>
              <a:chExt cx="13376324" cy="3773643"/>
            </a:xfrm>
          </p:grpSpPr>
          <p:grpSp>
            <p:nvGrpSpPr>
              <p:cNvPr id="160" name="Group 159">
                <a:extLst>
                  <a:ext uri="{FF2B5EF4-FFF2-40B4-BE49-F238E27FC236}">
                    <a16:creationId xmlns:a16="http://schemas.microsoft.com/office/drawing/2014/main" id="{53162200-066D-844C-A32D-5059974F0DDE}"/>
                  </a:ext>
                </a:extLst>
              </p:cNvPr>
              <p:cNvGrpSpPr/>
              <p:nvPr/>
            </p:nvGrpSpPr>
            <p:grpSpPr>
              <a:xfrm>
                <a:off x="1412830" y="13531220"/>
                <a:ext cx="13144949" cy="682652"/>
                <a:chOff x="-1503292" y="9456279"/>
                <a:chExt cx="13144949" cy="682652"/>
              </a:xfrm>
            </p:grpSpPr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0A4A7FA3-4545-7744-BA48-F1F6053D41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-1448522" y="10070513"/>
                  <a:ext cx="627473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663286AE-8A4D-5D4C-B237-698C5CF188CB}"/>
                    </a:ext>
                  </a:extLst>
                </p:cNvPr>
                <p:cNvSpPr txBox="1"/>
                <p:nvPr/>
              </p:nvSpPr>
              <p:spPr>
                <a:xfrm>
                  <a:off x="-1503292" y="9456279"/>
                  <a:ext cx="6274740" cy="6826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8368"/>
                  <a:r>
                    <a:rPr lang="en-US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PDAC</a:t>
                  </a:r>
                </a:p>
              </p:txBody>
            </p: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E9712C36-9175-EE4E-A8D5-DB37D0E264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302983" y="10072852"/>
                  <a:ext cx="633867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1C90A809-706A-8C4C-915D-963DD3AAD32B}"/>
                    </a:ext>
                  </a:extLst>
                </p:cNvPr>
                <p:cNvSpPr txBox="1"/>
                <p:nvPr/>
              </p:nvSpPr>
              <p:spPr>
                <a:xfrm>
                  <a:off x="5248212" y="9456279"/>
                  <a:ext cx="6338672" cy="6826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8368"/>
                  <a:r>
                    <a:rPr lang="en-US" sz="90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Pancreas</a:t>
                  </a:r>
                </a:p>
              </p:txBody>
            </p:sp>
          </p:grpSp>
          <p:pic>
            <p:nvPicPr>
              <p:cNvPr id="166" name="Picture 165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FD18D249-83F7-9D45-B74B-F680BF5C44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12829" y="14599763"/>
                <a:ext cx="4038600" cy="2705100"/>
              </a:xfrm>
              <a:prstGeom prst="rect">
                <a:avLst/>
              </a:prstGeom>
            </p:spPr>
          </p:pic>
          <p:pic>
            <p:nvPicPr>
              <p:cNvPr id="168" name="Picture 167" descr="A picture containing object, clock&#10;&#10;Description automatically generated">
                <a:extLst>
                  <a:ext uri="{FF2B5EF4-FFF2-40B4-BE49-F238E27FC236}">
                    <a16:creationId xmlns:a16="http://schemas.microsoft.com/office/drawing/2014/main" id="{C88D2913-49A2-A64B-99E9-F38077608A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188647" y="14599763"/>
                <a:ext cx="4038600" cy="2705100"/>
              </a:xfrm>
              <a:prstGeom prst="rect">
                <a:avLst/>
              </a:prstGeom>
            </p:spPr>
          </p:pic>
          <p:pic>
            <p:nvPicPr>
              <p:cNvPr id="170" name="Picture 169" descr="A close up of a clock&#10;&#10;Description automatically generated">
                <a:extLst>
                  <a:ext uri="{FF2B5EF4-FFF2-40B4-BE49-F238E27FC236}">
                    <a16:creationId xmlns:a16="http://schemas.microsoft.com/office/drawing/2014/main" id="{F4180296-62AB-5342-9B6C-A11F2F3D4C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4335" y="14580746"/>
                <a:ext cx="2874818" cy="2286000"/>
              </a:xfrm>
              <a:prstGeom prst="rect">
                <a:avLst/>
              </a:prstGeom>
            </p:spPr>
          </p:pic>
          <p:pic>
            <p:nvPicPr>
              <p:cNvPr id="172" name="Picture 171" descr="A close up of a clock&#10;&#10;Description automatically generated">
                <a:extLst>
                  <a:ext uri="{FF2B5EF4-FFF2-40B4-BE49-F238E27FC236}">
                    <a16:creationId xmlns:a16="http://schemas.microsoft.com/office/drawing/2014/main" id="{66A9B5AE-8EF1-3B44-95DC-06984C77E8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26387" y="14595115"/>
                <a:ext cx="2871859" cy="2286000"/>
              </a:xfrm>
              <a:prstGeom prst="rect">
                <a:avLst/>
              </a:prstGeom>
            </p:spPr>
          </p:pic>
        </p:grp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740575D3-F2DE-AD47-8A9F-475AB718BF71}"/>
                </a:ext>
              </a:extLst>
            </p:cNvPr>
            <p:cNvSpPr txBox="1"/>
            <p:nvPr/>
          </p:nvSpPr>
          <p:spPr>
            <a:xfrm>
              <a:off x="1132747" y="11722741"/>
              <a:ext cx="405565" cy="61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58368"/>
              <a:r>
                <a:rPr 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C4564E7A-9868-C842-8A85-14DCC0CE57CF}"/>
                </a:ext>
              </a:extLst>
            </p:cNvPr>
            <p:cNvSpPr txBox="1"/>
            <p:nvPr/>
          </p:nvSpPr>
          <p:spPr>
            <a:xfrm>
              <a:off x="7709853" y="11722741"/>
              <a:ext cx="405565" cy="61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58368"/>
              <a:r>
                <a:rPr 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9F4F3EE-8484-0344-B11E-3EE95BEB6A5F}"/>
              </a:ext>
            </a:extLst>
          </p:cNvPr>
          <p:cNvGrpSpPr/>
          <p:nvPr/>
        </p:nvGrpSpPr>
        <p:grpSpPr>
          <a:xfrm>
            <a:off x="2344157" y="3257128"/>
            <a:ext cx="5433483" cy="1685708"/>
            <a:chOff x="1132747" y="7572800"/>
            <a:chExt cx="14489288" cy="4495221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52D6DF3E-9F84-E04C-965E-D202A10A4D17}"/>
                </a:ext>
              </a:extLst>
            </p:cNvPr>
            <p:cNvSpPr txBox="1"/>
            <p:nvPr/>
          </p:nvSpPr>
          <p:spPr>
            <a:xfrm>
              <a:off x="1132747" y="7646240"/>
              <a:ext cx="405565" cy="61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58368"/>
              <a:r>
                <a:rPr 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8468DE07-6FF6-184E-8091-888EF413C0B8}"/>
                </a:ext>
              </a:extLst>
            </p:cNvPr>
            <p:cNvSpPr txBox="1"/>
            <p:nvPr/>
          </p:nvSpPr>
          <p:spPr>
            <a:xfrm>
              <a:off x="7654851" y="7572800"/>
              <a:ext cx="405565" cy="615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58368"/>
              <a:r>
                <a:rPr lang="en-US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0B93682-49E2-4A4F-8F60-771644566F9A}"/>
                </a:ext>
              </a:extLst>
            </p:cNvPr>
            <p:cNvGrpSpPr/>
            <p:nvPr/>
          </p:nvGrpSpPr>
          <p:grpSpPr>
            <a:xfrm>
              <a:off x="1295585" y="7731282"/>
              <a:ext cx="14326450" cy="4336739"/>
              <a:chOff x="1295585" y="7731282"/>
              <a:chExt cx="14326450" cy="4336739"/>
            </a:xfrm>
          </p:grpSpPr>
          <p:pic>
            <p:nvPicPr>
              <p:cNvPr id="32" name="Picture 31" descr="A picture containing indoor, animal, cake, sitting&#10;&#10;Description automatically generated">
                <a:extLst>
                  <a:ext uri="{FF2B5EF4-FFF2-40B4-BE49-F238E27FC236}">
                    <a16:creationId xmlns:a16="http://schemas.microsoft.com/office/drawing/2014/main" id="{A2376AA0-FF74-EF41-B534-EB55E03C51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26960" y="8241447"/>
                <a:ext cx="2737184" cy="1600200"/>
              </a:xfrm>
              <a:prstGeom prst="rect">
                <a:avLst/>
              </a:prstGeom>
            </p:spPr>
          </p:pic>
          <p:pic>
            <p:nvPicPr>
              <p:cNvPr id="35" name="Picture 34" descr="A picture containing indoor, animal, sitting, cake&#10;&#10;Description automatically generated">
                <a:extLst>
                  <a:ext uri="{FF2B5EF4-FFF2-40B4-BE49-F238E27FC236}">
                    <a16:creationId xmlns:a16="http://schemas.microsoft.com/office/drawing/2014/main" id="{23B5B0D0-BBE8-C447-85C6-C4B73712CE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26960" y="10032224"/>
                <a:ext cx="2728310" cy="1600200"/>
              </a:xfrm>
              <a:prstGeom prst="rect">
                <a:avLst/>
              </a:prstGeom>
            </p:spPr>
          </p:pic>
          <p:grpSp>
            <p:nvGrpSpPr>
              <p:cNvPr id="155" name="Group 154">
                <a:extLst>
                  <a:ext uri="{FF2B5EF4-FFF2-40B4-BE49-F238E27FC236}">
                    <a16:creationId xmlns:a16="http://schemas.microsoft.com/office/drawing/2014/main" id="{FFAE7DDB-0F58-B045-B84F-0C4A95327223}"/>
                  </a:ext>
                </a:extLst>
              </p:cNvPr>
              <p:cNvGrpSpPr/>
              <p:nvPr/>
            </p:nvGrpSpPr>
            <p:grpSpPr>
              <a:xfrm>
                <a:off x="1295585" y="7731282"/>
                <a:ext cx="11891878" cy="3921665"/>
                <a:chOff x="1248590" y="9623064"/>
                <a:chExt cx="13188183" cy="4349153"/>
              </a:xfrm>
            </p:grpSpPr>
            <p:grpSp>
              <p:nvGrpSpPr>
                <p:cNvPr id="153" name="Group 152">
                  <a:extLst>
                    <a:ext uri="{FF2B5EF4-FFF2-40B4-BE49-F238E27FC236}">
                      <a16:creationId xmlns:a16="http://schemas.microsoft.com/office/drawing/2014/main" id="{57B08AB3-E306-A841-81DA-811F35368C3F}"/>
                    </a:ext>
                  </a:extLst>
                </p:cNvPr>
                <p:cNvGrpSpPr/>
                <p:nvPr/>
              </p:nvGrpSpPr>
              <p:grpSpPr>
                <a:xfrm>
                  <a:off x="1248590" y="9623067"/>
                  <a:ext cx="7041094" cy="4349150"/>
                  <a:chOff x="1248590" y="9623067"/>
                  <a:chExt cx="7041094" cy="4349150"/>
                </a:xfrm>
              </p:grpSpPr>
              <p:grpSp>
                <p:nvGrpSpPr>
                  <p:cNvPr id="97" name="Group 96">
                    <a:extLst>
                      <a:ext uri="{FF2B5EF4-FFF2-40B4-BE49-F238E27FC236}">
                        <a16:creationId xmlns:a16="http://schemas.microsoft.com/office/drawing/2014/main" id="{D5CAC82E-3516-9148-9B42-405470570471}"/>
                      </a:ext>
                    </a:extLst>
                  </p:cNvPr>
                  <p:cNvGrpSpPr/>
                  <p:nvPr/>
                </p:nvGrpSpPr>
                <p:grpSpPr>
                  <a:xfrm>
                    <a:off x="1248590" y="9623067"/>
                    <a:ext cx="7041094" cy="4349150"/>
                    <a:chOff x="1248590" y="9623067"/>
                    <a:chExt cx="7041094" cy="4349150"/>
                  </a:xfrm>
                </p:grpSpPr>
                <p:sp>
                  <p:nvSpPr>
                    <p:cNvPr id="84" name="TextBox 83">
                      <a:extLst>
                        <a:ext uri="{FF2B5EF4-FFF2-40B4-BE49-F238E27FC236}">
                          <a16:creationId xmlns:a16="http://schemas.microsoft.com/office/drawing/2014/main" id="{085676F7-53A9-E143-9E7C-CF7C8236840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04920" y="9623067"/>
                      <a:ext cx="2668784" cy="68265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 defTabSz="658368"/>
                      <a:r>
                        <a:rPr lang="en-US" sz="9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Untreated</a:t>
                      </a:r>
                    </a:p>
                  </p:txBody>
                </p:sp>
                <p:sp>
                  <p:nvSpPr>
                    <p:cNvPr id="85" name="TextBox 84">
                      <a:extLst>
                        <a:ext uri="{FF2B5EF4-FFF2-40B4-BE49-F238E27FC236}">
                          <a16:creationId xmlns:a16="http://schemas.microsoft.com/office/drawing/2014/main" id="{9094747F-6A1D-2A40-8660-FEAA0E5904B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51405" y="10197142"/>
                      <a:ext cx="955713" cy="1752574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square" rtlCol="0" anchor="ctr" anchorCtr="0">
                      <a:spAutoFit/>
                    </a:bodyPr>
                    <a:lstStyle/>
                    <a:p>
                      <a:pPr algn="ctr" defTabSz="658368"/>
                      <a:r>
                        <a:rPr lang="en-US" sz="9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min</a:t>
                      </a:r>
                    </a:p>
                  </p:txBody>
                </p:sp>
                <p:sp>
                  <p:nvSpPr>
                    <p:cNvPr id="86" name="TextBox 85">
                      <a:extLst>
                        <a:ext uri="{FF2B5EF4-FFF2-40B4-BE49-F238E27FC236}">
                          <a16:creationId xmlns:a16="http://schemas.microsoft.com/office/drawing/2014/main" id="{1DAB6C86-DE53-624D-B2D9-1D9BBF2A185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248590" y="12176087"/>
                      <a:ext cx="955713" cy="1796130"/>
                    </a:xfrm>
                    <a:prstGeom prst="rect">
                      <a:avLst/>
                    </a:prstGeom>
                    <a:noFill/>
                  </p:spPr>
                  <p:txBody>
                    <a:bodyPr vert="vert270" wrap="square" rtlCol="0" anchor="ctr" anchorCtr="0">
                      <a:spAutoFit/>
                    </a:bodyPr>
                    <a:lstStyle/>
                    <a:p>
                      <a:pPr algn="ctr" defTabSz="658368"/>
                      <a:r>
                        <a:rPr lang="en-US" sz="9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min</a:t>
                      </a:r>
                    </a:p>
                  </p:txBody>
                </p:sp>
                <p:sp>
                  <p:nvSpPr>
                    <p:cNvPr id="87" name="TextBox 86">
                      <a:extLst>
                        <a:ext uri="{FF2B5EF4-FFF2-40B4-BE49-F238E27FC236}">
                          <a16:creationId xmlns:a16="http://schemas.microsoft.com/office/drawing/2014/main" id="{6EFE7D1A-7FAB-ED49-AF5A-2D19FDFC331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580741" y="10816577"/>
                      <a:ext cx="2708943" cy="109224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 defTabSz="658368"/>
                      <a:r>
                        <a:rPr lang="en-US" sz="9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Retention Map</a:t>
                      </a:r>
                    </a:p>
                  </p:txBody>
                </p:sp>
                <p:cxnSp>
                  <p:nvCxnSpPr>
                    <p:cNvPr id="91" name="Straight Connector 90">
                      <a:extLst>
                        <a:ext uri="{FF2B5EF4-FFF2-40B4-BE49-F238E27FC236}">
                          <a16:creationId xmlns:a16="http://schemas.microsoft.com/office/drawing/2014/main" id="{3C50BB3F-EF15-B64F-ADF7-3EF5A6E3B75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130122" y="10187884"/>
                      <a:ext cx="235638" cy="112196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92" name="Straight Connector 91">
                    <a:extLst>
                      <a:ext uri="{FF2B5EF4-FFF2-40B4-BE49-F238E27FC236}">
                        <a16:creationId xmlns:a16="http://schemas.microsoft.com/office/drawing/2014/main" id="{1E568F7B-DBCD-6347-AC59-CCA7481344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133316" y="13085542"/>
                    <a:ext cx="234038" cy="857636"/>
                  </a:xfrm>
                  <a:prstGeom prst="line">
                    <a:avLst/>
                  </a:prstGeom>
                  <a:ln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0" name="Group 99">
                  <a:extLst>
                    <a:ext uri="{FF2B5EF4-FFF2-40B4-BE49-F238E27FC236}">
                      <a16:creationId xmlns:a16="http://schemas.microsoft.com/office/drawing/2014/main" id="{162C7047-41FD-AA45-9CD4-2405A423021B}"/>
                    </a:ext>
                  </a:extLst>
                </p:cNvPr>
                <p:cNvGrpSpPr/>
                <p:nvPr/>
              </p:nvGrpSpPr>
              <p:grpSpPr>
                <a:xfrm>
                  <a:off x="8499739" y="9623064"/>
                  <a:ext cx="5937034" cy="4320686"/>
                  <a:chOff x="9605519" y="9623064"/>
                  <a:chExt cx="5937034" cy="4320686"/>
                </a:xfrm>
              </p:grpSpPr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8FF67DB3-E2EA-3D49-A9F7-7B4CA28583AE}"/>
                      </a:ext>
                    </a:extLst>
                  </p:cNvPr>
                  <p:cNvGrpSpPr/>
                  <p:nvPr/>
                </p:nvGrpSpPr>
                <p:grpSpPr>
                  <a:xfrm>
                    <a:off x="12377115" y="9623064"/>
                    <a:ext cx="3165438" cy="2807014"/>
                    <a:chOff x="4457290" y="5926280"/>
                    <a:chExt cx="1606039" cy="1424187"/>
                  </a:xfrm>
                </p:grpSpPr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CCFC63D0-4FE4-7046-84B6-CF95034E2A5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457290" y="5926280"/>
                      <a:ext cx="1316151" cy="34635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defTabSz="658368"/>
                      <a:r>
                        <a:rPr lang="en-US" sz="9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FOLFIRINOX</a:t>
                      </a:r>
                    </a:p>
                  </p:txBody>
                </p:sp>
                <p:sp>
                  <p:nvSpPr>
                    <p:cNvPr id="58" name="Freeform 57">
                      <a:extLst>
                        <a:ext uri="{FF2B5EF4-FFF2-40B4-BE49-F238E27FC236}">
                          <a16:creationId xmlns:a16="http://schemas.microsoft.com/office/drawing/2014/main" id="{0304A116-AFC2-BB47-A672-1D692192E06F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5644477" y="7076775"/>
                      <a:ext cx="418852" cy="273692"/>
                    </a:xfrm>
                    <a:custGeom>
                      <a:avLst/>
                      <a:gdLst>
                        <a:gd name="connsiteX0" fmla="*/ 0 w 396875"/>
                        <a:gd name="connsiteY0" fmla="*/ 101600 h 263525"/>
                        <a:gd name="connsiteX1" fmla="*/ 57150 w 396875"/>
                        <a:gd name="connsiteY1" fmla="*/ 88900 h 263525"/>
                        <a:gd name="connsiteX2" fmla="*/ 120650 w 396875"/>
                        <a:gd name="connsiteY2" fmla="*/ 44450 h 263525"/>
                        <a:gd name="connsiteX3" fmla="*/ 165100 w 396875"/>
                        <a:gd name="connsiteY3" fmla="*/ 15875 h 263525"/>
                        <a:gd name="connsiteX4" fmla="*/ 231775 w 396875"/>
                        <a:gd name="connsiteY4" fmla="*/ 0 h 263525"/>
                        <a:gd name="connsiteX5" fmla="*/ 333375 w 396875"/>
                        <a:gd name="connsiteY5" fmla="*/ 22225 h 263525"/>
                        <a:gd name="connsiteX6" fmla="*/ 396875 w 396875"/>
                        <a:gd name="connsiteY6" fmla="*/ 85725 h 263525"/>
                        <a:gd name="connsiteX7" fmla="*/ 381000 w 396875"/>
                        <a:gd name="connsiteY7" fmla="*/ 142875 h 263525"/>
                        <a:gd name="connsiteX8" fmla="*/ 339725 w 396875"/>
                        <a:gd name="connsiteY8" fmla="*/ 219075 h 263525"/>
                        <a:gd name="connsiteX9" fmla="*/ 260350 w 396875"/>
                        <a:gd name="connsiteY9" fmla="*/ 238125 h 263525"/>
                        <a:gd name="connsiteX10" fmla="*/ 184150 w 396875"/>
                        <a:gd name="connsiteY10" fmla="*/ 254000 h 263525"/>
                        <a:gd name="connsiteX11" fmla="*/ 107950 w 396875"/>
                        <a:gd name="connsiteY11" fmla="*/ 263525 h 263525"/>
                        <a:gd name="connsiteX12" fmla="*/ 31750 w 396875"/>
                        <a:gd name="connsiteY12" fmla="*/ 206375 h 263525"/>
                        <a:gd name="connsiteX13" fmla="*/ 0 w 396875"/>
                        <a:gd name="connsiteY13" fmla="*/ 101600 h 2635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96875" h="263525">
                          <a:moveTo>
                            <a:pt x="0" y="101600"/>
                          </a:moveTo>
                          <a:lnTo>
                            <a:pt x="57150" y="88900"/>
                          </a:lnTo>
                          <a:lnTo>
                            <a:pt x="120650" y="44450"/>
                          </a:lnTo>
                          <a:lnTo>
                            <a:pt x="165100" y="15875"/>
                          </a:lnTo>
                          <a:lnTo>
                            <a:pt x="231775" y="0"/>
                          </a:lnTo>
                          <a:lnTo>
                            <a:pt x="333375" y="22225"/>
                          </a:lnTo>
                          <a:lnTo>
                            <a:pt x="396875" y="85725"/>
                          </a:lnTo>
                          <a:lnTo>
                            <a:pt x="381000" y="142875"/>
                          </a:lnTo>
                          <a:lnTo>
                            <a:pt x="339725" y="219075"/>
                          </a:lnTo>
                          <a:lnTo>
                            <a:pt x="260350" y="238125"/>
                          </a:lnTo>
                          <a:lnTo>
                            <a:pt x="184150" y="254000"/>
                          </a:lnTo>
                          <a:lnTo>
                            <a:pt x="107950" y="263525"/>
                          </a:lnTo>
                          <a:lnTo>
                            <a:pt x="31750" y="206375"/>
                          </a:lnTo>
                          <a:lnTo>
                            <a:pt x="0" y="101600"/>
                          </a:lnTo>
                          <a:close/>
                        </a:path>
                      </a:pathLst>
                    </a:custGeom>
                    <a:noFill/>
                    <a:ln>
                      <a:solidFill>
                        <a:srgbClr val="FFFF00"/>
                      </a:solidFill>
                      <a:prstDash val="sys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658368"/>
                      <a:endParaRPr lang="en-US" sz="1050" dirty="0">
                        <a:solidFill>
                          <a:prstClr val="whit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98" name="TextBox 97">
                    <a:extLst>
                      <a:ext uri="{FF2B5EF4-FFF2-40B4-BE49-F238E27FC236}">
                        <a16:creationId xmlns:a16="http://schemas.microsoft.com/office/drawing/2014/main" id="{25FDF003-E882-884A-8462-340D0CB61EC4}"/>
                      </a:ext>
                    </a:extLst>
                  </p:cNvPr>
                  <p:cNvSpPr txBox="1"/>
                  <p:nvPr/>
                </p:nvSpPr>
                <p:spPr>
                  <a:xfrm>
                    <a:off x="9608340" y="10160255"/>
                    <a:ext cx="955713" cy="1725846"/>
                  </a:xfrm>
                  <a:prstGeom prst="rect">
                    <a:avLst/>
                  </a:prstGeom>
                  <a:noFill/>
                </p:spPr>
                <p:txBody>
                  <a:bodyPr vert="vert270" wrap="square" rtlCol="0" anchor="ctr" anchorCtr="0">
                    <a:spAutoFit/>
                  </a:bodyPr>
                  <a:lstStyle/>
                  <a:p>
                    <a:pPr algn="ctr" defTabSz="658368"/>
                    <a:r>
                      <a:rPr lang="en-US" sz="9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5 min</a:t>
                    </a:r>
                  </a:p>
                </p:txBody>
              </p:sp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1CF4EB1A-FAA7-2A4F-9E76-8CE74B9C30A3}"/>
                      </a:ext>
                    </a:extLst>
                  </p:cNvPr>
                  <p:cNvSpPr txBox="1"/>
                  <p:nvPr/>
                </p:nvSpPr>
                <p:spPr>
                  <a:xfrm>
                    <a:off x="9605519" y="12172163"/>
                    <a:ext cx="955713" cy="1771587"/>
                  </a:xfrm>
                  <a:prstGeom prst="rect">
                    <a:avLst/>
                  </a:prstGeom>
                  <a:noFill/>
                </p:spPr>
                <p:txBody>
                  <a:bodyPr vert="vert270" wrap="square" rtlCol="0" anchor="ctr" anchorCtr="0">
                    <a:spAutoFit/>
                  </a:bodyPr>
                  <a:lstStyle/>
                  <a:p>
                    <a:pPr algn="ctr" defTabSz="658368"/>
                    <a:r>
                      <a:rPr lang="en-US" sz="9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25 min</a:t>
                    </a:r>
                  </a:p>
                </p:txBody>
              </p:sp>
            </p:grpSp>
          </p:grpSp>
          <p:pic>
            <p:nvPicPr>
              <p:cNvPr id="14" name="Picture 13" descr="A picture containing animal, sitting, photo, food&#10;&#10;Description automatically generated">
                <a:extLst>
                  <a:ext uri="{FF2B5EF4-FFF2-40B4-BE49-F238E27FC236}">
                    <a16:creationId xmlns:a16="http://schemas.microsoft.com/office/drawing/2014/main" id="{FF8C084C-06D1-4E4C-B2ED-F21F0BF592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74075" y="10025604"/>
                <a:ext cx="2823248" cy="1600200"/>
              </a:xfrm>
              <a:prstGeom prst="rect">
                <a:avLst/>
              </a:prstGeom>
            </p:spPr>
          </p:pic>
          <p:pic>
            <p:nvPicPr>
              <p:cNvPr id="16" name="Picture 15" descr="A picture containing indoor, small, sitting, photo&#10;&#10;Description automatically generated">
                <a:extLst>
                  <a:ext uri="{FF2B5EF4-FFF2-40B4-BE49-F238E27FC236}">
                    <a16:creationId xmlns:a16="http://schemas.microsoft.com/office/drawing/2014/main" id="{243B6A74-41F0-8A42-A68A-E419D3DD89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74076" y="8243325"/>
                <a:ext cx="2823248" cy="1600200"/>
              </a:xfrm>
              <a:prstGeom prst="rect">
                <a:avLst/>
              </a:prstGeom>
            </p:spPr>
          </p:pic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25A337C8-D4FC-4B4D-A4F4-D479F26F923A}"/>
                  </a:ext>
                </a:extLst>
              </p:cNvPr>
              <p:cNvSpPr/>
              <p:nvPr/>
            </p:nvSpPr>
            <p:spPr>
              <a:xfrm>
                <a:off x="3171825" y="8550275"/>
                <a:ext cx="1053055" cy="590550"/>
              </a:xfrm>
              <a:custGeom>
                <a:avLst/>
                <a:gdLst>
                  <a:gd name="connsiteX0" fmla="*/ 76200 w 1053055"/>
                  <a:gd name="connsiteY0" fmla="*/ 209550 h 590550"/>
                  <a:gd name="connsiteX1" fmla="*/ 117475 w 1053055"/>
                  <a:gd name="connsiteY1" fmla="*/ 200025 h 590550"/>
                  <a:gd name="connsiteX2" fmla="*/ 127000 w 1053055"/>
                  <a:gd name="connsiteY2" fmla="*/ 196850 h 590550"/>
                  <a:gd name="connsiteX3" fmla="*/ 136525 w 1053055"/>
                  <a:gd name="connsiteY3" fmla="*/ 190500 h 590550"/>
                  <a:gd name="connsiteX4" fmla="*/ 146050 w 1053055"/>
                  <a:gd name="connsiteY4" fmla="*/ 187325 h 590550"/>
                  <a:gd name="connsiteX5" fmla="*/ 165100 w 1053055"/>
                  <a:gd name="connsiteY5" fmla="*/ 174625 h 590550"/>
                  <a:gd name="connsiteX6" fmla="*/ 184150 w 1053055"/>
                  <a:gd name="connsiteY6" fmla="*/ 168275 h 590550"/>
                  <a:gd name="connsiteX7" fmla="*/ 193675 w 1053055"/>
                  <a:gd name="connsiteY7" fmla="*/ 161925 h 590550"/>
                  <a:gd name="connsiteX8" fmla="*/ 212725 w 1053055"/>
                  <a:gd name="connsiteY8" fmla="*/ 155575 h 590550"/>
                  <a:gd name="connsiteX9" fmla="*/ 222250 w 1053055"/>
                  <a:gd name="connsiteY9" fmla="*/ 149225 h 590550"/>
                  <a:gd name="connsiteX10" fmla="*/ 231775 w 1053055"/>
                  <a:gd name="connsiteY10" fmla="*/ 146050 h 590550"/>
                  <a:gd name="connsiteX11" fmla="*/ 250825 w 1053055"/>
                  <a:gd name="connsiteY11" fmla="*/ 133350 h 590550"/>
                  <a:gd name="connsiteX12" fmla="*/ 269875 w 1053055"/>
                  <a:gd name="connsiteY12" fmla="*/ 123825 h 590550"/>
                  <a:gd name="connsiteX13" fmla="*/ 288925 w 1053055"/>
                  <a:gd name="connsiteY13" fmla="*/ 117475 h 590550"/>
                  <a:gd name="connsiteX14" fmla="*/ 298450 w 1053055"/>
                  <a:gd name="connsiteY14" fmla="*/ 114300 h 590550"/>
                  <a:gd name="connsiteX15" fmla="*/ 307975 w 1053055"/>
                  <a:gd name="connsiteY15" fmla="*/ 111125 h 590550"/>
                  <a:gd name="connsiteX16" fmla="*/ 320675 w 1053055"/>
                  <a:gd name="connsiteY16" fmla="*/ 107950 h 590550"/>
                  <a:gd name="connsiteX17" fmla="*/ 339725 w 1053055"/>
                  <a:gd name="connsiteY17" fmla="*/ 101600 h 590550"/>
                  <a:gd name="connsiteX18" fmla="*/ 349250 w 1053055"/>
                  <a:gd name="connsiteY18" fmla="*/ 95250 h 590550"/>
                  <a:gd name="connsiteX19" fmla="*/ 368300 w 1053055"/>
                  <a:gd name="connsiteY19" fmla="*/ 88900 h 590550"/>
                  <a:gd name="connsiteX20" fmla="*/ 377825 w 1053055"/>
                  <a:gd name="connsiteY20" fmla="*/ 82550 h 590550"/>
                  <a:gd name="connsiteX21" fmla="*/ 400050 w 1053055"/>
                  <a:gd name="connsiteY21" fmla="*/ 76200 h 590550"/>
                  <a:gd name="connsiteX22" fmla="*/ 428625 w 1053055"/>
                  <a:gd name="connsiteY22" fmla="*/ 66675 h 590550"/>
                  <a:gd name="connsiteX23" fmla="*/ 438150 w 1053055"/>
                  <a:gd name="connsiteY23" fmla="*/ 63500 h 590550"/>
                  <a:gd name="connsiteX24" fmla="*/ 447675 w 1053055"/>
                  <a:gd name="connsiteY24" fmla="*/ 57150 h 590550"/>
                  <a:gd name="connsiteX25" fmla="*/ 466725 w 1053055"/>
                  <a:gd name="connsiteY25" fmla="*/ 50800 h 590550"/>
                  <a:gd name="connsiteX26" fmla="*/ 476250 w 1053055"/>
                  <a:gd name="connsiteY26" fmla="*/ 44450 h 590550"/>
                  <a:gd name="connsiteX27" fmla="*/ 508000 w 1053055"/>
                  <a:gd name="connsiteY27" fmla="*/ 34925 h 590550"/>
                  <a:gd name="connsiteX28" fmla="*/ 527050 w 1053055"/>
                  <a:gd name="connsiteY28" fmla="*/ 28575 h 590550"/>
                  <a:gd name="connsiteX29" fmla="*/ 536575 w 1053055"/>
                  <a:gd name="connsiteY29" fmla="*/ 25400 h 590550"/>
                  <a:gd name="connsiteX30" fmla="*/ 568325 w 1053055"/>
                  <a:gd name="connsiteY30" fmla="*/ 22225 h 590550"/>
                  <a:gd name="connsiteX31" fmla="*/ 587375 w 1053055"/>
                  <a:gd name="connsiteY31" fmla="*/ 15875 h 590550"/>
                  <a:gd name="connsiteX32" fmla="*/ 596900 w 1053055"/>
                  <a:gd name="connsiteY32" fmla="*/ 12700 h 590550"/>
                  <a:gd name="connsiteX33" fmla="*/ 609600 w 1053055"/>
                  <a:gd name="connsiteY33" fmla="*/ 9525 h 590550"/>
                  <a:gd name="connsiteX34" fmla="*/ 619125 w 1053055"/>
                  <a:gd name="connsiteY34" fmla="*/ 6350 h 590550"/>
                  <a:gd name="connsiteX35" fmla="*/ 644525 w 1053055"/>
                  <a:gd name="connsiteY35" fmla="*/ 0 h 590550"/>
                  <a:gd name="connsiteX36" fmla="*/ 723900 w 1053055"/>
                  <a:gd name="connsiteY36" fmla="*/ 3175 h 590550"/>
                  <a:gd name="connsiteX37" fmla="*/ 752475 w 1053055"/>
                  <a:gd name="connsiteY37" fmla="*/ 19050 h 590550"/>
                  <a:gd name="connsiteX38" fmla="*/ 762000 w 1053055"/>
                  <a:gd name="connsiteY38" fmla="*/ 22225 h 590550"/>
                  <a:gd name="connsiteX39" fmla="*/ 787400 w 1053055"/>
                  <a:gd name="connsiteY39" fmla="*/ 38100 h 590550"/>
                  <a:gd name="connsiteX40" fmla="*/ 806450 w 1053055"/>
                  <a:gd name="connsiteY40" fmla="*/ 50800 h 590550"/>
                  <a:gd name="connsiteX41" fmla="*/ 835025 w 1053055"/>
                  <a:gd name="connsiteY41" fmla="*/ 60325 h 590550"/>
                  <a:gd name="connsiteX42" fmla="*/ 844550 w 1053055"/>
                  <a:gd name="connsiteY42" fmla="*/ 63500 h 590550"/>
                  <a:gd name="connsiteX43" fmla="*/ 863600 w 1053055"/>
                  <a:gd name="connsiteY43" fmla="*/ 76200 h 590550"/>
                  <a:gd name="connsiteX44" fmla="*/ 873125 w 1053055"/>
                  <a:gd name="connsiteY44" fmla="*/ 79375 h 590550"/>
                  <a:gd name="connsiteX45" fmla="*/ 892175 w 1053055"/>
                  <a:gd name="connsiteY45" fmla="*/ 92075 h 590550"/>
                  <a:gd name="connsiteX46" fmla="*/ 901700 w 1053055"/>
                  <a:gd name="connsiteY46" fmla="*/ 98425 h 590550"/>
                  <a:gd name="connsiteX47" fmla="*/ 927100 w 1053055"/>
                  <a:gd name="connsiteY47" fmla="*/ 127000 h 590550"/>
                  <a:gd name="connsiteX48" fmla="*/ 936625 w 1053055"/>
                  <a:gd name="connsiteY48" fmla="*/ 133350 h 590550"/>
                  <a:gd name="connsiteX49" fmla="*/ 946150 w 1053055"/>
                  <a:gd name="connsiteY49" fmla="*/ 142875 h 590550"/>
                  <a:gd name="connsiteX50" fmla="*/ 955675 w 1053055"/>
                  <a:gd name="connsiteY50" fmla="*/ 146050 h 590550"/>
                  <a:gd name="connsiteX51" fmla="*/ 974725 w 1053055"/>
                  <a:gd name="connsiteY51" fmla="*/ 161925 h 590550"/>
                  <a:gd name="connsiteX52" fmla="*/ 984250 w 1053055"/>
                  <a:gd name="connsiteY52" fmla="*/ 165100 h 590550"/>
                  <a:gd name="connsiteX53" fmla="*/ 990600 w 1053055"/>
                  <a:gd name="connsiteY53" fmla="*/ 184150 h 590550"/>
                  <a:gd name="connsiteX54" fmla="*/ 1022350 w 1053055"/>
                  <a:gd name="connsiteY54" fmla="*/ 231775 h 590550"/>
                  <a:gd name="connsiteX55" fmla="*/ 1041400 w 1053055"/>
                  <a:gd name="connsiteY55" fmla="*/ 260350 h 590550"/>
                  <a:gd name="connsiteX56" fmla="*/ 1047750 w 1053055"/>
                  <a:gd name="connsiteY56" fmla="*/ 269875 h 590550"/>
                  <a:gd name="connsiteX57" fmla="*/ 1047750 w 1053055"/>
                  <a:gd name="connsiteY57" fmla="*/ 346075 h 590550"/>
                  <a:gd name="connsiteX58" fmla="*/ 1041400 w 1053055"/>
                  <a:gd name="connsiteY58" fmla="*/ 365125 h 590550"/>
                  <a:gd name="connsiteX59" fmla="*/ 1038225 w 1053055"/>
                  <a:gd name="connsiteY59" fmla="*/ 374650 h 590550"/>
                  <a:gd name="connsiteX60" fmla="*/ 1016000 w 1053055"/>
                  <a:gd name="connsiteY60" fmla="*/ 403225 h 590550"/>
                  <a:gd name="connsiteX61" fmla="*/ 1000125 w 1053055"/>
                  <a:gd name="connsiteY61" fmla="*/ 419100 h 590550"/>
                  <a:gd name="connsiteX62" fmla="*/ 987425 w 1053055"/>
                  <a:gd name="connsiteY62" fmla="*/ 434975 h 590550"/>
                  <a:gd name="connsiteX63" fmla="*/ 971550 w 1053055"/>
                  <a:gd name="connsiteY63" fmla="*/ 454025 h 590550"/>
                  <a:gd name="connsiteX64" fmla="*/ 952500 w 1053055"/>
                  <a:gd name="connsiteY64" fmla="*/ 460375 h 590550"/>
                  <a:gd name="connsiteX65" fmla="*/ 942975 w 1053055"/>
                  <a:gd name="connsiteY65" fmla="*/ 463550 h 590550"/>
                  <a:gd name="connsiteX66" fmla="*/ 923925 w 1053055"/>
                  <a:gd name="connsiteY66" fmla="*/ 476250 h 590550"/>
                  <a:gd name="connsiteX67" fmla="*/ 914400 w 1053055"/>
                  <a:gd name="connsiteY67" fmla="*/ 479425 h 590550"/>
                  <a:gd name="connsiteX68" fmla="*/ 895350 w 1053055"/>
                  <a:gd name="connsiteY68" fmla="*/ 492125 h 590550"/>
                  <a:gd name="connsiteX69" fmla="*/ 885825 w 1053055"/>
                  <a:gd name="connsiteY69" fmla="*/ 498475 h 590550"/>
                  <a:gd name="connsiteX70" fmla="*/ 876300 w 1053055"/>
                  <a:gd name="connsiteY70" fmla="*/ 501650 h 590550"/>
                  <a:gd name="connsiteX71" fmla="*/ 857250 w 1053055"/>
                  <a:gd name="connsiteY71" fmla="*/ 514350 h 590550"/>
                  <a:gd name="connsiteX72" fmla="*/ 847725 w 1053055"/>
                  <a:gd name="connsiteY72" fmla="*/ 520700 h 590550"/>
                  <a:gd name="connsiteX73" fmla="*/ 838200 w 1053055"/>
                  <a:gd name="connsiteY73" fmla="*/ 523875 h 590550"/>
                  <a:gd name="connsiteX74" fmla="*/ 819150 w 1053055"/>
                  <a:gd name="connsiteY74" fmla="*/ 536575 h 590550"/>
                  <a:gd name="connsiteX75" fmla="*/ 809625 w 1053055"/>
                  <a:gd name="connsiteY75" fmla="*/ 542925 h 590550"/>
                  <a:gd name="connsiteX76" fmla="*/ 771525 w 1053055"/>
                  <a:gd name="connsiteY76" fmla="*/ 549275 h 590550"/>
                  <a:gd name="connsiteX77" fmla="*/ 752475 w 1053055"/>
                  <a:gd name="connsiteY77" fmla="*/ 555625 h 590550"/>
                  <a:gd name="connsiteX78" fmla="*/ 736600 w 1053055"/>
                  <a:gd name="connsiteY78" fmla="*/ 558800 h 590550"/>
                  <a:gd name="connsiteX79" fmla="*/ 692150 w 1053055"/>
                  <a:gd name="connsiteY79" fmla="*/ 568325 h 590550"/>
                  <a:gd name="connsiteX80" fmla="*/ 660400 w 1053055"/>
                  <a:gd name="connsiteY80" fmla="*/ 577850 h 590550"/>
                  <a:gd name="connsiteX81" fmla="*/ 650875 w 1053055"/>
                  <a:gd name="connsiteY81" fmla="*/ 581025 h 590550"/>
                  <a:gd name="connsiteX82" fmla="*/ 635000 w 1053055"/>
                  <a:gd name="connsiteY82" fmla="*/ 584200 h 590550"/>
                  <a:gd name="connsiteX83" fmla="*/ 625475 w 1053055"/>
                  <a:gd name="connsiteY83" fmla="*/ 587375 h 590550"/>
                  <a:gd name="connsiteX84" fmla="*/ 609600 w 1053055"/>
                  <a:gd name="connsiteY84" fmla="*/ 590550 h 590550"/>
                  <a:gd name="connsiteX85" fmla="*/ 542925 w 1053055"/>
                  <a:gd name="connsiteY85" fmla="*/ 587375 h 590550"/>
                  <a:gd name="connsiteX86" fmla="*/ 533400 w 1053055"/>
                  <a:gd name="connsiteY86" fmla="*/ 584200 h 590550"/>
                  <a:gd name="connsiteX87" fmla="*/ 520700 w 1053055"/>
                  <a:gd name="connsiteY87" fmla="*/ 581025 h 590550"/>
                  <a:gd name="connsiteX88" fmla="*/ 501650 w 1053055"/>
                  <a:gd name="connsiteY88" fmla="*/ 574675 h 590550"/>
                  <a:gd name="connsiteX89" fmla="*/ 447675 w 1053055"/>
                  <a:gd name="connsiteY89" fmla="*/ 568325 h 590550"/>
                  <a:gd name="connsiteX90" fmla="*/ 415925 w 1053055"/>
                  <a:gd name="connsiteY90" fmla="*/ 558800 h 590550"/>
                  <a:gd name="connsiteX91" fmla="*/ 406400 w 1053055"/>
                  <a:gd name="connsiteY91" fmla="*/ 555625 h 590550"/>
                  <a:gd name="connsiteX92" fmla="*/ 330200 w 1053055"/>
                  <a:gd name="connsiteY92" fmla="*/ 552450 h 590550"/>
                  <a:gd name="connsiteX93" fmla="*/ 311150 w 1053055"/>
                  <a:gd name="connsiteY93" fmla="*/ 546100 h 590550"/>
                  <a:gd name="connsiteX94" fmla="*/ 301625 w 1053055"/>
                  <a:gd name="connsiteY94" fmla="*/ 542925 h 590550"/>
                  <a:gd name="connsiteX95" fmla="*/ 282575 w 1053055"/>
                  <a:gd name="connsiteY95" fmla="*/ 530225 h 590550"/>
                  <a:gd name="connsiteX96" fmla="*/ 254000 w 1053055"/>
                  <a:gd name="connsiteY96" fmla="*/ 517525 h 590550"/>
                  <a:gd name="connsiteX97" fmla="*/ 247650 w 1053055"/>
                  <a:gd name="connsiteY97" fmla="*/ 508000 h 590550"/>
                  <a:gd name="connsiteX98" fmla="*/ 219075 w 1053055"/>
                  <a:gd name="connsiteY98" fmla="*/ 492125 h 590550"/>
                  <a:gd name="connsiteX99" fmla="*/ 209550 w 1053055"/>
                  <a:gd name="connsiteY99" fmla="*/ 485775 h 590550"/>
                  <a:gd name="connsiteX100" fmla="*/ 200025 w 1053055"/>
                  <a:gd name="connsiteY100" fmla="*/ 482600 h 590550"/>
                  <a:gd name="connsiteX101" fmla="*/ 190500 w 1053055"/>
                  <a:gd name="connsiteY101" fmla="*/ 476250 h 590550"/>
                  <a:gd name="connsiteX102" fmla="*/ 161925 w 1053055"/>
                  <a:gd name="connsiteY102" fmla="*/ 466725 h 590550"/>
                  <a:gd name="connsiteX103" fmla="*/ 133350 w 1053055"/>
                  <a:gd name="connsiteY103" fmla="*/ 457200 h 590550"/>
                  <a:gd name="connsiteX104" fmla="*/ 123825 w 1053055"/>
                  <a:gd name="connsiteY104" fmla="*/ 454025 h 590550"/>
                  <a:gd name="connsiteX105" fmla="*/ 101600 w 1053055"/>
                  <a:gd name="connsiteY105" fmla="*/ 450850 h 590550"/>
                  <a:gd name="connsiteX106" fmla="*/ 82550 w 1053055"/>
                  <a:gd name="connsiteY106" fmla="*/ 444500 h 590550"/>
                  <a:gd name="connsiteX107" fmla="*/ 73025 w 1053055"/>
                  <a:gd name="connsiteY107" fmla="*/ 438150 h 590550"/>
                  <a:gd name="connsiteX108" fmla="*/ 63500 w 1053055"/>
                  <a:gd name="connsiteY108" fmla="*/ 434975 h 590550"/>
                  <a:gd name="connsiteX109" fmla="*/ 53975 w 1053055"/>
                  <a:gd name="connsiteY109" fmla="*/ 428625 h 590550"/>
                  <a:gd name="connsiteX110" fmla="*/ 44450 w 1053055"/>
                  <a:gd name="connsiteY110" fmla="*/ 425450 h 590550"/>
                  <a:gd name="connsiteX111" fmla="*/ 25400 w 1053055"/>
                  <a:gd name="connsiteY111" fmla="*/ 409575 h 590550"/>
                  <a:gd name="connsiteX112" fmla="*/ 15875 w 1053055"/>
                  <a:gd name="connsiteY112" fmla="*/ 403225 h 590550"/>
                  <a:gd name="connsiteX113" fmla="*/ 3175 w 1053055"/>
                  <a:gd name="connsiteY113" fmla="*/ 374650 h 590550"/>
                  <a:gd name="connsiteX114" fmla="*/ 0 w 1053055"/>
                  <a:gd name="connsiteY114" fmla="*/ 365125 h 590550"/>
                  <a:gd name="connsiteX115" fmla="*/ 3175 w 1053055"/>
                  <a:gd name="connsiteY115" fmla="*/ 295275 h 590550"/>
                  <a:gd name="connsiteX116" fmla="*/ 6350 w 1053055"/>
                  <a:gd name="connsiteY116" fmla="*/ 285750 h 590550"/>
                  <a:gd name="connsiteX117" fmla="*/ 19050 w 1053055"/>
                  <a:gd name="connsiteY117" fmla="*/ 266700 h 590550"/>
                  <a:gd name="connsiteX118" fmla="*/ 28575 w 1053055"/>
                  <a:gd name="connsiteY118" fmla="*/ 247650 h 590550"/>
                  <a:gd name="connsiteX119" fmla="*/ 38100 w 1053055"/>
                  <a:gd name="connsiteY119" fmla="*/ 241300 h 590550"/>
                  <a:gd name="connsiteX120" fmla="*/ 44450 w 1053055"/>
                  <a:gd name="connsiteY120" fmla="*/ 231775 h 590550"/>
                  <a:gd name="connsiteX121" fmla="*/ 73025 w 1053055"/>
                  <a:gd name="connsiteY121" fmla="*/ 222250 h 590550"/>
                  <a:gd name="connsiteX122" fmla="*/ 82550 w 1053055"/>
                  <a:gd name="connsiteY122" fmla="*/ 219075 h 590550"/>
                  <a:gd name="connsiteX123" fmla="*/ 76200 w 1053055"/>
                  <a:gd name="connsiteY123" fmla="*/ 20955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053055" h="590550">
                    <a:moveTo>
                      <a:pt x="76200" y="209550"/>
                    </a:moveTo>
                    <a:cubicBezTo>
                      <a:pt x="105051" y="205428"/>
                      <a:pt x="91325" y="208742"/>
                      <a:pt x="117475" y="200025"/>
                    </a:cubicBezTo>
                    <a:cubicBezTo>
                      <a:pt x="120650" y="198967"/>
                      <a:pt x="124215" y="198706"/>
                      <a:pt x="127000" y="196850"/>
                    </a:cubicBezTo>
                    <a:cubicBezTo>
                      <a:pt x="130175" y="194733"/>
                      <a:pt x="133112" y="192207"/>
                      <a:pt x="136525" y="190500"/>
                    </a:cubicBezTo>
                    <a:cubicBezTo>
                      <a:pt x="139518" y="189003"/>
                      <a:pt x="143124" y="188950"/>
                      <a:pt x="146050" y="187325"/>
                    </a:cubicBezTo>
                    <a:cubicBezTo>
                      <a:pt x="152721" y="183619"/>
                      <a:pt x="157860" y="177038"/>
                      <a:pt x="165100" y="174625"/>
                    </a:cubicBezTo>
                    <a:cubicBezTo>
                      <a:pt x="171450" y="172508"/>
                      <a:pt x="178581" y="171988"/>
                      <a:pt x="184150" y="168275"/>
                    </a:cubicBezTo>
                    <a:cubicBezTo>
                      <a:pt x="187325" y="166158"/>
                      <a:pt x="190188" y="163475"/>
                      <a:pt x="193675" y="161925"/>
                    </a:cubicBezTo>
                    <a:cubicBezTo>
                      <a:pt x="199792" y="159207"/>
                      <a:pt x="207156" y="159288"/>
                      <a:pt x="212725" y="155575"/>
                    </a:cubicBezTo>
                    <a:cubicBezTo>
                      <a:pt x="215900" y="153458"/>
                      <a:pt x="218837" y="150932"/>
                      <a:pt x="222250" y="149225"/>
                    </a:cubicBezTo>
                    <a:cubicBezTo>
                      <a:pt x="225243" y="147728"/>
                      <a:pt x="228849" y="147675"/>
                      <a:pt x="231775" y="146050"/>
                    </a:cubicBezTo>
                    <a:cubicBezTo>
                      <a:pt x="238446" y="142344"/>
                      <a:pt x="243585" y="135763"/>
                      <a:pt x="250825" y="133350"/>
                    </a:cubicBezTo>
                    <a:cubicBezTo>
                      <a:pt x="285563" y="121771"/>
                      <a:pt x="232946" y="140238"/>
                      <a:pt x="269875" y="123825"/>
                    </a:cubicBezTo>
                    <a:cubicBezTo>
                      <a:pt x="275992" y="121107"/>
                      <a:pt x="282575" y="119592"/>
                      <a:pt x="288925" y="117475"/>
                    </a:cubicBezTo>
                    <a:lnTo>
                      <a:pt x="298450" y="114300"/>
                    </a:lnTo>
                    <a:cubicBezTo>
                      <a:pt x="301625" y="113242"/>
                      <a:pt x="304728" y="111937"/>
                      <a:pt x="307975" y="111125"/>
                    </a:cubicBezTo>
                    <a:cubicBezTo>
                      <a:pt x="312208" y="110067"/>
                      <a:pt x="316495" y="109204"/>
                      <a:pt x="320675" y="107950"/>
                    </a:cubicBezTo>
                    <a:cubicBezTo>
                      <a:pt x="327086" y="106027"/>
                      <a:pt x="334156" y="105313"/>
                      <a:pt x="339725" y="101600"/>
                    </a:cubicBezTo>
                    <a:cubicBezTo>
                      <a:pt x="342900" y="99483"/>
                      <a:pt x="345763" y="96800"/>
                      <a:pt x="349250" y="95250"/>
                    </a:cubicBezTo>
                    <a:cubicBezTo>
                      <a:pt x="355367" y="92532"/>
                      <a:pt x="362731" y="92613"/>
                      <a:pt x="368300" y="88900"/>
                    </a:cubicBezTo>
                    <a:cubicBezTo>
                      <a:pt x="371475" y="86783"/>
                      <a:pt x="374412" y="84257"/>
                      <a:pt x="377825" y="82550"/>
                    </a:cubicBezTo>
                    <a:cubicBezTo>
                      <a:pt x="383160" y="79882"/>
                      <a:pt x="394964" y="77726"/>
                      <a:pt x="400050" y="76200"/>
                    </a:cubicBezTo>
                    <a:lnTo>
                      <a:pt x="428625" y="66675"/>
                    </a:lnTo>
                    <a:cubicBezTo>
                      <a:pt x="431800" y="65617"/>
                      <a:pt x="435365" y="65356"/>
                      <a:pt x="438150" y="63500"/>
                    </a:cubicBezTo>
                    <a:cubicBezTo>
                      <a:pt x="441325" y="61383"/>
                      <a:pt x="444188" y="58700"/>
                      <a:pt x="447675" y="57150"/>
                    </a:cubicBezTo>
                    <a:cubicBezTo>
                      <a:pt x="453792" y="54432"/>
                      <a:pt x="461156" y="54513"/>
                      <a:pt x="466725" y="50800"/>
                    </a:cubicBezTo>
                    <a:cubicBezTo>
                      <a:pt x="469900" y="48683"/>
                      <a:pt x="472763" y="46000"/>
                      <a:pt x="476250" y="44450"/>
                    </a:cubicBezTo>
                    <a:cubicBezTo>
                      <a:pt x="491793" y="37542"/>
                      <a:pt x="493792" y="39188"/>
                      <a:pt x="508000" y="34925"/>
                    </a:cubicBezTo>
                    <a:cubicBezTo>
                      <a:pt x="514411" y="33002"/>
                      <a:pt x="520700" y="30692"/>
                      <a:pt x="527050" y="28575"/>
                    </a:cubicBezTo>
                    <a:cubicBezTo>
                      <a:pt x="530225" y="27517"/>
                      <a:pt x="533245" y="25733"/>
                      <a:pt x="536575" y="25400"/>
                    </a:cubicBezTo>
                    <a:lnTo>
                      <a:pt x="568325" y="22225"/>
                    </a:lnTo>
                    <a:lnTo>
                      <a:pt x="587375" y="15875"/>
                    </a:lnTo>
                    <a:cubicBezTo>
                      <a:pt x="590550" y="14817"/>
                      <a:pt x="593653" y="13512"/>
                      <a:pt x="596900" y="12700"/>
                    </a:cubicBezTo>
                    <a:cubicBezTo>
                      <a:pt x="601133" y="11642"/>
                      <a:pt x="605404" y="10724"/>
                      <a:pt x="609600" y="9525"/>
                    </a:cubicBezTo>
                    <a:cubicBezTo>
                      <a:pt x="612818" y="8606"/>
                      <a:pt x="615896" y="7231"/>
                      <a:pt x="619125" y="6350"/>
                    </a:cubicBezTo>
                    <a:cubicBezTo>
                      <a:pt x="627545" y="4054"/>
                      <a:pt x="644525" y="0"/>
                      <a:pt x="644525" y="0"/>
                    </a:cubicBezTo>
                    <a:cubicBezTo>
                      <a:pt x="670983" y="1058"/>
                      <a:pt x="697488" y="1288"/>
                      <a:pt x="723900" y="3175"/>
                    </a:cubicBezTo>
                    <a:cubicBezTo>
                      <a:pt x="736087" y="4045"/>
                      <a:pt x="741081" y="15252"/>
                      <a:pt x="752475" y="19050"/>
                    </a:cubicBezTo>
                    <a:lnTo>
                      <a:pt x="762000" y="22225"/>
                    </a:lnTo>
                    <a:cubicBezTo>
                      <a:pt x="777232" y="45074"/>
                      <a:pt x="755662" y="16941"/>
                      <a:pt x="787400" y="38100"/>
                    </a:cubicBezTo>
                    <a:cubicBezTo>
                      <a:pt x="793750" y="42333"/>
                      <a:pt x="799210" y="48387"/>
                      <a:pt x="806450" y="50800"/>
                    </a:cubicBezTo>
                    <a:lnTo>
                      <a:pt x="835025" y="60325"/>
                    </a:lnTo>
                    <a:cubicBezTo>
                      <a:pt x="838200" y="61383"/>
                      <a:pt x="841765" y="61644"/>
                      <a:pt x="844550" y="63500"/>
                    </a:cubicBezTo>
                    <a:cubicBezTo>
                      <a:pt x="850900" y="67733"/>
                      <a:pt x="856360" y="73787"/>
                      <a:pt x="863600" y="76200"/>
                    </a:cubicBezTo>
                    <a:cubicBezTo>
                      <a:pt x="866775" y="77258"/>
                      <a:pt x="870199" y="77750"/>
                      <a:pt x="873125" y="79375"/>
                    </a:cubicBezTo>
                    <a:cubicBezTo>
                      <a:pt x="879796" y="83081"/>
                      <a:pt x="885825" y="87842"/>
                      <a:pt x="892175" y="92075"/>
                    </a:cubicBezTo>
                    <a:lnTo>
                      <a:pt x="901700" y="98425"/>
                    </a:lnTo>
                    <a:cubicBezTo>
                      <a:pt x="909335" y="109877"/>
                      <a:pt x="914051" y="118301"/>
                      <a:pt x="927100" y="127000"/>
                    </a:cubicBezTo>
                    <a:cubicBezTo>
                      <a:pt x="930275" y="129117"/>
                      <a:pt x="933694" y="130907"/>
                      <a:pt x="936625" y="133350"/>
                    </a:cubicBezTo>
                    <a:cubicBezTo>
                      <a:pt x="940074" y="136225"/>
                      <a:pt x="942414" y="140384"/>
                      <a:pt x="946150" y="142875"/>
                    </a:cubicBezTo>
                    <a:cubicBezTo>
                      <a:pt x="948935" y="144731"/>
                      <a:pt x="952682" y="144553"/>
                      <a:pt x="955675" y="146050"/>
                    </a:cubicBezTo>
                    <a:cubicBezTo>
                      <a:pt x="976450" y="156438"/>
                      <a:pt x="953659" y="147881"/>
                      <a:pt x="974725" y="161925"/>
                    </a:cubicBezTo>
                    <a:cubicBezTo>
                      <a:pt x="977510" y="163781"/>
                      <a:pt x="981075" y="164042"/>
                      <a:pt x="984250" y="165100"/>
                    </a:cubicBezTo>
                    <a:cubicBezTo>
                      <a:pt x="986367" y="171450"/>
                      <a:pt x="986887" y="178581"/>
                      <a:pt x="990600" y="184150"/>
                    </a:cubicBezTo>
                    <a:lnTo>
                      <a:pt x="1022350" y="231775"/>
                    </a:lnTo>
                    <a:lnTo>
                      <a:pt x="1041400" y="260350"/>
                    </a:lnTo>
                    <a:lnTo>
                      <a:pt x="1047750" y="269875"/>
                    </a:lnTo>
                    <a:cubicBezTo>
                      <a:pt x="1055440" y="300635"/>
                      <a:pt x="1054179" y="290360"/>
                      <a:pt x="1047750" y="346075"/>
                    </a:cubicBezTo>
                    <a:cubicBezTo>
                      <a:pt x="1046983" y="352724"/>
                      <a:pt x="1043517" y="358775"/>
                      <a:pt x="1041400" y="365125"/>
                    </a:cubicBezTo>
                    <a:cubicBezTo>
                      <a:pt x="1040342" y="368300"/>
                      <a:pt x="1040081" y="371865"/>
                      <a:pt x="1038225" y="374650"/>
                    </a:cubicBezTo>
                    <a:cubicBezTo>
                      <a:pt x="1006127" y="422798"/>
                      <a:pt x="1040869" y="373382"/>
                      <a:pt x="1016000" y="403225"/>
                    </a:cubicBezTo>
                    <a:cubicBezTo>
                      <a:pt x="1002771" y="419100"/>
                      <a:pt x="1017588" y="407458"/>
                      <a:pt x="1000125" y="419100"/>
                    </a:cubicBezTo>
                    <a:cubicBezTo>
                      <a:pt x="993944" y="437643"/>
                      <a:pt x="1001786" y="420614"/>
                      <a:pt x="987425" y="434975"/>
                    </a:cubicBezTo>
                    <a:cubicBezTo>
                      <a:pt x="979026" y="443374"/>
                      <a:pt x="983253" y="447523"/>
                      <a:pt x="971550" y="454025"/>
                    </a:cubicBezTo>
                    <a:cubicBezTo>
                      <a:pt x="965699" y="457276"/>
                      <a:pt x="958850" y="458258"/>
                      <a:pt x="952500" y="460375"/>
                    </a:cubicBezTo>
                    <a:cubicBezTo>
                      <a:pt x="949325" y="461433"/>
                      <a:pt x="945760" y="461694"/>
                      <a:pt x="942975" y="463550"/>
                    </a:cubicBezTo>
                    <a:cubicBezTo>
                      <a:pt x="936625" y="467783"/>
                      <a:pt x="931165" y="473837"/>
                      <a:pt x="923925" y="476250"/>
                    </a:cubicBezTo>
                    <a:cubicBezTo>
                      <a:pt x="920750" y="477308"/>
                      <a:pt x="917326" y="477800"/>
                      <a:pt x="914400" y="479425"/>
                    </a:cubicBezTo>
                    <a:cubicBezTo>
                      <a:pt x="907729" y="483131"/>
                      <a:pt x="901700" y="487892"/>
                      <a:pt x="895350" y="492125"/>
                    </a:cubicBezTo>
                    <a:cubicBezTo>
                      <a:pt x="892175" y="494242"/>
                      <a:pt x="889445" y="497268"/>
                      <a:pt x="885825" y="498475"/>
                    </a:cubicBezTo>
                    <a:cubicBezTo>
                      <a:pt x="882650" y="499533"/>
                      <a:pt x="879226" y="500025"/>
                      <a:pt x="876300" y="501650"/>
                    </a:cubicBezTo>
                    <a:cubicBezTo>
                      <a:pt x="869629" y="505356"/>
                      <a:pt x="863600" y="510117"/>
                      <a:pt x="857250" y="514350"/>
                    </a:cubicBezTo>
                    <a:cubicBezTo>
                      <a:pt x="854075" y="516467"/>
                      <a:pt x="851345" y="519493"/>
                      <a:pt x="847725" y="520700"/>
                    </a:cubicBezTo>
                    <a:cubicBezTo>
                      <a:pt x="844550" y="521758"/>
                      <a:pt x="841126" y="522250"/>
                      <a:pt x="838200" y="523875"/>
                    </a:cubicBezTo>
                    <a:cubicBezTo>
                      <a:pt x="831529" y="527581"/>
                      <a:pt x="825500" y="532342"/>
                      <a:pt x="819150" y="536575"/>
                    </a:cubicBezTo>
                    <a:cubicBezTo>
                      <a:pt x="815975" y="538692"/>
                      <a:pt x="813245" y="541718"/>
                      <a:pt x="809625" y="542925"/>
                    </a:cubicBezTo>
                    <a:cubicBezTo>
                      <a:pt x="791008" y="549131"/>
                      <a:pt x="803426" y="545730"/>
                      <a:pt x="771525" y="549275"/>
                    </a:cubicBezTo>
                    <a:cubicBezTo>
                      <a:pt x="765175" y="551392"/>
                      <a:pt x="759039" y="554312"/>
                      <a:pt x="752475" y="555625"/>
                    </a:cubicBezTo>
                    <a:lnTo>
                      <a:pt x="736600" y="558800"/>
                    </a:lnTo>
                    <a:cubicBezTo>
                      <a:pt x="719014" y="561997"/>
                      <a:pt x="710140" y="562328"/>
                      <a:pt x="692150" y="568325"/>
                    </a:cubicBezTo>
                    <a:cubicBezTo>
                      <a:pt x="646879" y="583415"/>
                      <a:pt x="693989" y="568253"/>
                      <a:pt x="660400" y="577850"/>
                    </a:cubicBezTo>
                    <a:cubicBezTo>
                      <a:pt x="657182" y="578769"/>
                      <a:pt x="654122" y="580213"/>
                      <a:pt x="650875" y="581025"/>
                    </a:cubicBezTo>
                    <a:cubicBezTo>
                      <a:pt x="645640" y="582334"/>
                      <a:pt x="640235" y="582891"/>
                      <a:pt x="635000" y="584200"/>
                    </a:cubicBezTo>
                    <a:cubicBezTo>
                      <a:pt x="631753" y="585012"/>
                      <a:pt x="628722" y="586563"/>
                      <a:pt x="625475" y="587375"/>
                    </a:cubicBezTo>
                    <a:cubicBezTo>
                      <a:pt x="620240" y="588684"/>
                      <a:pt x="614892" y="589492"/>
                      <a:pt x="609600" y="590550"/>
                    </a:cubicBezTo>
                    <a:cubicBezTo>
                      <a:pt x="587375" y="589492"/>
                      <a:pt x="565098" y="589223"/>
                      <a:pt x="542925" y="587375"/>
                    </a:cubicBezTo>
                    <a:cubicBezTo>
                      <a:pt x="539590" y="587097"/>
                      <a:pt x="536618" y="585119"/>
                      <a:pt x="533400" y="584200"/>
                    </a:cubicBezTo>
                    <a:cubicBezTo>
                      <a:pt x="529204" y="583001"/>
                      <a:pt x="524880" y="582279"/>
                      <a:pt x="520700" y="581025"/>
                    </a:cubicBezTo>
                    <a:cubicBezTo>
                      <a:pt x="514289" y="579102"/>
                      <a:pt x="508214" y="575988"/>
                      <a:pt x="501650" y="574675"/>
                    </a:cubicBezTo>
                    <a:cubicBezTo>
                      <a:pt x="473278" y="569001"/>
                      <a:pt x="491153" y="571948"/>
                      <a:pt x="447675" y="568325"/>
                    </a:cubicBezTo>
                    <a:cubicBezTo>
                      <a:pt x="402404" y="553235"/>
                      <a:pt x="449514" y="568397"/>
                      <a:pt x="415925" y="558800"/>
                    </a:cubicBezTo>
                    <a:cubicBezTo>
                      <a:pt x="412707" y="557881"/>
                      <a:pt x="409738" y="555872"/>
                      <a:pt x="406400" y="555625"/>
                    </a:cubicBezTo>
                    <a:cubicBezTo>
                      <a:pt x="381047" y="553747"/>
                      <a:pt x="355600" y="553508"/>
                      <a:pt x="330200" y="552450"/>
                    </a:cubicBezTo>
                    <a:lnTo>
                      <a:pt x="311150" y="546100"/>
                    </a:lnTo>
                    <a:cubicBezTo>
                      <a:pt x="307975" y="545042"/>
                      <a:pt x="304410" y="544781"/>
                      <a:pt x="301625" y="542925"/>
                    </a:cubicBezTo>
                    <a:cubicBezTo>
                      <a:pt x="295275" y="538692"/>
                      <a:pt x="289815" y="532638"/>
                      <a:pt x="282575" y="530225"/>
                    </a:cubicBezTo>
                    <a:cubicBezTo>
                      <a:pt x="259905" y="522668"/>
                      <a:pt x="269094" y="527588"/>
                      <a:pt x="254000" y="517525"/>
                    </a:cubicBezTo>
                    <a:cubicBezTo>
                      <a:pt x="251883" y="514350"/>
                      <a:pt x="250522" y="510513"/>
                      <a:pt x="247650" y="508000"/>
                    </a:cubicBezTo>
                    <a:cubicBezTo>
                      <a:pt x="220954" y="484641"/>
                      <a:pt x="237972" y="501573"/>
                      <a:pt x="219075" y="492125"/>
                    </a:cubicBezTo>
                    <a:cubicBezTo>
                      <a:pt x="215662" y="490418"/>
                      <a:pt x="212963" y="487482"/>
                      <a:pt x="209550" y="485775"/>
                    </a:cubicBezTo>
                    <a:cubicBezTo>
                      <a:pt x="206557" y="484278"/>
                      <a:pt x="203018" y="484097"/>
                      <a:pt x="200025" y="482600"/>
                    </a:cubicBezTo>
                    <a:cubicBezTo>
                      <a:pt x="196612" y="480893"/>
                      <a:pt x="193987" y="477800"/>
                      <a:pt x="190500" y="476250"/>
                    </a:cubicBezTo>
                    <a:lnTo>
                      <a:pt x="161925" y="466725"/>
                    </a:lnTo>
                    <a:lnTo>
                      <a:pt x="133350" y="457200"/>
                    </a:lnTo>
                    <a:cubicBezTo>
                      <a:pt x="130175" y="456142"/>
                      <a:pt x="127138" y="454498"/>
                      <a:pt x="123825" y="454025"/>
                    </a:cubicBezTo>
                    <a:lnTo>
                      <a:pt x="101600" y="450850"/>
                    </a:lnTo>
                    <a:cubicBezTo>
                      <a:pt x="95250" y="448733"/>
                      <a:pt x="88119" y="448213"/>
                      <a:pt x="82550" y="444500"/>
                    </a:cubicBezTo>
                    <a:cubicBezTo>
                      <a:pt x="79375" y="442383"/>
                      <a:pt x="76438" y="439857"/>
                      <a:pt x="73025" y="438150"/>
                    </a:cubicBezTo>
                    <a:cubicBezTo>
                      <a:pt x="70032" y="436653"/>
                      <a:pt x="66493" y="436472"/>
                      <a:pt x="63500" y="434975"/>
                    </a:cubicBezTo>
                    <a:cubicBezTo>
                      <a:pt x="60087" y="433268"/>
                      <a:pt x="57388" y="430332"/>
                      <a:pt x="53975" y="428625"/>
                    </a:cubicBezTo>
                    <a:cubicBezTo>
                      <a:pt x="50982" y="427128"/>
                      <a:pt x="47443" y="426947"/>
                      <a:pt x="44450" y="425450"/>
                    </a:cubicBezTo>
                    <a:cubicBezTo>
                      <a:pt x="32626" y="419538"/>
                      <a:pt x="35933" y="418352"/>
                      <a:pt x="25400" y="409575"/>
                    </a:cubicBezTo>
                    <a:cubicBezTo>
                      <a:pt x="22469" y="407132"/>
                      <a:pt x="19050" y="405342"/>
                      <a:pt x="15875" y="403225"/>
                    </a:cubicBezTo>
                    <a:cubicBezTo>
                      <a:pt x="5812" y="388131"/>
                      <a:pt x="10732" y="397320"/>
                      <a:pt x="3175" y="374650"/>
                    </a:cubicBezTo>
                    <a:lnTo>
                      <a:pt x="0" y="365125"/>
                    </a:lnTo>
                    <a:cubicBezTo>
                      <a:pt x="1058" y="341842"/>
                      <a:pt x="1316" y="318508"/>
                      <a:pt x="3175" y="295275"/>
                    </a:cubicBezTo>
                    <a:cubicBezTo>
                      <a:pt x="3442" y="291939"/>
                      <a:pt x="4725" y="288676"/>
                      <a:pt x="6350" y="285750"/>
                    </a:cubicBezTo>
                    <a:cubicBezTo>
                      <a:pt x="10056" y="279079"/>
                      <a:pt x="16637" y="273940"/>
                      <a:pt x="19050" y="266700"/>
                    </a:cubicBezTo>
                    <a:cubicBezTo>
                      <a:pt x="21632" y="258953"/>
                      <a:pt x="22420" y="253805"/>
                      <a:pt x="28575" y="247650"/>
                    </a:cubicBezTo>
                    <a:cubicBezTo>
                      <a:pt x="31273" y="244952"/>
                      <a:pt x="34925" y="243417"/>
                      <a:pt x="38100" y="241300"/>
                    </a:cubicBezTo>
                    <a:cubicBezTo>
                      <a:pt x="40217" y="238125"/>
                      <a:pt x="41214" y="233797"/>
                      <a:pt x="44450" y="231775"/>
                    </a:cubicBezTo>
                    <a:lnTo>
                      <a:pt x="73025" y="222250"/>
                    </a:lnTo>
                    <a:cubicBezTo>
                      <a:pt x="76200" y="221192"/>
                      <a:pt x="79765" y="220931"/>
                      <a:pt x="82550" y="219075"/>
                    </a:cubicBezTo>
                    <a:lnTo>
                      <a:pt x="76200" y="209550"/>
                    </a:ln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58368"/>
                <a:endParaRPr lang="en-US" sz="1296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14" name="Right Arrow 113">
                <a:extLst>
                  <a:ext uri="{FF2B5EF4-FFF2-40B4-BE49-F238E27FC236}">
                    <a16:creationId xmlns:a16="http://schemas.microsoft.com/office/drawing/2014/main" id="{76D49642-ED0B-C14C-984B-F6AA3C6693FB}"/>
                  </a:ext>
                </a:extLst>
              </p:cNvPr>
              <p:cNvSpPr/>
              <p:nvPr/>
            </p:nvSpPr>
            <p:spPr>
              <a:xfrm rot="525407">
                <a:off x="2536773" y="8642381"/>
                <a:ext cx="664669" cy="190355"/>
              </a:xfrm>
              <a:prstGeom prst="rightArrow">
                <a:avLst>
                  <a:gd name="adj1" fmla="val 50000"/>
                  <a:gd name="adj2" fmla="val 91169"/>
                </a:avLst>
              </a:prstGeom>
              <a:solidFill>
                <a:schemeClr val="bg1"/>
              </a:solidFill>
              <a:ln w="63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58368"/>
                <a:endParaRPr lang="en-US" sz="1296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65218C0E-6C13-234B-B9E4-A8D7048AF9A5}"/>
                  </a:ext>
                </a:extLst>
              </p:cNvPr>
              <p:cNvSpPr/>
              <p:nvPr/>
            </p:nvSpPr>
            <p:spPr>
              <a:xfrm>
                <a:off x="3171825" y="10320073"/>
                <a:ext cx="1053055" cy="590550"/>
              </a:xfrm>
              <a:custGeom>
                <a:avLst/>
                <a:gdLst>
                  <a:gd name="connsiteX0" fmla="*/ 76200 w 1053055"/>
                  <a:gd name="connsiteY0" fmla="*/ 209550 h 590550"/>
                  <a:gd name="connsiteX1" fmla="*/ 117475 w 1053055"/>
                  <a:gd name="connsiteY1" fmla="*/ 200025 h 590550"/>
                  <a:gd name="connsiteX2" fmla="*/ 127000 w 1053055"/>
                  <a:gd name="connsiteY2" fmla="*/ 196850 h 590550"/>
                  <a:gd name="connsiteX3" fmla="*/ 136525 w 1053055"/>
                  <a:gd name="connsiteY3" fmla="*/ 190500 h 590550"/>
                  <a:gd name="connsiteX4" fmla="*/ 146050 w 1053055"/>
                  <a:gd name="connsiteY4" fmla="*/ 187325 h 590550"/>
                  <a:gd name="connsiteX5" fmla="*/ 165100 w 1053055"/>
                  <a:gd name="connsiteY5" fmla="*/ 174625 h 590550"/>
                  <a:gd name="connsiteX6" fmla="*/ 184150 w 1053055"/>
                  <a:gd name="connsiteY6" fmla="*/ 168275 h 590550"/>
                  <a:gd name="connsiteX7" fmla="*/ 193675 w 1053055"/>
                  <a:gd name="connsiteY7" fmla="*/ 161925 h 590550"/>
                  <a:gd name="connsiteX8" fmla="*/ 212725 w 1053055"/>
                  <a:gd name="connsiteY8" fmla="*/ 155575 h 590550"/>
                  <a:gd name="connsiteX9" fmla="*/ 222250 w 1053055"/>
                  <a:gd name="connsiteY9" fmla="*/ 149225 h 590550"/>
                  <a:gd name="connsiteX10" fmla="*/ 231775 w 1053055"/>
                  <a:gd name="connsiteY10" fmla="*/ 146050 h 590550"/>
                  <a:gd name="connsiteX11" fmla="*/ 250825 w 1053055"/>
                  <a:gd name="connsiteY11" fmla="*/ 133350 h 590550"/>
                  <a:gd name="connsiteX12" fmla="*/ 269875 w 1053055"/>
                  <a:gd name="connsiteY12" fmla="*/ 123825 h 590550"/>
                  <a:gd name="connsiteX13" fmla="*/ 288925 w 1053055"/>
                  <a:gd name="connsiteY13" fmla="*/ 117475 h 590550"/>
                  <a:gd name="connsiteX14" fmla="*/ 298450 w 1053055"/>
                  <a:gd name="connsiteY14" fmla="*/ 114300 h 590550"/>
                  <a:gd name="connsiteX15" fmla="*/ 307975 w 1053055"/>
                  <a:gd name="connsiteY15" fmla="*/ 111125 h 590550"/>
                  <a:gd name="connsiteX16" fmla="*/ 320675 w 1053055"/>
                  <a:gd name="connsiteY16" fmla="*/ 107950 h 590550"/>
                  <a:gd name="connsiteX17" fmla="*/ 339725 w 1053055"/>
                  <a:gd name="connsiteY17" fmla="*/ 101600 h 590550"/>
                  <a:gd name="connsiteX18" fmla="*/ 349250 w 1053055"/>
                  <a:gd name="connsiteY18" fmla="*/ 95250 h 590550"/>
                  <a:gd name="connsiteX19" fmla="*/ 368300 w 1053055"/>
                  <a:gd name="connsiteY19" fmla="*/ 88900 h 590550"/>
                  <a:gd name="connsiteX20" fmla="*/ 377825 w 1053055"/>
                  <a:gd name="connsiteY20" fmla="*/ 82550 h 590550"/>
                  <a:gd name="connsiteX21" fmla="*/ 400050 w 1053055"/>
                  <a:gd name="connsiteY21" fmla="*/ 76200 h 590550"/>
                  <a:gd name="connsiteX22" fmla="*/ 428625 w 1053055"/>
                  <a:gd name="connsiteY22" fmla="*/ 66675 h 590550"/>
                  <a:gd name="connsiteX23" fmla="*/ 438150 w 1053055"/>
                  <a:gd name="connsiteY23" fmla="*/ 63500 h 590550"/>
                  <a:gd name="connsiteX24" fmla="*/ 447675 w 1053055"/>
                  <a:gd name="connsiteY24" fmla="*/ 57150 h 590550"/>
                  <a:gd name="connsiteX25" fmla="*/ 466725 w 1053055"/>
                  <a:gd name="connsiteY25" fmla="*/ 50800 h 590550"/>
                  <a:gd name="connsiteX26" fmla="*/ 476250 w 1053055"/>
                  <a:gd name="connsiteY26" fmla="*/ 44450 h 590550"/>
                  <a:gd name="connsiteX27" fmla="*/ 508000 w 1053055"/>
                  <a:gd name="connsiteY27" fmla="*/ 34925 h 590550"/>
                  <a:gd name="connsiteX28" fmla="*/ 527050 w 1053055"/>
                  <a:gd name="connsiteY28" fmla="*/ 28575 h 590550"/>
                  <a:gd name="connsiteX29" fmla="*/ 536575 w 1053055"/>
                  <a:gd name="connsiteY29" fmla="*/ 25400 h 590550"/>
                  <a:gd name="connsiteX30" fmla="*/ 568325 w 1053055"/>
                  <a:gd name="connsiteY30" fmla="*/ 22225 h 590550"/>
                  <a:gd name="connsiteX31" fmla="*/ 587375 w 1053055"/>
                  <a:gd name="connsiteY31" fmla="*/ 15875 h 590550"/>
                  <a:gd name="connsiteX32" fmla="*/ 596900 w 1053055"/>
                  <a:gd name="connsiteY32" fmla="*/ 12700 h 590550"/>
                  <a:gd name="connsiteX33" fmla="*/ 609600 w 1053055"/>
                  <a:gd name="connsiteY33" fmla="*/ 9525 h 590550"/>
                  <a:gd name="connsiteX34" fmla="*/ 619125 w 1053055"/>
                  <a:gd name="connsiteY34" fmla="*/ 6350 h 590550"/>
                  <a:gd name="connsiteX35" fmla="*/ 644525 w 1053055"/>
                  <a:gd name="connsiteY35" fmla="*/ 0 h 590550"/>
                  <a:gd name="connsiteX36" fmla="*/ 723900 w 1053055"/>
                  <a:gd name="connsiteY36" fmla="*/ 3175 h 590550"/>
                  <a:gd name="connsiteX37" fmla="*/ 752475 w 1053055"/>
                  <a:gd name="connsiteY37" fmla="*/ 19050 h 590550"/>
                  <a:gd name="connsiteX38" fmla="*/ 762000 w 1053055"/>
                  <a:gd name="connsiteY38" fmla="*/ 22225 h 590550"/>
                  <a:gd name="connsiteX39" fmla="*/ 787400 w 1053055"/>
                  <a:gd name="connsiteY39" fmla="*/ 38100 h 590550"/>
                  <a:gd name="connsiteX40" fmla="*/ 806450 w 1053055"/>
                  <a:gd name="connsiteY40" fmla="*/ 50800 h 590550"/>
                  <a:gd name="connsiteX41" fmla="*/ 835025 w 1053055"/>
                  <a:gd name="connsiteY41" fmla="*/ 60325 h 590550"/>
                  <a:gd name="connsiteX42" fmla="*/ 844550 w 1053055"/>
                  <a:gd name="connsiteY42" fmla="*/ 63500 h 590550"/>
                  <a:gd name="connsiteX43" fmla="*/ 863600 w 1053055"/>
                  <a:gd name="connsiteY43" fmla="*/ 76200 h 590550"/>
                  <a:gd name="connsiteX44" fmla="*/ 873125 w 1053055"/>
                  <a:gd name="connsiteY44" fmla="*/ 79375 h 590550"/>
                  <a:gd name="connsiteX45" fmla="*/ 892175 w 1053055"/>
                  <a:gd name="connsiteY45" fmla="*/ 92075 h 590550"/>
                  <a:gd name="connsiteX46" fmla="*/ 901700 w 1053055"/>
                  <a:gd name="connsiteY46" fmla="*/ 98425 h 590550"/>
                  <a:gd name="connsiteX47" fmla="*/ 927100 w 1053055"/>
                  <a:gd name="connsiteY47" fmla="*/ 127000 h 590550"/>
                  <a:gd name="connsiteX48" fmla="*/ 936625 w 1053055"/>
                  <a:gd name="connsiteY48" fmla="*/ 133350 h 590550"/>
                  <a:gd name="connsiteX49" fmla="*/ 946150 w 1053055"/>
                  <a:gd name="connsiteY49" fmla="*/ 142875 h 590550"/>
                  <a:gd name="connsiteX50" fmla="*/ 955675 w 1053055"/>
                  <a:gd name="connsiteY50" fmla="*/ 146050 h 590550"/>
                  <a:gd name="connsiteX51" fmla="*/ 974725 w 1053055"/>
                  <a:gd name="connsiteY51" fmla="*/ 161925 h 590550"/>
                  <a:gd name="connsiteX52" fmla="*/ 984250 w 1053055"/>
                  <a:gd name="connsiteY52" fmla="*/ 165100 h 590550"/>
                  <a:gd name="connsiteX53" fmla="*/ 990600 w 1053055"/>
                  <a:gd name="connsiteY53" fmla="*/ 184150 h 590550"/>
                  <a:gd name="connsiteX54" fmla="*/ 1022350 w 1053055"/>
                  <a:gd name="connsiteY54" fmla="*/ 231775 h 590550"/>
                  <a:gd name="connsiteX55" fmla="*/ 1041400 w 1053055"/>
                  <a:gd name="connsiteY55" fmla="*/ 260350 h 590550"/>
                  <a:gd name="connsiteX56" fmla="*/ 1047750 w 1053055"/>
                  <a:gd name="connsiteY56" fmla="*/ 269875 h 590550"/>
                  <a:gd name="connsiteX57" fmla="*/ 1047750 w 1053055"/>
                  <a:gd name="connsiteY57" fmla="*/ 346075 h 590550"/>
                  <a:gd name="connsiteX58" fmla="*/ 1041400 w 1053055"/>
                  <a:gd name="connsiteY58" fmla="*/ 365125 h 590550"/>
                  <a:gd name="connsiteX59" fmla="*/ 1038225 w 1053055"/>
                  <a:gd name="connsiteY59" fmla="*/ 374650 h 590550"/>
                  <a:gd name="connsiteX60" fmla="*/ 1016000 w 1053055"/>
                  <a:gd name="connsiteY60" fmla="*/ 403225 h 590550"/>
                  <a:gd name="connsiteX61" fmla="*/ 1000125 w 1053055"/>
                  <a:gd name="connsiteY61" fmla="*/ 419100 h 590550"/>
                  <a:gd name="connsiteX62" fmla="*/ 987425 w 1053055"/>
                  <a:gd name="connsiteY62" fmla="*/ 434975 h 590550"/>
                  <a:gd name="connsiteX63" fmla="*/ 971550 w 1053055"/>
                  <a:gd name="connsiteY63" fmla="*/ 454025 h 590550"/>
                  <a:gd name="connsiteX64" fmla="*/ 952500 w 1053055"/>
                  <a:gd name="connsiteY64" fmla="*/ 460375 h 590550"/>
                  <a:gd name="connsiteX65" fmla="*/ 942975 w 1053055"/>
                  <a:gd name="connsiteY65" fmla="*/ 463550 h 590550"/>
                  <a:gd name="connsiteX66" fmla="*/ 923925 w 1053055"/>
                  <a:gd name="connsiteY66" fmla="*/ 476250 h 590550"/>
                  <a:gd name="connsiteX67" fmla="*/ 914400 w 1053055"/>
                  <a:gd name="connsiteY67" fmla="*/ 479425 h 590550"/>
                  <a:gd name="connsiteX68" fmla="*/ 895350 w 1053055"/>
                  <a:gd name="connsiteY68" fmla="*/ 492125 h 590550"/>
                  <a:gd name="connsiteX69" fmla="*/ 885825 w 1053055"/>
                  <a:gd name="connsiteY69" fmla="*/ 498475 h 590550"/>
                  <a:gd name="connsiteX70" fmla="*/ 876300 w 1053055"/>
                  <a:gd name="connsiteY70" fmla="*/ 501650 h 590550"/>
                  <a:gd name="connsiteX71" fmla="*/ 857250 w 1053055"/>
                  <a:gd name="connsiteY71" fmla="*/ 514350 h 590550"/>
                  <a:gd name="connsiteX72" fmla="*/ 847725 w 1053055"/>
                  <a:gd name="connsiteY72" fmla="*/ 520700 h 590550"/>
                  <a:gd name="connsiteX73" fmla="*/ 838200 w 1053055"/>
                  <a:gd name="connsiteY73" fmla="*/ 523875 h 590550"/>
                  <a:gd name="connsiteX74" fmla="*/ 819150 w 1053055"/>
                  <a:gd name="connsiteY74" fmla="*/ 536575 h 590550"/>
                  <a:gd name="connsiteX75" fmla="*/ 809625 w 1053055"/>
                  <a:gd name="connsiteY75" fmla="*/ 542925 h 590550"/>
                  <a:gd name="connsiteX76" fmla="*/ 771525 w 1053055"/>
                  <a:gd name="connsiteY76" fmla="*/ 549275 h 590550"/>
                  <a:gd name="connsiteX77" fmla="*/ 752475 w 1053055"/>
                  <a:gd name="connsiteY77" fmla="*/ 555625 h 590550"/>
                  <a:gd name="connsiteX78" fmla="*/ 736600 w 1053055"/>
                  <a:gd name="connsiteY78" fmla="*/ 558800 h 590550"/>
                  <a:gd name="connsiteX79" fmla="*/ 692150 w 1053055"/>
                  <a:gd name="connsiteY79" fmla="*/ 568325 h 590550"/>
                  <a:gd name="connsiteX80" fmla="*/ 660400 w 1053055"/>
                  <a:gd name="connsiteY80" fmla="*/ 577850 h 590550"/>
                  <a:gd name="connsiteX81" fmla="*/ 650875 w 1053055"/>
                  <a:gd name="connsiteY81" fmla="*/ 581025 h 590550"/>
                  <a:gd name="connsiteX82" fmla="*/ 635000 w 1053055"/>
                  <a:gd name="connsiteY82" fmla="*/ 584200 h 590550"/>
                  <a:gd name="connsiteX83" fmla="*/ 625475 w 1053055"/>
                  <a:gd name="connsiteY83" fmla="*/ 587375 h 590550"/>
                  <a:gd name="connsiteX84" fmla="*/ 609600 w 1053055"/>
                  <a:gd name="connsiteY84" fmla="*/ 590550 h 590550"/>
                  <a:gd name="connsiteX85" fmla="*/ 542925 w 1053055"/>
                  <a:gd name="connsiteY85" fmla="*/ 587375 h 590550"/>
                  <a:gd name="connsiteX86" fmla="*/ 533400 w 1053055"/>
                  <a:gd name="connsiteY86" fmla="*/ 584200 h 590550"/>
                  <a:gd name="connsiteX87" fmla="*/ 520700 w 1053055"/>
                  <a:gd name="connsiteY87" fmla="*/ 581025 h 590550"/>
                  <a:gd name="connsiteX88" fmla="*/ 501650 w 1053055"/>
                  <a:gd name="connsiteY88" fmla="*/ 574675 h 590550"/>
                  <a:gd name="connsiteX89" fmla="*/ 447675 w 1053055"/>
                  <a:gd name="connsiteY89" fmla="*/ 568325 h 590550"/>
                  <a:gd name="connsiteX90" fmla="*/ 415925 w 1053055"/>
                  <a:gd name="connsiteY90" fmla="*/ 558800 h 590550"/>
                  <a:gd name="connsiteX91" fmla="*/ 406400 w 1053055"/>
                  <a:gd name="connsiteY91" fmla="*/ 555625 h 590550"/>
                  <a:gd name="connsiteX92" fmla="*/ 330200 w 1053055"/>
                  <a:gd name="connsiteY92" fmla="*/ 552450 h 590550"/>
                  <a:gd name="connsiteX93" fmla="*/ 311150 w 1053055"/>
                  <a:gd name="connsiteY93" fmla="*/ 546100 h 590550"/>
                  <a:gd name="connsiteX94" fmla="*/ 301625 w 1053055"/>
                  <a:gd name="connsiteY94" fmla="*/ 542925 h 590550"/>
                  <a:gd name="connsiteX95" fmla="*/ 282575 w 1053055"/>
                  <a:gd name="connsiteY95" fmla="*/ 530225 h 590550"/>
                  <a:gd name="connsiteX96" fmla="*/ 254000 w 1053055"/>
                  <a:gd name="connsiteY96" fmla="*/ 517525 h 590550"/>
                  <a:gd name="connsiteX97" fmla="*/ 247650 w 1053055"/>
                  <a:gd name="connsiteY97" fmla="*/ 508000 h 590550"/>
                  <a:gd name="connsiteX98" fmla="*/ 219075 w 1053055"/>
                  <a:gd name="connsiteY98" fmla="*/ 492125 h 590550"/>
                  <a:gd name="connsiteX99" fmla="*/ 209550 w 1053055"/>
                  <a:gd name="connsiteY99" fmla="*/ 485775 h 590550"/>
                  <a:gd name="connsiteX100" fmla="*/ 200025 w 1053055"/>
                  <a:gd name="connsiteY100" fmla="*/ 482600 h 590550"/>
                  <a:gd name="connsiteX101" fmla="*/ 190500 w 1053055"/>
                  <a:gd name="connsiteY101" fmla="*/ 476250 h 590550"/>
                  <a:gd name="connsiteX102" fmla="*/ 161925 w 1053055"/>
                  <a:gd name="connsiteY102" fmla="*/ 466725 h 590550"/>
                  <a:gd name="connsiteX103" fmla="*/ 133350 w 1053055"/>
                  <a:gd name="connsiteY103" fmla="*/ 457200 h 590550"/>
                  <a:gd name="connsiteX104" fmla="*/ 123825 w 1053055"/>
                  <a:gd name="connsiteY104" fmla="*/ 454025 h 590550"/>
                  <a:gd name="connsiteX105" fmla="*/ 101600 w 1053055"/>
                  <a:gd name="connsiteY105" fmla="*/ 450850 h 590550"/>
                  <a:gd name="connsiteX106" fmla="*/ 82550 w 1053055"/>
                  <a:gd name="connsiteY106" fmla="*/ 444500 h 590550"/>
                  <a:gd name="connsiteX107" fmla="*/ 73025 w 1053055"/>
                  <a:gd name="connsiteY107" fmla="*/ 438150 h 590550"/>
                  <a:gd name="connsiteX108" fmla="*/ 63500 w 1053055"/>
                  <a:gd name="connsiteY108" fmla="*/ 434975 h 590550"/>
                  <a:gd name="connsiteX109" fmla="*/ 53975 w 1053055"/>
                  <a:gd name="connsiteY109" fmla="*/ 428625 h 590550"/>
                  <a:gd name="connsiteX110" fmla="*/ 44450 w 1053055"/>
                  <a:gd name="connsiteY110" fmla="*/ 425450 h 590550"/>
                  <a:gd name="connsiteX111" fmla="*/ 25400 w 1053055"/>
                  <a:gd name="connsiteY111" fmla="*/ 409575 h 590550"/>
                  <a:gd name="connsiteX112" fmla="*/ 15875 w 1053055"/>
                  <a:gd name="connsiteY112" fmla="*/ 403225 h 590550"/>
                  <a:gd name="connsiteX113" fmla="*/ 3175 w 1053055"/>
                  <a:gd name="connsiteY113" fmla="*/ 374650 h 590550"/>
                  <a:gd name="connsiteX114" fmla="*/ 0 w 1053055"/>
                  <a:gd name="connsiteY114" fmla="*/ 365125 h 590550"/>
                  <a:gd name="connsiteX115" fmla="*/ 3175 w 1053055"/>
                  <a:gd name="connsiteY115" fmla="*/ 295275 h 590550"/>
                  <a:gd name="connsiteX116" fmla="*/ 6350 w 1053055"/>
                  <a:gd name="connsiteY116" fmla="*/ 285750 h 590550"/>
                  <a:gd name="connsiteX117" fmla="*/ 19050 w 1053055"/>
                  <a:gd name="connsiteY117" fmla="*/ 266700 h 590550"/>
                  <a:gd name="connsiteX118" fmla="*/ 28575 w 1053055"/>
                  <a:gd name="connsiteY118" fmla="*/ 247650 h 590550"/>
                  <a:gd name="connsiteX119" fmla="*/ 38100 w 1053055"/>
                  <a:gd name="connsiteY119" fmla="*/ 241300 h 590550"/>
                  <a:gd name="connsiteX120" fmla="*/ 44450 w 1053055"/>
                  <a:gd name="connsiteY120" fmla="*/ 231775 h 590550"/>
                  <a:gd name="connsiteX121" fmla="*/ 73025 w 1053055"/>
                  <a:gd name="connsiteY121" fmla="*/ 222250 h 590550"/>
                  <a:gd name="connsiteX122" fmla="*/ 82550 w 1053055"/>
                  <a:gd name="connsiteY122" fmla="*/ 219075 h 590550"/>
                  <a:gd name="connsiteX123" fmla="*/ 76200 w 1053055"/>
                  <a:gd name="connsiteY123" fmla="*/ 20955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053055" h="590550">
                    <a:moveTo>
                      <a:pt x="76200" y="209550"/>
                    </a:moveTo>
                    <a:cubicBezTo>
                      <a:pt x="105051" y="205428"/>
                      <a:pt x="91325" y="208742"/>
                      <a:pt x="117475" y="200025"/>
                    </a:cubicBezTo>
                    <a:cubicBezTo>
                      <a:pt x="120650" y="198967"/>
                      <a:pt x="124215" y="198706"/>
                      <a:pt x="127000" y="196850"/>
                    </a:cubicBezTo>
                    <a:cubicBezTo>
                      <a:pt x="130175" y="194733"/>
                      <a:pt x="133112" y="192207"/>
                      <a:pt x="136525" y="190500"/>
                    </a:cubicBezTo>
                    <a:cubicBezTo>
                      <a:pt x="139518" y="189003"/>
                      <a:pt x="143124" y="188950"/>
                      <a:pt x="146050" y="187325"/>
                    </a:cubicBezTo>
                    <a:cubicBezTo>
                      <a:pt x="152721" y="183619"/>
                      <a:pt x="157860" y="177038"/>
                      <a:pt x="165100" y="174625"/>
                    </a:cubicBezTo>
                    <a:cubicBezTo>
                      <a:pt x="171450" y="172508"/>
                      <a:pt x="178581" y="171988"/>
                      <a:pt x="184150" y="168275"/>
                    </a:cubicBezTo>
                    <a:cubicBezTo>
                      <a:pt x="187325" y="166158"/>
                      <a:pt x="190188" y="163475"/>
                      <a:pt x="193675" y="161925"/>
                    </a:cubicBezTo>
                    <a:cubicBezTo>
                      <a:pt x="199792" y="159207"/>
                      <a:pt x="207156" y="159288"/>
                      <a:pt x="212725" y="155575"/>
                    </a:cubicBezTo>
                    <a:cubicBezTo>
                      <a:pt x="215900" y="153458"/>
                      <a:pt x="218837" y="150932"/>
                      <a:pt x="222250" y="149225"/>
                    </a:cubicBezTo>
                    <a:cubicBezTo>
                      <a:pt x="225243" y="147728"/>
                      <a:pt x="228849" y="147675"/>
                      <a:pt x="231775" y="146050"/>
                    </a:cubicBezTo>
                    <a:cubicBezTo>
                      <a:pt x="238446" y="142344"/>
                      <a:pt x="243585" y="135763"/>
                      <a:pt x="250825" y="133350"/>
                    </a:cubicBezTo>
                    <a:cubicBezTo>
                      <a:pt x="285563" y="121771"/>
                      <a:pt x="232946" y="140238"/>
                      <a:pt x="269875" y="123825"/>
                    </a:cubicBezTo>
                    <a:cubicBezTo>
                      <a:pt x="275992" y="121107"/>
                      <a:pt x="282575" y="119592"/>
                      <a:pt x="288925" y="117475"/>
                    </a:cubicBezTo>
                    <a:lnTo>
                      <a:pt x="298450" y="114300"/>
                    </a:lnTo>
                    <a:cubicBezTo>
                      <a:pt x="301625" y="113242"/>
                      <a:pt x="304728" y="111937"/>
                      <a:pt x="307975" y="111125"/>
                    </a:cubicBezTo>
                    <a:cubicBezTo>
                      <a:pt x="312208" y="110067"/>
                      <a:pt x="316495" y="109204"/>
                      <a:pt x="320675" y="107950"/>
                    </a:cubicBezTo>
                    <a:cubicBezTo>
                      <a:pt x="327086" y="106027"/>
                      <a:pt x="334156" y="105313"/>
                      <a:pt x="339725" y="101600"/>
                    </a:cubicBezTo>
                    <a:cubicBezTo>
                      <a:pt x="342900" y="99483"/>
                      <a:pt x="345763" y="96800"/>
                      <a:pt x="349250" y="95250"/>
                    </a:cubicBezTo>
                    <a:cubicBezTo>
                      <a:pt x="355367" y="92532"/>
                      <a:pt x="362731" y="92613"/>
                      <a:pt x="368300" y="88900"/>
                    </a:cubicBezTo>
                    <a:cubicBezTo>
                      <a:pt x="371475" y="86783"/>
                      <a:pt x="374412" y="84257"/>
                      <a:pt x="377825" y="82550"/>
                    </a:cubicBezTo>
                    <a:cubicBezTo>
                      <a:pt x="383160" y="79882"/>
                      <a:pt x="394964" y="77726"/>
                      <a:pt x="400050" y="76200"/>
                    </a:cubicBezTo>
                    <a:lnTo>
                      <a:pt x="428625" y="66675"/>
                    </a:lnTo>
                    <a:cubicBezTo>
                      <a:pt x="431800" y="65617"/>
                      <a:pt x="435365" y="65356"/>
                      <a:pt x="438150" y="63500"/>
                    </a:cubicBezTo>
                    <a:cubicBezTo>
                      <a:pt x="441325" y="61383"/>
                      <a:pt x="444188" y="58700"/>
                      <a:pt x="447675" y="57150"/>
                    </a:cubicBezTo>
                    <a:cubicBezTo>
                      <a:pt x="453792" y="54432"/>
                      <a:pt x="461156" y="54513"/>
                      <a:pt x="466725" y="50800"/>
                    </a:cubicBezTo>
                    <a:cubicBezTo>
                      <a:pt x="469900" y="48683"/>
                      <a:pt x="472763" y="46000"/>
                      <a:pt x="476250" y="44450"/>
                    </a:cubicBezTo>
                    <a:cubicBezTo>
                      <a:pt x="491793" y="37542"/>
                      <a:pt x="493792" y="39188"/>
                      <a:pt x="508000" y="34925"/>
                    </a:cubicBezTo>
                    <a:cubicBezTo>
                      <a:pt x="514411" y="33002"/>
                      <a:pt x="520700" y="30692"/>
                      <a:pt x="527050" y="28575"/>
                    </a:cubicBezTo>
                    <a:cubicBezTo>
                      <a:pt x="530225" y="27517"/>
                      <a:pt x="533245" y="25733"/>
                      <a:pt x="536575" y="25400"/>
                    </a:cubicBezTo>
                    <a:lnTo>
                      <a:pt x="568325" y="22225"/>
                    </a:lnTo>
                    <a:lnTo>
                      <a:pt x="587375" y="15875"/>
                    </a:lnTo>
                    <a:cubicBezTo>
                      <a:pt x="590550" y="14817"/>
                      <a:pt x="593653" y="13512"/>
                      <a:pt x="596900" y="12700"/>
                    </a:cubicBezTo>
                    <a:cubicBezTo>
                      <a:pt x="601133" y="11642"/>
                      <a:pt x="605404" y="10724"/>
                      <a:pt x="609600" y="9525"/>
                    </a:cubicBezTo>
                    <a:cubicBezTo>
                      <a:pt x="612818" y="8606"/>
                      <a:pt x="615896" y="7231"/>
                      <a:pt x="619125" y="6350"/>
                    </a:cubicBezTo>
                    <a:cubicBezTo>
                      <a:pt x="627545" y="4054"/>
                      <a:pt x="644525" y="0"/>
                      <a:pt x="644525" y="0"/>
                    </a:cubicBezTo>
                    <a:cubicBezTo>
                      <a:pt x="670983" y="1058"/>
                      <a:pt x="697488" y="1288"/>
                      <a:pt x="723900" y="3175"/>
                    </a:cubicBezTo>
                    <a:cubicBezTo>
                      <a:pt x="736087" y="4045"/>
                      <a:pt x="741081" y="15252"/>
                      <a:pt x="752475" y="19050"/>
                    </a:cubicBezTo>
                    <a:lnTo>
                      <a:pt x="762000" y="22225"/>
                    </a:lnTo>
                    <a:cubicBezTo>
                      <a:pt x="777232" y="45074"/>
                      <a:pt x="755662" y="16941"/>
                      <a:pt x="787400" y="38100"/>
                    </a:cubicBezTo>
                    <a:cubicBezTo>
                      <a:pt x="793750" y="42333"/>
                      <a:pt x="799210" y="48387"/>
                      <a:pt x="806450" y="50800"/>
                    </a:cubicBezTo>
                    <a:lnTo>
                      <a:pt x="835025" y="60325"/>
                    </a:lnTo>
                    <a:cubicBezTo>
                      <a:pt x="838200" y="61383"/>
                      <a:pt x="841765" y="61644"/>
                      <a:pt x="844550" y="63500"/>
                    </a:cubicBezTo>
                    <a:cubicBezTo>
                      <a:pt x="850900" y="67733"/>
                      <a:pt x="856360" y="73787"/>
                      <a:pt x="863600" y="76200"/>
                    </a:cubicBezTo>
                    <a:cubicBezTo>
                      <a:pt x="866775" y="77258"/>
                      <a:pt x="870199" y="77750"/>
                      <a:pt x="873125" y="79375"/>
                    </a:cubicBezTo>
                    <a:cubicBezTo>
                      <a:pt x="879796" y="83081"/>
                      <a:pt x="885825" y="87842"/>
                      <a:pt x="892175" y="92075"/>
                    </a:cubicBezTo>
                    <a:lnTo>
                      <a:pt x="901700" y="98425"/>
                    </a:lnTo>
                    <a:cubicBezTo>
                      <a:pt x="909335" y="109877"/>
                      <a:pt x="914051" y="118301"/>
                      <a:pt x="927100" y="127000"/>
                    </a:cubicBezTo>
                    <a:cubicBezTo>
                      <a:pt x="930275" y="129117"/>
                      <a:pt x="933694" y="130907"/>
                      <a:pt x="936625" y="133350"/>
                    </a:cubicBezTo>
                    <a:cubicBezTo>
                      <a:pt x="940074" y="136225"/>
                      <a:pt x="942414" y="140384"/>
                      <a:pt x="946150" y="142875"/>
                    </a:cubicBezTo>
                    <a:cubicBezTo>
                      <a:pt x="948935" y="144731"/>
                      <a:pt x="952682" y="144553"/>
                      <a:pt x="955675" y="146050"/>
                    </a:cubicBezTo>
                    <a:cubicBezTo>
                      <a:pt x="976450" y="156438"/>
                      <a:pt x="953659" y="147881"/>
                      <a:pt x="974725" y="161925"/>
                    </a:cubicBezTo>
                    <a:cubicBezTo>
                      <a:pt x="977510" y="163781"/>
                      <a:pt x="981075" y="164042"/>
                      <a:pt x="984250" y="165100"/>
                    </a:cubicBezTo>
                    <a:cubicBezTo>
                      <a:pt x="986367" y="171450"/>
                      <a:pt x="986887" y="178581"/>
                      <a:pt x="990600" y="184150"/>
                    </a:cubicBezTo>
                    <a:lnTo>
                      <a:pt x="1022350" y="231775"/>
                    </a:lnTo>
                    <a:lnTo>
                      <a:pt x="1041400" y="260350"/>
                    </a:lnTo>
                    <a:lnTo>
                      <a:pt x="1047750" y="269875"/>
                    </a:lnTo>
                    <a:cubicBezTo>
                      <a:pt x="1055440" y="300635"/>
                      <a:pt x="1054179" y="290360"/>
                      <a:pt x="1047750" y="346075"/>
                    </a:cubicBezTo>
                    <a:cubicBezTo>
                      <a:pt x="1046983" y="352724"/>
                      <a:pt x="1043517" y="358775"/>
                      <a:pt x="1041400" y="365125"/>
                    </a:cubicBezTo>
                    <a:cubicBezTo>
                      <a:pt x="1040342" y="368300"/>
                      <a:pt x="1040081" y="371865"/>
                      <a:pt x="1038225" y="374650"/>
                    </a:cubicBezTo>
                    <a:cubicBezTo>
                      <a:pt x="1006127" y="422798"/>
                      <a:pt x="1040869" y="373382"/>
                      <a:pt x="1016000" y="403225"/>
                    </a:cubicBezTo>
                    <a:cubicBezTo>
                      <a:pt x="1002771" y="419100"/>
                      <a:pt x="1017588" y="407458"/>
                      <a:pt x="1000125" y="419100"/>
                    </a:cubicBezTo>
                    <a:cubicBezTo>
                      <a:pt x="993944" y="437643"/>
                      <a:pt x="1001786" y="420614"/>
                      <a:pt x="987425" y="434975"/>
                    </a:cubicBezTo>
                    <a:cubicBezTo>
                      <a:pt x="979026" y="443374"/>
                      <a:pt x="983253" y="447523"/>
                      <a:pt x="971550" y="454025"/>
                    </a:cubicBezTo>
                    <a:cubicBezTo>
                      <a:pt x="965699" y="457276"/>
                      <a:pt x="958850" y="458258"/>
                      <a:pt x="952500" y="460375"/>
                    </a:cubicBezTo>
                    <a:cubicBezTo>
                      <a:pt x="949325" y="461433"/>
                      <a:pt x="945760" y="461694"/>
                      <a:pt x="942975" y="463550"/>
                    </a:cubicBezTo>
                    <a:cubicBezTo>
                      <a:pt x="936625" y="467783"/>
                      <a:pt x="931165" y="473837"/>
                      <a:pt x="923925" y="476250"/>
                    </a:cubicBezTo>
                    <a:cubicBezTo>
                      <a:pt x="920750" y="477308"/>
                      <a:pt x="917326" y="477800"/>
                      <a:pt x="914400" y="479425"/>
                    </a:cubicBezTo>
                    <a:cubicBezTo>
                      <a:pt x="907729" y="483131"/>
                      <a:pt x="901700" y="487892"/>
                      <a:pt x="895350" y="492125"/>
                    </a:cubicBezTo>
                    <a:cubicBezTo>
                      <a:pt x="892175" y="494242"/>
                      <a:pt x="889445" y="497268"/>
                      <a:pt x="885825" y="498475"/>
                    </a:cubicBezTo>
                    <a:cubicBezTo>
                      <a:pt x="882650" y="499533"/>
                      <a:pt x="879226" y="500025"/>
                      <a:pt x="876300" y="501650"/>
                    </a:cubicBezTo>
                    <a:cubicBezTo>
                      <a:pt x="869629" y="505356"/>
                      <a:pt x="863600" y="510117"/>
                      <a:pt x="857250" y="514350"/>
                    </a:cubicBezTo>
                    <a:cubicBezTo>
                      <a:pt x="854075" y="516467"/>
                      <a:pt x="851345" y="519493"/>
                      <a:pt x="847725" y="520700"/>
                    </a:cubicBezTo>
                    <a:cubicBezTo>
                      <a:pt x="844550" y="521758"/>
                      <a:pt x="841126" y="522250"/>
                      <a:pt x="838200" y="523875"/>
                    </a:cubicBezTo>
                    <a:cubicBezTo>
                      <a:pt x="831529" y="527581"/>
                      <a:pt x="825500" y="532342"/>
                      <a:pt x="819150" y="536575"/>
                    </a:cubicBezTo>
                    <a:cubicBezTo>
                      <a:pt x="815975" y="538692"/>
                      <a:pt x="813245" y="541718"/>
                      <a:pt x="809625" y="542925"/>
                    </a:cubicBezTo>
                    <a:cubicBezTo>
                      <a:pt x="791008" y="549131"/>
                      <a:pt x="803426" y="545730"/>
                      <a:pt x="771525" y="549275"/>
                    </a:cubicBezTo>
                    <a:cubicBezTo>
                      <a:pt x="765175" y="551392"/>
                      <a:pt x="759039" y="554312"/>
                      <a:pt x="752475" y="555625"/>
                    </a:cubicBezTo>
                    <a:lnTo>
                      <a:pt x="736600" y="558800"/>
                    </a:lnTo>
                    <a:cubicBezTo>
                      <a:pt x="719014" y="561997"/>
                      <a:pt x="710140" y="562328"/>
                      <a:pt x="692150" y="568325"/>
                    </a:cubicBezTo>
                    <a:cubicBezTo>
                      <a:pt x="646879" y="583415"/>
                      <a:pt x="693989" y="568253"/>
                      <a:pt x="660400" y="577850"/>
                    </a:cubicBezTo>
                    <a:cubicBezTo>
                      <a:pt x="657182" y="578769"/>
                      <a:pt x="654122" y="580213"/>
                      <a:pt x="650875" y="581025"/>
                    </a:cubicBezTo>
                    <a:cubicBezTo>
                      <a:pt x="645640" y="582334"/>
                      <a:pt x="640235" y="582891"/>
                      <a:pt x="635000" y="584200"/>
                    </a:cubicBezTo>
                    <a:cubicBezTo>
                      <a:pt x="631753" y="585012"/>
                      <a:pt x="628722" y="586563"/>
                      <a:pt x="625475" y="587375"/>
                    </a:cubicBezTo>
                    <a:cubicBezTo>
                      <a:pt x="620240" y="588684"/>
                      <a:pt x="614892" y="589492"/>
                      <a:pt x="609600" y="590550"/>
                    </a:cubicBezTo>
                    <a:cubicBezTo>
                      <a:pt x="587375" y="589492"/>
                      <a:pt x="565098" y="589223"/>
                      <a:pt x="542925" y="587375"/>
                    </a:cubicBezTo>
                    <a:cubicBezTo>
                      <a:pt x="539590" y="587097"/>
                      <a:pt x="536618" y="585119"/>
                      <a:pt x="533400" y="584200"/>
                    </a:cubicBezTo>
                    <a:cubicBezTo>
                      <a:pt x="529204" y="583001"/>
                      <a:pt x="524880" y="582279"/>
                      <a:pt x="520700" y="581025"/>
                    </a:cubicBezTo>
                    <a:cubicBezTo>
                      <a:pt x="514289" y="579102"/>
                      <a:pt x="508214" y="575988"/>
                      <a:pt x="501650" y="574675"/>
                    </a:cubicBezTo>
                    <a:cubicBezTo>
                      <a:pt x="473278" y="569001"/>
                      <a:pt x="491153" y="571948"/>
                      <a:pt x="447675" y="568325"/>
                    </a:cubicBezTo>
                    <a:cubicBezTo>
                      <a:pt x="402404" y="553235"/>
                      <a:pt x="449514" y="568397"/>
                      <a:pt x="415925" y="558800"/>
                    </a:cubicBezTo>
                    <a:cubicBezTo>
                      <a:pt x="412707" y="557881"/>
                      <a:pt x="409738" y="555872"/>
                      <a:pt x="406400" y="555625"/>
                    </a:cubicBezTo>
                    <a:cubicBezTo>
                      <a:pt x="381047" y="553747"/>
                      <a:pt x="355600" y="553508"/>
                      <a:pt x="330200" y="552450"/>
                    </a:cubicBezTo>
                    <a:lnTo>
                      <a:pt x="311150" y="546100"/>
                    </a:lnTo>
                    <a:cubicBezTo>
                      <a:pt x="307975" y="545042"/>
                      <a:pt x="304410" y="544781"/>
                      <a:pt x="301625" y="542925"/>
                    </a:cubicBezTo>
                    <a:cubicBezTo>
                      <a:pt x="295275" y="538692"/>
                      <a:pt x="289815" y="532638"/>
                      <a:pt x="282575" y="530225"/>
                    </a:cubicBezTo>
                    <a:cubicBezTo>
                      <a:pt x="259905" y="522668"/>
                      <a:pt x="269094" y="527588"/>
                      <a:pt x="254000" y="517525"/>
                    </a:cubicBezTo>
                    <a:cubicBezTo>
                      <a:pt x="251883" y="514350"/>
                      <a:pt x="250522" y="510513"/>
                      <a:pt x="247650" y="508000"/>
                    </a:cubicBezTo>
                    <a:cubicBezTo>
                      <a:pt x="220954" y="484641"/>
                      <a:pt x="237972" y="501573"/>
                      <a:pt x="219075" y="492125"/>
                    </a:cubicBezTo>
                    <a:cubicBezTo>
                      <a:pt x="215662" y="490418"/>
                      <a:pt x="212963" y="487482"/>
                      <a:pt x="209550" y="485775"/>
                    </a:cubicBezTo>
                    <a:cubicBezTo>
                      <a:pt x="206557" y="484278"/>
                      <a:pt x="203018" y="484097"/>
                      <a:pt x="200025" y="482600"/>
                    </a:cubicBezTo>
                    <a:cubicBezTo>
                      <a:pt x="196612" y="480893"/>
                      <a:pt x="193987" y="477800"/>
                      <a:pt x="190500" y="476250"/>
                    </a:cubicBezTo>
                    <a:lnTo>
                      <a:pt x="161925" y="466725"/>
                    </a:lnTo>
                    <a:lnTo>
                      <a:pt x="133350" y="457200"/>
                    </a:lnTo>
                    <a:cubicBezTo>
                      <a:pt x="130175" y="456142"/>
                      <a:pt x="127138" y="454498"/>
                      <a:pt x="123825" y="454025"/>
                    </a:cubicBezTo>
                    <a:lnTo>
                      <a:pt x="101600" y="450850"/>
                    </a:lnTo>
                    <a:cubicBezTo>
                      <a:pt x="95250" y="448733"/>
                      <a:pt x="88119" y="448213"/>
                      <a:pt x="82550" y="444500"/>
                    </a:cubicBezTo>
                    <a:cubicBezTo>
                      <a:pt x="79375" y="442383"/>
                      <a:pt x="76438" y="439857"/>
                      <a:pt x="73025" y="438150"/>
                    </a:cubicBezTo>
                    <a:cubicBezTo>
                      <a:pt x="70032" y="436653"/>
                      <a:pt x="66493" y="436472"/>
                      <a:pt x="63500" y="434975"/>
                    </a:cubicBezTo>
                    <a:cubicBezTo>
                      <a:pt x="60087" y="433268"/>
                      <a:pt x="57388" y="430332"/>
                      <a:pt x="53975" y="428625"/>
                    </a:cubicBezTo>
                    <a:cubicBezTo>
                      <a:pt x="50982" y="427128"/>
                      <a:pt x="47443" y="426947"/>
                      <a:pt x="44450" y="425450"/>
                    </a:cubicBezTo>
                    <a:cubicBezTo>
                      <a:pt x="32626" y="419538"/>
                      <a:pt x="35933" y="418352"/>
                      <a:pt x="25400" y="409575"/>
                    </a:cubicBezTo>
                    <a:cubicBezTo>
                      <a:pt x="22469" y="407132"/>
                      <a:pt x="19050" y="405342"/>
                      <a:pt x="15875" y="403225"/>
                    </a:cubicBezTo>
                    <a:cubicBezTo>
                      <a:pt x="5812" y="388131"/>
                      <a:pt x="10732" y="397320"/>
                      <a:pt x="3175" y="374650"/>
                    </a:cubicBezTo>
                    <a:lnTo>
                      <a:pt x="0" y="365125"/>
                    </a:lnTo>
                    <a:cubicBezTo>
                      <a:pt x="1058" y="341842"/>
                      <a:pt x="1316" y="318508"/>
                      <a:pt x="3175" y="295275"/>
                    </a:cubicBezTo>
                    <a:cubicBezTo>
                      <a:pt x="3442" y="291939"/>
                      <a:pt x="4725" y="288676"/>
                      <a:pt x="6350" y="285750"/>
                    </a:cubicBezTo>
                    <a:cubicBezTo>
                      <a:pt x="10056" y="279079"/>
                      <a:pt x="16637" y="273940"/>
                      <a:pt x="19050" y="266700"/>
                    </a:cubicBezTo>
                    <a:cubicBezTo>
                      <a:pt x="21632" y="258953"/>
                      <a:pt x="22420" y="253805"/>
                      <a:pt x="28575" y="247650"/>
                    </a:cubicBezTo>
                    <a:cubicBezTo>
                      <a:pt x="31273" y="244952"/>
                      <a:pt x="34925" y="243417"/>
                      <a:pt x="38100" y="241300"/>
                    </a:cubicBezTo>
                    <a:cubicBezTo>
                      <a:pt x="40217" y="238125"/>
                      <a:pt x="41214" y="233797"/>
                      <a:pt x="44450" y="231775"/>
                    </a:cubicBezTo>
                    <a:lnTo>
                      <a:pt x="73025" y="222250"/>
                    </a:lnTo>
                    <a:cubicBezTo>
                      <a:pt x="76200" y="221192"/>
                      <a:pt x="79765" y="220931"/>
                      <a:pt x="82550" y="219075"/>
                    </a:cubicBezTo>
                    <a:lnTo>
                      <a:pt x="76200" y="209550"/>
                    </a:ln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58368"/>
                <a:endParaRPr lang="en-US" sz="1296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16" name="Right Arrow 115">
                <a:extLst>
                  <a:ext uri="{FF2B5EF4-FFF2-40B4-BE49-F238E27FC236}">
                    <a16:creationId xmlns:a16="http://schemas.microsoft.com/office/drawing/2014/main" id="{F8E399D0-682D-DE4E-90F1-85B59F885E0B}"/>
                  </a:ext>
                </a:extLst>
              </p:cNvPr>
              <p:cNvSpPr/>
              <p:nvPr/>
            </p:nvSpPr>
            <p:spPr>
              <a:xfrm rot="525407">
                <a:off x="2536773" y="10412179"/>
                <a:ext cx="664669" cy="190355"/>
              </a:xfrm>
              <a:prstGeom prst="rightArrow">
                <a:avLst>
                  <a:gd name="adj1" fmla="val 50000"/>
                  <a:gd name="adj2" fmla="val 91169"/>
                </a:avLst>
              </a:prstGeom>
              <a:solidFill>
                <a:schemeClr val="bg1"/>
              </a:solidFill>
              <a:ln w="63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58368"/>
                <a:endParaRPr lang="en-US" sz="1296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F03C984A-FC49-C749-9795-A6F01A7A42EC}"/>
                  </a:ext>
                </a:extLst>
              </p:cNvPr>
              <p:cNvGrpSpPr/>
              <p:nvPr/>
            </p:nvGrpSpPr>
            <p:grpSpPr>
              <a:xfrm>
                <a:off x="13976400" y="8050920"/>
                <a:ext cx="1645635" cy="4017101"/>
                <a:chOff x="13785790" y="8050920"/>
                <a:chExt cx="1645635" cy="4017101"/>
              </a:xfrm>
            </p:grpSpPr>
            <p:pic>
              <p:nvPicPr>
                <p:cNvPr id="122" name="Picture 121" descr="Screen Shot 2017-06-14 at 1.45.50 PM.png">
                  <a:extLst>
                    <a:ext uri="{FF2B5EF4-FFF2-40B4-BE49-F238E27FC236}">
                      <a16:creationId xmlns:a16="http://schemas.microsoft.com/office/drawing/2014/main" id="{037657C1-DD7B-CD44-9D44-1A4F0DECE7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0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469732" y="8067961"/>
                  <a:ext cx="314404" cy="1777681"/>
                </a:xfrm>
                <a:prstGeom prst="rect">
                  <a:avLst/>
                </a:prstGeom>
                <a:ln w="19050" cmpd="sng">
                  <a:noFill/>
                </a:ln>
                <a:effectLst/>
              </p:spPr>
            </p:pic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9952589C-D9EA-C444-A07D-89A083603922}"/>
                    </a:ext>
                  </a:extLst>
                </p:cNvPr>
                <p:cNvSpPr txBox="1"/>
                <p:nvPr/>
              </p:nvSpPr>
              <p:spPr>
                <a:xfrm>
                  <a:off x="14781241" y="9565195"/>
                  <a:ext cx="622982" cy="523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8368"/>
                  <a:r>
                    <a:rPr lang="en-US" sz="675" dirty="0">
                      <a:solidFill>
                        <a:prstClr val="black"/>
                      </a:solidFill>
                      <a:latin typeface="Arial"/>
                      <a:cs typeface="Arial"/>
                    </a:rPr>
                    <a:t>0</a:t>
                  </a:r>
                </a:p>
              </p:txBody>
            </p:sp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372126B8-03FD-9F4C-8A4F-7DB33B20A3A8}"/>
                    </a:ext>
                  </a:extLst>
                </p:cNvPr>
                <p:cNvSpPr txBox="1"/>
                <p:nvPr/>
              </p:nvSpPr>
              <p:spPr>
                <a:xfrm>
                  <a:off x="14789817" y="8808056"/>
                  <a:ext cx="622982" cy="8002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8368"/>
                  <a:r>
                    <a:rPr lang="en-US" sz="675" dirty="0">
                      <a:solidFill>
                        <a:prstClr val="black"/>
                      </a:solidFill>
                      <a:latin typeface="Arial"/>
                      <a:cs typeface="Arial"/>
                    </a:rPr>
                    <a:t>60</a:t>
                  </a:r>
                </a:p>
              </p:txBody>
            </p:sp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049F98AF-1C5D-4140-B281-CE2AC74DAB67}"/>
                    </a:ext>
                  </a:extLst>
                </p:cNvPr>
                <p:cNvSpPr txBox="1"/>
                <p:nvPr/>
              </p:nvSpPr>
              <p:spPr>
                <a:xfrm>
                  <a:off x="14808443" y="8050920"/>
                  <a:ext cx="622982" cy="1077219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lstStyle/>
                <a:p>
                  <a:pPr algn="ctr" defTabSz="658368"/>
                  <a:r>
                    <a:rPr lang="en-US" sz="675" dirty="0">
                      <a:solidFill>
                        <a:prstClr val="black"/>
                      </a:solidFill>
                      <a:latin typeface="Arial"/>
                      <a:cs typeface="Arial"/>
                    </a:rPr>
                    <a:t>120</a:t>
                  </a:r>
                </a:p>
              </p:txBody>
            </p: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FEF8B8C6-AEBB-114B-A04F-C57E5BC647D6}"/>
                    </a:ext>
                  </a:extLst>
                </p:cNvPr>
                <p:cNvSpPr txBox="1"/>
                <p:nvPr/>
              </p:nvSpPr>
              <p:spPr>
                <a:xfrm rot="16200000">
                  <a:off x="13302264" y="8551256"/>
                  <a:ext cx="1777680" cy="8002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8368"/>
                  <a:r>
                    <a:rPr lang="en-US" sz="675" dirty="0">
                      <a:solidFill>
                        <a:prstClr val="black"/>
                      </a:solidFill>
                      <a:latin typeface="Arial"/>
                      <a:cs typeface="Arial"/>
                    </a:rPr>
                    <a:t>Signal Intensity</a:t>
                  </a:r>
                </a:p>
              </p:txBody>
            </p: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5FADE70C-6ED8-8240-A160-09C7C4F168B4}"/>
                    </a:ext>
                  </a:extLst>
                </p:cNvPr>
                <p:cNvSpPr txBox="1"/>
                <p:nvPr/>
              </p:nvSpPr>
              <p:spPr>
                <a:xfrm>
                  <a:off x="14775561" y="11544800"/>
                  <a:ext cx="622984" cy="523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8368"/>
                  <a:r>
                    <a:rPr lang="en-US" sz="675" dirty="0">
                      <a:solidFill>
                        <a:prstClr val="black"/>
                      </a:solidFill>
                      <a:latin typeface="Arial"/>
                      <a:cs typeface="Arial"/>
                    </a:rPr>
                    <a:t>0</a:t>
                  </a:r>
                </a:p>
              </p:txBody>
            </p:sp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608FD9F0-032A-C641-B5B4-88BE417A17FF}"/>
                    </a:ext>
                  </a:extLst>
                </p:cNvPr>
                <p:cNvSpPr txBox="1"/>
                <p:nvPr/>
              </p:nvSpPr>
              <p:spPr>
                <a:xfrm>
                  <a:off x="14784135" y="10767640"/>
                  <a:ext cx="622984" cy="8002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8368"/>
                  <a:r>
                    <a:rPr lang="en-US" sz="675" dirty="0">
                      <a:solidFill>
                        <a:prstClr val="black"/>
                      </a:solidFill>
                      <a:latin typeface="Arial"/>
                      <a:cs typeface="Arial"/>
                    </a:rPr>
                    <a:t>50</a:t>
                  </a:r>
                </a:p>
              </p:txBody>
            </p:sp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AA824DBD-B853-934B-B5D4-E2F4DEDC4738}"/>
                    </a:ext>
                  </a:extLst>
                </p:cNvPr>
                <p:cNvSpPr txBox="1"/>
                <p:nvPr/>
              </p:nvSpPr>
              <p:spPr>
                <a:xfrm>
                  <a:off x="14784135" y="10020773"/>
                  <a:ext cx="622984" cy="1077219"/>
                </a:xfrm>
                <a:prstGeom prst="rect">
                  <a:avLst/>
                </a:prstGeom>
                <a:noFill/>
              </p:spPr>
              <p:txBody>
                <a:bodyPr wrap="square" rtlCol="0" anchor="t">
                  <a:spAutoFit/>
                </a:bodyPr>
                <a:lstStyle/>
                <a:p>
                  <a:pPr algn="ctr" defTabSz="658368"/>
                  <a:r>
                    <a:rPr lang="en-US" sz="675" dirty="0">
                      <a:solidFill>
                        <a:prstClr val="black"/>
                      </a:solidFill>
                      <a:latin typeface="Arial"/>
                      <a:cs typeface="Arial"/>
                    </a:rPr>
                    <a:t>100</a:t>
                  </a: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6283594D-10FC-9B4F-8C04-13B404522F06}"/>
                    </a:ext>
                  </a:extLst>
                </p:cNvPr>
                <p:cNvSpPr txBox="1"/>
                <p:nvPr/>
              </p:nvSpPr>
              <p:spPr>
                <a:xfrm rot="16200000">
                  <a:off x="13294175" y="10552696"/>
                  <a:ext cx="1783448" cy="8002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8368"/>
                  <a:r>
                    <a:rPr lang="en-US" sz="675" dirty="0">
                      <a:solidFill>
                        <a:prstClr val="black"/>
                      </a:solidFill>
                      <a:latin typeface="Arial"/>
                      <a:cs typeface="Arial"/>
                    </a:rPr>
                    <a:t>Signal Intensity</a:t>
                  </a:r>
                </a:p>
              </p:txBody>
            </p:sp>
            <p:pic>
              <p:nvPicPr>
                <p:cNvPr id="137" name="Picture 136" descr="scale bar.png">
                  <a:extLst>
                    <a:ext uri="{FF2B5EF4-FFF2-40B4-BE49-F238E27FC236}">
                      <a16:creationId xmlns:a16="http://schemas.microsoft.com/office/drawing/2014/main" id="{C10A5A18-79F9-2F4D-B0E3-DFCE38FE867E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21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4469731" y="10061081"/>
                  <a:ext cx="321563" cy="178345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</p:grp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B2B34762-C01F-7348-8535-A11EC4B4BDE9}"/>
                  </a:ext>
                </a:extLst>
              </p:cNvPr>
              <p:cNvSpPr/>
              <p:nvPr/>
            </p:nvSpPr>
            <p:spPr>
              <a:xfrm>
                <a:off x="14648772" y="8051653"/>
                <a:ext cx="317214" cy="1788553"/>
              </a:xfrm>
              <a:prstGeom prst="rect">
                <a:avLst/>
              </a:prstGeom>
              <a:noFill/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58368"/>
                <a:endParaRPr lang="en-US" sz="900">
                  <a:solidFill>
                    <a:prstClr val="white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D8498C8F-7159-1443-81E2-16674AA068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3730" y="8237274"/>
                <a:ext cx="212476" cy="101168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9AFB415D-58B5-7349-8AE6-273BAFB9DB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256610" y="10850114"/>
                <a:ext cx="211034" cy="773337"/>
              </a:xfrm>
              <a:prstGeom prst="line">
                <a:avLst/>
              </a:prstGeom>
              <a:ln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CE155F9F-85C3-4540-8C4B-16F3EC971F0E}"/>
                  </a:ext>
                </a:extLst>
              </p:cNvPr>
              <p:cNvSpPr txBox="1"/>
              <p:nvPr/>
            </p:nvSpPr>
            <p:spPr>
              <a:xfrm>
                <a:off x="11455033" y="8768850"/>
                <a:ext cx="2423736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58368"/>
                <a:r>
                  <a:rPr lang="en-US" sz="9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Retention Map</a:t>
                </a:r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DC601129-4BDD-D744-9611-8A19A438A0EA}"/>
                  </a:ext>
                </a:extLst>
              </p:cNvPr>
              <p:cNvSpPr/>
              <p:nvPr/>
            </p:nvSpPr>
            <p:spPr>
              <a:xfrm>
                <a:off x="10118725" y="8649217"/>
                <a:ext cx="774700" cy="502277"/>
              </a:xfrm>
              <a:custGeom>
                <a:avLst/>
                <a:gdLst>
                  <a:gd name="connsiteX0" fmla="*/ 238125 w 755650"/>
                  <a:gd name="connsiteY0" fmla="*/ 19050 h 466725"/>
                  <a:gd name="connsiteX1" fmla="*/ 254000 w 755650"/>
                  <a:gd name="connsiteY1" fmla="*/ 22225 h 466725"/>
                  <a:gd name="connsiteX2" fmla="*/ 273050 w 755650"/>
                  <a:gd name="connsiteY2" fmla="*/ 28575 h 466725"/>
                  <a:gd name="connsiteX3" fmla="*/ 403225 w 755650"/>
                  <a:gd name="connsiteY3" fmla="*/ 34925 h 466725"/>
                  <a:gd name="connsiteX4" fmla="*/ 422275 w 755650"/>
                  <a:gd name="connsiteY4" fmla="*/ 38100 h 466725"/>
                  <a:gd name="connsiteX5" fmla="*/ 438150 w 755650"/>
                  <a:gd name="connsiteY5" fmla="*/ 41275 h 466725"/>
                  <a:gd name="connsiteX6" fmla="*/ 527050 w 755650"/>
                  <a:gd name="connsiteY6" fmla="*/ 44450 h 466725"/>
                  <a:gd name="connsiteX7" fmla="*/ 552450 w 755650"/>
                  <a:gd name="connsiteY7" fmla="*/ 50800 h 466725"/>
                  <a:gd name="connsiteX8" fmla="*/ 609600 w 755650"/>
                  <a:gd name="connsiteY8" fmla="*/ 57150 h 466725"/>
                  <a:gd name="connsiteX9" fmla="*/ 650875 w 755650"/>
                  <a:gd name="connsiteY9" fmla="*/ 63500 h 466725"/>
                  <a:gd name="connsiteX10" fmla="*/ 679450 w 755650"/>
                  <a:gd name="connsiteY10" fmla="*/ 76200 h 466725"/>
                  <a:gd name="connsiteX11" fmla="*/ 708025 w 755650"/>
                  <a:gd name="connsiteY11" fmla="*/ 88900 h 466725"/>
                  <a:gd name="connsiteX12" fmla="*/ 714375 w 755650"/>
                  <a:gd name="connsiteY12" fmla="*/ 98425 h 466725"/>
                  <a:gd name="connsiteX13" fmla="*/ 723900 w 755650"/>
                  <a:gd name="connsiteY13" fmla="*/ 104775 h 466725"/>
                  <a:gd name="connsiteX14" fmla="*/ 736600 w 755650"/>
                  <a:gd name="connsiteY14" fmla="*/ 123825 h 466725"/>
                  <a:gd name="connsiteX15" fmla="*/ 742950 w 755650"/>
                  <a:gd name="connsiteY15" fmla="*/ 133350 h 466725"/>
                  <a:gd name="connsiteX16" fmla="*/ 749300 w 755650"/>
                  <a:gd name="connsiteY16" fmla="*/ 152400 h 466725"/>
                  <a:gd name="connsiteX17" fmla="*/ 752475 w 755650"/>
                  <a:gd name="connsiteY17" fmla="*/ 174625 h 466725"/>
                  <a:gd name="connsiteX18" fmla="*/ 755650 w 755650"/>
                  <a:gd name="connsiteY18" fmla="*/ 187325 h 466725"/>
                  <a:gd name="connsiteX19" fmla="*/ 749300 w 755650"/>
                  <a:gd name="connsiteY19" fmla="*/ 292100 h 466725"/>
                  <a:gd name="connsiteX20" fmla="*/ 742950 w 755650"/>
                  <a:gd name="connsiteY20" fmla="*/ 323850 h 466725"/>
                  <a:gd name="connsiteX21" fmla="*/ 736600 w 755650"/>
                  <a:gd name="connsiteY21" fmla="*/ 342900 h 466725"/>
                  <a:gd name="connsiteX22" fmla="*/ 714375 w 755650"/>
                  <a:gd name="connsiteY22" fmla="*/ 371475 h 466725"/>
                  <a:gd name="connsiteX23" fmla="*/ 695325 w 755650"/>
                  <a:gd name="connsiteY23" fmla="*/ 384175 h 466725"/>
                  <a:gd name="connsiteX24" fmla="*/ 682625 w 755650"/>
                  <a:gd name="connsiteY24" fmla="*/ 387350 h 466725"/>
                  <a:gd name="connsiteX25" fmla="*/ 663575 w 755650"/>
                  <a:gd name="connsiteY25" fmla="*/ 393700 h 466725"/>
                  <a:gd name="connsiteX26" fmla="*/ 644525 w 755650"/>
                  <a:gd name="connsiteY26" fmla="*/ 400050 h 466725"/>
                  <a:gd name="connsiteX27" fmla="*/ 625475 w 755650"/>
                  <a:gd name="connsiteY27" fmla="*/ 406400 h 466725"/>
                  <a:gd name="connsiteX28" fmla="*/ 615950 w 755650"/>
                  <a:gd name="connsiteY28" fmla="*/ 409575 h 466725"/>
                  <a:gd name="connsiteX29" fmla="*/ 593725 w 755650"/>
                  <a:gd name="connsiteY29" fmla="*/ 415925 h 466725"/>
                  <a:gd name="connsiteX30" fmla="*/ 581025 w 755650"/>
                  <a:gd name="connsiteY30" fmla="*/ 419100 h 466725"/>
                  <a:gd name="connsiteX31" fmla="*/ 549275 w 755650"/>
                  <a:gd name="connsiteY31" fmla="*/ 428625 h 466725"/>
                  <a:gd name="connsiteX32" fmla="*/ 527050 w 755650"/>
                  <a:gd name="connsiteY32" fmla="*/ 431800 h 466725"/>
                  <a:gd name="connsiteX33" fmla="*/ 498475 w 755650"/>
                  <a:gd name="connsiteY33" fmla="*/ 438150 h 466725"/>
                  <a:gd name="connsiteX34" fmla="*/ 469900 w 755650"/>
                  <a:gd name="connsiteY34" fmla="*/ 441325 h 466725"/>
                  <a:gd name="connsiteX35" fmla="*/ 450850 w 755650"/>
                  <a:gd name="connsiteY35" fmla="*/ 447675 h 466725"/>
                  <a:gd name="connsiteX36" fmla="*/ 441325 w 755650"/>
                  <a:gd name="connsiteY36" fmla="*/ 450850 h 466725"/>
                  <a:gd name="connsiteX37" fmla="*/ 409575 w 755650"/>
                  <a:gd name="connsiteY37" fmla="*/ 457200 h 466725"/>
                  <a:gd name="connsiteX38" fmla="*/ 355600 w 755650"/>
                  <a:gd name="connsiteY38" fmla="*/ 466725 h 466725"/>
                  <a:gd name="connsiteX39" fmla="*/ 311150 w 755650"/>
                  <a:gd name="connsiteY39" fmla="*/ 460375 h 466725"/>
                  <a:gd name="connsiteX40" fmla="*/ 292100 w 755650"/>
                  <a:gd name="connsiteY40" fmla="*/ 454025 h 466725"/>
                  <a:gd name="connsiteX41" fmla="*/ 282575 w 755650"/>
                  <a:gd name="connsiteY41" fmla="*/ 447675 h 466725"/>
                  <a:gd name="connsiteX42" fmla="*/ 273050 w 755650"/>
                  <a:gd name="connsiteY42" fmla="*/ 444500 h 466725"/>
                  <a:gd name="connsiteX43" fmla="*/ 254000 w 755650"/>
                  <a:gd name="connsiteY43" fmla="*/ 431800 h 466725"/>
                  <a:gd name="connsiteX44" fmla="*/ 244475 w 755650"/>
                  <a:gd name="connsiteY44" fmla="*/ 425450 h 466725"/>
                  <a:gd name="connsiteX45" fmla="*/ 215900 w 755650"/>
                  <a:gd name="connsiteY45" fmla="*/ 412750 h 466725"/>
                  <a:gd name="connsiteX46" fmla="*/ 209550 w 755650"/>
                  <a:gd name="connsiteY46" fmla="*/ 403225 h 466725"/>
                  <a:gd name="connsiteX47" fmla="*/ 171450 w 755650"/>
                  <a:gd name="connsiteY47" fmla="*/ 390525 h 466725"/>
                  <a:gd name="connsiteX48" fmla="*/ 139700 w 755650"/>
                  <a:gd name="connsiteY48" fmla="*/ 384175 h 466725"/>
                  <a:gd name="connsiteX49" fmla="*/ 98425 w 755650"/>
                  <a:gd name="connsiteY49" fmla="*/ 381000 h 466725"/>
                  <a:gd name="connsiteX50" fmla="*/ 69850 w 755650"/>
                  <a:gd name="connsiteY50" fmla="*/ 365125 h 466725"/>
                  <a:gd name="connsiteX51" fmla="*/ 60325 w 755650"/>
                  <a:gd name="connsiteY51" fmla="*/ 358775 h 466725"/>
                  <a:gd name="connsiteX52" fmla="*/ 50800 w 755650"/>
                  <a:gd name="connsiteY52" fmla="*/ 355600 h 466725"/>
                  <a:gd name="connsiteX53" fmla="*/ 44450 w 755650"/>
                  <a:gd name="connsiteY53" fmla="*/ 346075 h 466725"/>
                  <a:gd name="connsiteX54" fmla="*/ 25400 w 755650"/>
                  <a:gd name="connsiteY54" fmla="*/ 333375 h 466725"/>
                  <a:gd name="connsiteX55" fmla="*/ 12700 w 755650"/>
                  <a:gd name="connsiteY55" fmla="*/ 314325 h 466725"/>
                  <a:gd name="connsiteX56" fmla="*/ 6350 w 755650"/>
                  <a:gd name="connsiteY56" fmla="*/ 295275 h 466725"/>
                  <a:gd name="connsiteX57" fmla="*/ 3175 w 755650"/>
                  <a:gd name="connsiteY57" fmla="*/ 285750 h 466725"/>
                  <a:gd name="connsiteX58" fmla="*/ 0 w 755650"/>
                  <a:gd name="connsiteY58" fmla="*/ 273050 h 466725"/>
                  <a:gd name="connsiteX59" fmla="*/ 3175 w 755650"/>
                  <a:gd name="connsiteY59" fmla="*/ 171450 h 466725"/>
                  <a:gd name="connsiteX60" fmla="*/ 9525 w 755650"/>
                  <a:gd name="connsiteY60" fmla="*/ 152400 h 466725"/>
                  <a:gd name="connsiteX61" fmla="*/ 25400 w 755650"/>
                  <a:gd name="connsiteY61" fmla="*/ 123825 h 466725"/>
                  <a:gd name="connsiteX62" fmla="*/ 41275 w 755650"/>
                  <a:gd name="connsiteY62" fmla="*/ 104775 h 466725"/>
                  <a:gd name="connsiteX63" fmla="*/ 53975 w 755650"/>
                  <a:gd name="connsiteY63" fmla="*/ 88900 h 466725"/>
                  <a:gd name="connsiteX64" fmla="*/ 66675 w 755650"/>
                  <a:gd name="connsiteY64" fmla="*/ 69850 h 466725"/>
                  <a:gd name="connsiteX65" fmla="*/ 73025 w 755650"/>
                  <a:gd name="connsiteY65" fmla="*/ 60325 h 466725"/>
                  <a:gd name="connsiteX66" fmla="*/ 92075 w 755650"/>
                  <a:gd name="connsiteY66" fmla="*/ 47625 h 466725"/>
                  <a:gd name="connsiteX67" fmla="*/ 107950 w 755650"/>
                  <a:gd name="connsiteY67" fmla="*/ 34925 h 466725"/>
                  <a:gd name="connsiteX68" fmla="*/ 146050 w 755650"/>
                  <a:gd name="connsiteY68" fmla="*/ 15875 h 466725"/>
                  <a:gd name="connsiteX69" fmla="*/ 155575 w 755650"/>
                  <a:gd name="connsiteY69" fmla="*/ 12700 h 466725"/>
                  <a:gd name="connsiteX70" fmla="*/ 165100 w 755650"/>
                  <a:gd name="connsiteY70" fmla="*/ 9525 h 466725"/>
                  <a:gd name="connsiteX71" fmla="*/ 184150 w 755650"/>
                  <a:gd name="connsiteY71" fmla="*/ 0 h 466725"/>
                  <a:gd name="connsiteX72" fmla="*/ 225425 w 755650"/>
                  <a:gd name="connsiteY72" fmla="*/ 3175 h 466725"/>
                  <a:gd name="connsiteX73" fmla="*/ 231775 w 755650"/>
                  <a:gd name="connsiteY73" fmla="*/ 12700 h 466725"/>
                  <a:gd name="connsiteX74" fmla="*/ 238125 w 755650"/>
                  <a:gd name="connsiteY74" fmla="*/ 1905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755650" h="466725">
                    <a:moveTo>
                      <a:pt x="238125" y="19050"/>
                    </a:moveTo>
                    <a:cubicBezTo>
                      <a:pt x="241829" y="20637"/>
                      <a:pt x="248794" y="20805"/>
                      <a:pt x="254000" y="22225"/>
                    </a:cubicBezTo>
                    <a:cubicBezTo>
                      <a:pt x="260458" y="23986"/>
                      <a:pt x="266361" y="28318"/>
                      <a:pt x="273050" y="28575"/>
                    </a:cubicBezTo>
                    <a:cubicBezTo>
                      <a:pt x="371498" y="32361"/>
                      <a:pt x="328124" y="29918"/>
                      <a:pt x="403225" y="34925"/>
                    </a:cubicBezTo>
                    <a:lnTo>
                      <a:pt x="422275" y="38100"/>
                    </a:lnTo>
                    <a:cubicBezTo>
                      <a:pt x="427584" y="39065"/>
                      <a:pt x="432763" y="40949"/>
                      <a:pt x="438150" y="41275"/>
                    </a:cubicBezTo>
                    <a:cubicBezTo>
                      <a:pt x="467748" y="43069"/>
                      <a:pt x="497417" y="43392"/>
                      <a:pt x="527050" y="44450"/>
                    </a:cubicBezTo>
                    <a:cubicBezTo>
                      <a:pt x="535517" y="46567"/>
                      <a:pt x="543766" y="49932"/>
                      <a:pt x="552450" y="50800"/>
                    </a:cubicBezTo>
                    <a:cubicBezTo>
                      <a:pt x="581486" y="53704"/>
                      <a:pt x="582635" y="53555"/>
                      <a:pt x="609600" y="57150"/>
                    </a:cubicBezTo>
                    <a:cubicBezTo>
                      <a:pt x="613916" y="57725"/>
                      <a:pt x="645331" y="62114"/>
                      <a:pt x="650875" y="63500"/>
                    </a:cubicBezTo>
                    <a:cubicBezTo>
                      <a:pt x="694089" y="74303"/>
                      <a:pt x="652644" y="64286"/>
                      <a:pt x="679450" y="76200"/>
                    </a:cubicBezTo>
                    <a:cubicBezTo>
                      <a:pt x="713455" y="91313"/>
                      <a:pt x="686469" y="74529"/>
                      <a:pt x="708025" y="88900"/>
                    </a:cubicBezTo>
                    <a:cubicBezTo>
                      <a:pt x="710142" y="92075"/>
                      <a:pt x="711677" y="95727"/>
                      <a:pt x="714375" y="98425"/>
                    </a:cubicBezTo>
                    <a:cubicBezTo>
                      <a:pt x="717073" y="101123"/>
                      <a:pt x="721387" y="101903"/>
                      <a:pt x="723900" y="104775"/>
                    </a:cubicBezTo>
                    <a:cubicBezTo>
                      <a:pt x="728926" y="110518"/>
                      <a:pt x="732367" y="117475"/>
                      <a:pt x="736600" y="123825"/>
                    </a:cubicBezTo>
                    <a:cubicBezTo>
                      <a:pt x="738717" y="127000"/>
                      <a:pt x="741743" y="129730"/>
                      <a:pt x="742950" y="133350"/>
                    </a:cubicBezTo>
                    <a:lnTo>
                      <a:pt x="749300" y="152400"/>
                    </a:lnTo>
                    <a:cubicBezTo>
                      <a:pt x="750358" y="159808"/>
                      <a:pt x="751136" y="167262"/>
                      <a:pt x="752475" y="174625"/>
                    </a:cubicBezTo>
                    <a:cubicBezTo>
                      <a:pt x="753256" y="178918"/>
                      <a:pt x="755650" y="182961"/>
                      <a:pt x="755650" y="187325"/>
                    </a:cubicBezTo>
                    <a:cubicBezTo>
                      <a:pt x="755650" y="230568"/>
                      <a:pt x="754626" y="254815"/>
                      <a:pt x="749300" y="292100"/>
                    </a:cubicBezTo>
                    <a:cubicBezTo>
                      <a:pt x="747740" y="303023"/>
                      <a:pt x="746106" y="313331"/>
                      <a:pt x="742950" y="323850"/>
                    </a:cubicBezTo>
                    <a:cubicBezTo>
                      <a:pt x="741027" y="330261"/>
                      <a:pt x="740313" y="337331"/>
                      <a:pt x="736600" y="342900"/>
                    </a:cubicBezTo>
                    <a:cubicBezTo>
                      <a:pt x="729213" y="353981"/>
                      <a:pt x="724705" y="363440"/>
                      <a:pt x="714375" y="371475"/>
                    </a:cubicBezTo>
                    <a:cubicBezTo>
                      <a:pt x="708351" y="376160"/>
                      <a:pt x="702729" y="382324"/>
                      <a:pt x="695325" y="384175"/>
                    </a:cubicBezTo>
                    <a:cubicBezTo>
                      <a:pt x="691092" y="385233"/>
                      <a:pt x="686805" y="386096"/>
                      <a:pt x="682625" y="387350"/>
                    </a:cubicBezTo>
                    <a:cubicBezTo>
                      <a:pt x="676214" y="389273"/>
                      <a:pt x="669925" y="391583"/>
                      <a:pt x="663575" y="393700"/>
                    </a:cubicBezTo>
                    <a:lnTo>
                      <a:pt x="644525" y="400050"/>
                    </a:lnTo>
                    <a:lnTo>
                      <a:pt x="625475" y="406400"/>
                    </a:lnTo>
                    <a:cubicBezTo>
                      <a:pt x="622300" y="407458"/>
                      <a:pt x="619197" y="408763"/>
                      <a:pt x="615950" y="409575"/>
                    </a:cubicBezTo>
                    <a:cubicBezTo>
                      <a:pt x="576248" y="419501"/>
                      <a:pt x="625609" y="406815"/>
                      <a:pt x="593725" y="415925"/>
                    </a:cubicBezTo>
                    <a:cubicBezTo>
                      <a:pt x="589529" y="417124"/>
                      <a:pt x="585205" y="417846"/>
                      <a:pt x="581025" y="419100"/>
                    </a:cubicBezTo>
                    <a:cubicBezTo>
                      <a:pt x="568280" y="422923"/>
                      <a:pt x="561659" y="426373"/>
                      <a:pt x="549275" y="428625"/>
                    </a:cubicBezTo>
                    <a:cubicBezTo>
                      <a:pt x="541912" y="429964"/>
                      <a:pt x="534413" y="430461"/>
                      <a:pt x="527050" y="431800"/>
                    </a:cubicBezTo>
                    <a:cubicBezTo>
                      <a:pt x="501629" y="436422"/>
                      <a:pt x="527886" y="433948"/>
                      <a:pt x="498475" y="438150"/>
                    </a:cubicBezTo>
                    <a:cubicBezTo>
                      <a:pt x="488988" y="439505"/>
                      <a:pt x="479425" y="440267"/>
                      <a:pt x="469900" y="441325"/>
                    </a:cubicBezTo>
                    <a:lnTo>
                      <a:pt x="450850" y="447675"/>
                    </a:lnTo>
                    <a:cubicBezTo>
                      <a:pt x="447675" y="448733"/>
                      <a:pt x="444572" y="450038"/>
                      <a:pt x="441325" y="450850"/>
                    </a:cubicBezTo>
                    <a:cubicBezTo>
                      <a:pt x="417103" y="456906"/>
                      <a:pt x="440714" y="451361"/>
                      <a:pt x="409575" y="457200"/>
                    </a:cubicBezTo>
                    <a:cubicBezTo>
                      <a:pt x="359542" y="466581"/>
                      <a:pt x="396098" y="460940"/>
                      <a:pt x="355600" y="466725"/>
                    </a:cubicBezTo>
                    <a:cubicBezTo>
                      <a:pt x="333535" y="464518"/>
                      <a:pt x="328414" y="465554"/>
                      <a:pt x="311150" y="460375"/>
                    </a:cubicBezTo>
                    <a:cubicBezTo>
                      <a:pt x="304739" y="458452"/>
                      <a:pt x="297669" y="457738"/>
                      <a:pt x="292100" y="454025"/>
                    </a:cubicBezTo>
                    <a:cubicBezTo>
                      <a:pt x="288925" y="451908"/>
                      <a:pt x="285988" y="449382"/>
                      <a:pt x="282575" y="447675"/>
                    </a:cubicBezTo>
                    <a:cubicBezTo>
                      <a:pt x="279582" y="446178"/>
                      <a:pt x="275976" y="446125"/>
                      <a:pt x="273050" y="444500"/>
                    </a:cubicBezTo>
                    <a:cubicBezTo>
                      <a:pt x="266379" y="440794"/>
                      <a:pt x="260350" y="436033"/>
                      <a:pt x="254000" y="431800"/>
                    </a:cubicBezTo>
                    <a:cubicBezTo>
                      <a:pt x="250825" y="429683"/>
                      <a:pt x="248095" y="426657"/>
                      <a:pt x="244475" y="425450"/>
                    </a:cubicBezTo>
                    <a:cubicBezTo>
                      <a:pt x="221805" y="417893"/>
                      <a:pt x="230994" y="422813"/>
                      <a:pt x="215900" y="412750"/>
                    </a:cubicBezTo>
                    <a:cubicBezTo>
                      <a:pt x="213783" y="409575"/>
                      <a:pt x="212248" y="405923"/>
                      <a:pt x="209550" y="403225"/>
                    </a:cubicBezTo>
                    <a:cubicBezTo>
                      <a:pt x="199413" y="393088"/>
                      <a:pt x="184396" y="393114"/>
                      <a:pt x="171450" y="390525"/>
                    </a:cubicBezTo>
                    <a:cubicBezTo>
                      <a:pt x="152766" y="386788"/>
                      <a:pt x="162669" y="386593"/>
                      <a:pt x="139700" y="384175"/>
                    </a:cubicBezTo>
                    <a:cubicBezTo>
                      <a:pt x="125977" y="382730"/>
                      <a:pt x="112183" y="382058"/>
                      <a:pt x="98425" y="381000"/>
                    </a:cubicBezTo>
                    <a:cubicBezTo>
                      <a:pt x="81660" y="375412"/>
                      <a:pt x="91685" y="379681"/>
                      <a:pt x="69850" y="365125"/>
                    </a:cubicBezTo>
                    <a:cubicBezTo>
                      <a:pt x="66675" y="363008"/>
                      <a:pt x="63945" y="359982"/>
                      <a:pt x="60325" y="358775"/>
                    </a:cubicBezTo>
                    <a:lnTo>
                      <a:pt x="50800" y="355600"/>
                    </a:lnTo>
                    <a:cubicBezTo>
                      <a:pt x="48683" y="352425"/>
                      <a:pt x="47322" y="348588"/>
                      <a:pt x="44450" y="346075"/>
                    </a:cubicBezTo>
                    <a:cubicBezTo>
                      <a:pt x="38707" y="341049"/>
                      <a:pt x="25400" y="333375"/>
                      <a:pt x="25400" y="333375"/>
                    </a:cubicBezTo>
                    <a:cubicBezTo>
                      <a:pt x="21167" y="327025"/>
                      <a:pt x="15113" y="321565"/>
                      <a:pt x="12700" y="314325"/>
                    </a:cubicBezTo>
                    <a:lnTo>
                      <a:pt x="6350" y="295275"/>
                    </a:lnTo>
                    <a:cubicBezTo>
                      <a:pt x="5292" y="292100"/>
                      <a:pt x="3987" y="288997"/>
                      <a:pt x="3175" y="285750"/>
                    </a:cubicBezTo>
                    <a:lnTo>
                      <a:pt x="0" y="273050"/>
                    </a:lnTo>
                    <a:cubicBezTo>
                      <a:pt x="1058" y="239183"/>
                      <a:pt x="508" y="205228"/>
                      <a:pt x="3175" y="171450"/>
                    </a:cubicBezTo>
                    <a:cubicBezTo>
                      <a:pt x="3702" y="164777"/>
                      <a:pt x="7408" y="158750"/>
                      <a:pt x="9525" y="152400"/>
                    </a:cubicBezTo>
                    <a:cubicBezTo>
                      <a:pt x="15113" y="135635"/>
                      <a:pt x="10844" y="145660"/>
                      <a:pt x="25400" y="123825"/>
                    </a:cubicBezTo>
                    <a:cubicBezTo>
                      <a:pt x="34241" y="110564"/>
                      <a:pt x="29052" y="116998"/>
                      <a:pt x="41275" y="104775"/>
                    </a:cubicBezTo>
                    <a:cubicBezTo>
                      <a:pt x="48425" y="83325"/>
                      <a:pt x="38509" y="106575"/>
                      <a:pt x="53975" y="88900"/>
                    </a:cubicBezTo>
                    <a:cubicBezTo>
                      <a:pt x="59001" y="83157"/>
                      <a:pt x="62442" y="76200"/>
                      <a:pt x="66675" y="69850"/>
                    </a:cubicBezTo>
                    <a:cubicBezTo>
                      <a:pt x="68792" y="66675"/>
                      <a:pt x="69850" y="62442"/>
                      <a:pt x="73025" y="60325"/>
                    </a:cubicBezTo>
                    <a:lnTo>
                      <a:pt x="92075" y="47625"/>
                    </a:lnTo>
                    <a:cubicBezTo>
                      <a:pt x="103808" y="30026"/>
                      <a:pt x="91712" y="43946"/>
                      <a:pt x="107950" y="34925"/>
                    </a:cubicBezTo>
                    <a:cubicBezTo>
                      <a:pt x="144879" y="14409"/>
                      <a:pt x="108964" y="28237"/>
                      <a:pt x="146050" y="15875"/>
                    </a:cubicBezTo>
                    <a:lnTo>
                      <a:pt x="155575" y="12700"/>
                    </a:lnTo>
                    <a:cubicBezTo>
                      <a:pt x="158750" y="11642"/>
                      <a:pt x="162315" y="11381"/>
                      <a:pt x="165100" y="9525"/>
                    </a:cubicBezTo>
                    <a:cubicBezTo>
                      <a:pt x="177410" y="1319"/>
                      <a:pt x="171005" y="4382"/>
                      <a:pt x="184150" y="0"/>
                    </a:cubicBezTo>
                    <a:cubicBezTo>
                      <a:pt x="197908" y="1058"/>
                      <a:pt x="212092" y="-380"/>
                      <a:pt x="225425" y="3175"/>
                    </a:cubicBezTo>
                    <a:cubicBezTo>
                      <a:pt x="229112" y="4158"/>
                      <a:pt x="228795" y="10316"/>
                      <a:pt x="231775" y="12700"/>
                    </a:cubicBezTo>
                    <a:cubicBezTo>
                      <a:pt x="248122" y="25778"/>
                      <a:pt x="234421" y="17463"/>
                      <a:pt x="238125" y="19050"/>
                    </a:cubicBez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58368"/>
                <a:endParaRPr lang="en-US" sz="1296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C17F4DA4-CB3D-5449-BDCA-D4D7CF1C8EDE}"/>
                  </a:ext>
                </a:extLst>
              </p:cNvPr>
              <p:cNvSpPr/>
              <p:nvPr/>
            </p:nvSpPr>
            <p:spPr>
              <a:xfrm>
                <a:off x="10118725" y="10424407"/>
                <a:ext cx="774700" cy="502277"/>
              </a:xfrm>
              <a:custGeom>
                <a:avLst/>
                <a:gdLst>
                  <a:gd name="connsiteX0" fmla="*/ 238125 w 755650"/>
                  <a:gd name="connsiteY0" fmla="*/ 19050 h 466725"/>
                  <a:gd name="connsiteX1" fmla="*/ 254000 w 755650"/>
                  <a:gd name="connsiteY1" fmla="*/ 22225 h 466725"/>
                  <a:gd name="connsiteX2" fmla="*/ 273050 w 755650"/>
                  <a:gd name="connsiteY2" fmla="*/ 28575 h 466725"/>
                  <a:gd name="connsiteX3" fmla="*/ 403225 w 755650"/>
                  <a:gd name="connsiteY3" fmla="*/ 34925 h 466725"/>
                  <a:gd name="connsiteX4" fmla="*/ 422275 w 755650"/>
                  <a:gd name="connsiteY4" fmla="*/ 38100 h 466725"/>
                  <a:gd name="connsiteX5" fmla="*/ 438150 w 755650"/>
                  <a:gd name="connsiteY5" fmla="*/ 41275 h 466725"/>
                  <a:gd name="connsiteX6" fmla="*/ 527050 w 755650"/>
                  <a:gd name="connsiteY6" fmla="*/ 44450 h 466725"/>
                  <a:gd name="connsiteX7" fmla="*/ 552450 w 755650"/>
                  <a:gd name="connsiteY7" fmla="*/ 50800 h 466725"/>
                  <a:gd name="connsiteX8" fmla="*/ 609600 w 755650"/>
                  <a:gd name="connsiteY8" fmla="*/ 57150 h 466725"/>
                  <a:gd name="connsiteX9" fmla="*/ 650875 w 755650"/>
                  <a:gd name="connsiteY9" fmla="*/ 63500 h 466725"/>
                  <a:gd name="connsiteX10" fmla="*/ 679450 w 755650"/>
                  <a:gd name="connsiteY10" fmla="*/ 76200 h 466725"/>
                  <a:gd name="connsiteX11" fmla="*/ 708025 w 755650"/>
                  <a:gd name="connsiteY11" fmla="*/ 88900 h 466725"/>
                  <a:gd name="connsiteX12" fmla="*/ 714375 w 755650"/>
                  <a:gd name="connsiteY12" fmla="*/ 98425 h 466725"/>
                  <a:gd name="connsiteX13" fmla="*/ 723900 w 755650"/>
                  <a:gd name="connsiteY13" fmla="*/ 104775 h 466725"/>
                  <a:gd name="connsiteX14" fmla="*/ 736600 w 755650"/>
                  <a:gd name="connsiteY14" fmla="*/ 123825 h 466725"/>
                  <a:gd name="connsiteX15" fmla="*/ 742950 w 755650"/>
                  <a:gd name="connsiteY15" fmla="*/ 133350 h 466725"/>
                  <a:gd name="connsiteX16" fmla="*/ 749300 w 755650"/>
                  <a:gd name="connsiteY16" fmla="*/ 152400 h 466725"/>
                  <a:gd name="connsiteX17" fmla="*/ 752475 w 755650"/>
                  <a:gd name="connsiteY17" fmla="*/ 174625 h 466725"/>
                  <a:gd name="connsiteX18" fmla="*/ 755650 w 755650"/>
                  <a:gd name="connsiteY18" fmla="*/ 187325 h 466725"/>
                  <a:gd name="connsiteX19" fmla="*/ 749300 w 755650"/>
                  <a:gd name="connsiteY19" fmla="*/ 292100 h 466725"/>
                  <a:gd name="connsiteX20" fmla="*/ 742950 w 755650"/>
                  <a:gd name="connsiteY20" fmla="*/ 323850 h 466725"/>
                  <a:gd name="connsiteX21" fmla="*/ 736600 w 755650"/>
                  <a:gd name="connsiteY21" fmla="*/ 342900 h 466725"/>
                  <a:gd name="connsiteX22" fmla="*/ 714375 w 755650"/>
                  <a:gd name="connsiteY22" fmla="*/ 371475 h 466725"/>
                  <a:gd name="connsiteX23" fmla="*/ 695325 w 755650"/>
                  <a:gd name="connsiteY23" fmla="*/ 384175 h 466725"/>
                  <a:gd name="connsiteX24" fmla="*/ 682625 w 755650"/>
                  <a:gd name="connsiteY24" fmla="*/ 387350 h 466725"/>
                  <a:gd name="connsiteX25" fmla="*/ 663575 w 755650"/>
                  <a:gd name="connsiteY25" fmla="*/ 393700 h 466725"/>
                  <a:gd name="connsiteX26" fmla="*/ 644525 w 755650"/>
                  <a:gd name="connsiteY26" fmla="*/ 400050 h 466725"/>
                  <a:gd name="connsiteX27" fmla="*/ 625475 w 755650"/>
                  <a:gd name="connsiteY27" fmla="*/ 406400 h 466725"/>
                  <a:gd name="connsiteX28" fmla="*/ 615950 w 755650"/>
                  <a:gd name="connsiteY28" fmla="*/ 409575 h 466725"/>
                  <a:gd name="connsiteX29" fmla="*/ 593725 w 755650"/>
                  <a:gd name="connsiteY29" fmla="*/ 415925 h 466725"/>
                  <a:gd name="connsiteX30" fmla="*/ 581025 w 755650"/>
                  <a:gd name="connsiteY30" fmla="*/ 419100 h 466725"/>
                  <a:gd name="connsiteX31" fmla="*/ 549275 w 755650"/>
                  <a:gd name="connsiteY31" fmla="*/ 428625 h 466725"/>
                  <a:gd name="connsiteX32" fmla="*/ 527050 w 755650"/>
                  <a:gd name="connsiteY32" fmla="*/ 431800 h 466725"/>
                  <a:gd name="connsiteX33" fmla="*/ 498475 w 755650"/>
                  <a:gd name="connsiteY33" fmla="*/ 438150 h 466725"/>
                  <a:gd name="connsiteX34" fmla="*/ 469900 w 755650"/>
                  <a:gd name="connsiteY34" fmla="*/ 441325 h 466725"/>
                  <a:gd name="connsiteX35" fmla="*/ 450850 w 755650"/>
                  <a:gd name="connsiteY35" fmla="*/ 447675 h 466725"/>
                  <a:gd name="connsiteX36" fmla="*/ 441325 w 755650"/>
                  <a:gd name="connsiteY36" fmla="*/ 450850 h 466725"/>
                  <a:gd name="connsiteX37" fmla="*/ 409575 w 755650"/>
                  <a:gd name="connsiteY37" fmla="*/ 457200 h 466725"/>
                  <a:gd name="connsiteX38" fmla="*/ 355600 w 755650"/>
                  <a:gd name="connsiteY38" fmla="*/ 466725 h 466725"/>
                  <a:gd name="connsiteX39" fmla="*/ 311150 w 755650"/>
                  <a:gd name="connsiteY39" fmla="*/ 460375 h 466725"/>
                  <a:gd name="connsiteX40" fmla="*/ 292100 w 755650"/>
                  <a:gd name="connsiteY40" fmla="*/ 454025 h 466725"/>
                  <a:gd name="connsiteX41" fmla="*/ 282575 w 755650"/>
                  <a:gd name="connsiteY41" fmla="*/ 447675 h 466725"/>
                  <a:gd name="connsiteX42" fmla="*/ 273050 w 755650"/>
                  <a:gd name="connsiteY42" fmla="*/ 444500 h 466725"/>
                  <a:gd name="connsiteX43" fmla="*/ 254000 w 755650"/>
                  <a:gd name="connsiteY43" fmla="*/ 431800 h 466725"/>
                  <a:gd name="connsiteX44" fmla="*/ 244475 w 755650"/>
                  <a:gd name="connsiteY44" fmla="*/ 425450 h 466725"/>
                  <a:gd name="connsiteX45" fmla="*/ 215900 w 755650"/>
                  <a:gd name="connsiteY45" fmla="*/ 412750 h 466725"/>
                  <a:gd name="connsiteX46" fmla="*/ 209550 w 755650"/>
                  <a:gd name="connsiteY46" fmla="*/ 403225 h 466725"/>
                  <a:gd name="connsiteX47" fmla="*/ 171450 w 755650"/>
                  <a:gd name="connsiteY47" fmla="*/ 390525 h 466725"/>
                  <a:gd name="connsiteX48" fmla="*/ 139700 w 755650"/>
                  <a:gd name="connsiteY48" fmla="*/ 384175 h 466725"/>
                  <a:gd name="connsiteX49" fmla="*/ 98425 w 755650"/>
                  <a:gd name="connsiteY49" fmla="*/ 381000 h 466725"/>
                  <a:gd name="connsiteX50" fmla="*/ 69850 w 755650"/>
                  <a:gd name="connsiteY50" fmla="*/ 365125 h 466725"/>
                  <a:gd name="connsiteX51" fmla="*/ 60325 w 755650"/>
                  <a:gd name="connsiteY51" fmla="*/ 358775 h 466725"/>
                  <a:gd name="connsiteX52" fmla="*/ 50800 w 755650"/>
                  <a:gd name="connsiteY52" fmla="*/ 355600 h 466725"/>
                  <a:gd name="connsiteX53" fmla="*/ 44450 w 755650"/>
                  <a:gd name="connsiteY53" fmla="*/ 346075 h 466725"/>
                  <a:gd name="connsiteX54" fmla="*/ 25400 w 755650"/>
                  <a:gd name="connsiteY54" fmla="*/ 333375 h 466725"/>
                  <a:gd name="connsiteX55" fmla="*/ 12700 w 755650"/>
                  <a:gd name="connsiteY55" fmla="*/ 314325 h 466725"/>
                  <a:gd name="connsiteX56" fmla="*/ 6350 w 755650"/>
                  <a:gd name="connsiteY56" fmla="*/ 295275 h 466725"/>
                  <a:gd name="connsiteX57" fmla="*/ 3175 w 755650"/>
                  <a:gd name="connsiteY57" fmla="*/ 285750 h 466725"/>
                  <a:gd name="connsiteX58" fmla="*/ 0 w 755650"/>
                  <a:gd name="connsiteY58" fmla="*/ 273050 h 466725"/>
                  <a:gd name="connsiteX59" fmla="*/ 3175 w 755650"/>
                  <a:gd name="connsiteY59" fmla="*/ 171450 h 466725"/>
                  <a:gd name="connsiteX60" fmla="*/ 9525 w 755650"/>
                  <a:gd name="connsiteY60" fmla="*/ 152400 h 466725"/>
                  <a:gd name="connsiteX61" fmla="*/ 25400 w 755650"/>
                  <a:gd name="connsiteY61" fmla="*/ 123825 h 466725"/>
                  <a:gd name="connsiteX62" fmla="*/ 41275 w 755650"/>
                  <a:gd name="connsiteY62" fmla="*/ 104775 h 466725"/>
                  <a:gd name="connsiteX63" fmla="*/ 53975 w 755650"/>
                  <a:gd name="connsiteY63" fmla="*/ 88900 h 466725"/>
                  <a:gd name="connsiteX64" fmla="*/ 66675 w 755650"/>
                  <a:gd name="connsiteY64" fmla="*/ 69850 h 466725"/>
                  <a:gd name="connsiteX65" fmla="*/ 73025 w 755650"/>
                  <a:gd name="connsiteY65" fmla="*/ 60325 h 466725"/>
                  <a:gd name="connsiteX66" fmla="*/ 92075 w 755650"/>
                  <a:gd name="connsiteY66" fmla="*/ 47625 h 466725"/>
                  <a:gd name="connsiteX67" fmla="*/ 107950 w 755650"/>
                  <a:gd name="connsiteY67" fmla="*/ 34925 h 466725"/>
                  <a:gd name="connsiteX68" fmla="*/ 146050 w 755650"/>
                  <a:gd name="connsiteY68" fmla="*/ 15875 h 466725"/>
                  <a:gd name="connsiteX69" fmla="*/ 155575 w 755650"/>
                  <a:gd name="connsiteY69" fmla="*/ 12700 h 466725"/>
                  <a:gd name="connsiteX70" fmla="*/ 165100 w 755650"/>
                  <a:gd name="connsiteY70" fmla="*/ 9525 h 466725"/>
                  <a:gd name="connsiteX71" fmla="*/ 184150 w 755650"/>
                  <a:gd name="connsiteY71" fmla="*/ 0 h 466725"/>
                  <a:gd name="connsiteX72" fmla="*/ 225425 w 755650"/>
                  <a:gd name="connsiteY72" fmla="*/ 3175 h 466725"/>
                  <a:gd name="connsiteX73" fmla="*/ 231775 w 755650"/>
                  <a:gd name="connsiteY73" fmla="*/ 12700 h 466725"/>
                  <a:gd name="connsiteX74" fmla="*/ 238125 w 755650"/>
                  <a:gd name="connsiteY74" fmla="*/ 1905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755650" h="466725">
                    <a:moveTo>
                      <a:pt x="238125" y="19050"/>
                    </a:moveTo>
                    <a:cubicBezTo>
                      <a:pt x="241829" y="20637"/>
                      <a:pt x="248794" y="20805"/>
                      <a:pt x="254000" y="22225"/>
                    </a:cubicBezTo>
                    <a:cubicBezTo>
                      <a:pt x="260458" y="23986"/>
                      <a:pt x="266361" y="28318"/>
                      <a:pt x="273050" y="28575"/>
                    </a:cubicBezTo>
                    <a:cubicBezTo>
                      <a:pt x="371498" y="32361"/>
                      <a:pt x="328124" y="29918"/>
                      <a:pt x="403225" y="34925"/>
                    </a:cubicBezTo>
                    <a:lnTo>
                      <a:pt x="422275" y="38100"/>
                    </a:lnTo>
                    <a:cubicBezTo>
                      <a:pt x="427584" y="39065"/>
                      <a:pt x="432763" y="40949"/>
                      <a:pt x="438150" y="41275"/>
                    </a:cubicBezTo>
                    <a:cubicBezTo>
                      <a:pt x="467748" y="43069"/>
                      <a:pt x="497417" y="43392"/>
                      <a:pt x="527050" y="44450"/>
                    </a:cubicBezTo>
                    <a:cubicBezTo>
                      <a:pt x="535517" y="46567"/>
                      <a:pt x="543766" y="49932"/>
                      <a:pt x="552450" y="50800"/>
                    </a:cubicBezTo>
                    <a:cubicBezTo>
                      <a:pt x="581486" y="53704"/>
                      <a:pt x="582635" y="53555"/>
                      <a:pt x="609600" y="57150"/>
                    </a:cubicBezTo>
                    <a:cubicBezTo>
                      <a:pt x="613916" y="57725"/>
                      <a:pt x="645331" y="62114"/>
                      <a:pt x="650875" y="63500"/>
                    </a:cubicBezTo>
                    <a:cubicBezTo>
                      <a:pt x="694089" y="74303"/>
                      <a:pt x="652644" y="64286"/>
                      <a:pt x="679450" y="76200"/>
                    </a:cubicBezTo>
                    <a:cubicBezTo>
                      <a:pt x="713455" y="91313"/>
                      <a:pt x="686469" y="74529"/>
                      <a:pt x="708025" y="88900"/>
                    </a:cubicBezTo>
                    <a:cubicBezTo>
                      <a:pt x="710142" y="92075"/>
                      <a:pt x="711677" y="95727"/>
                      <a:pt x="714375" y="98425"/>
                    </a:cubicBezTo>
                    <a:cubicBezTo>
                      <a:pt x="717073" y="101123"/>
                      <a:pt x="721387" y="101903"/>
                      <a:pt x="723900" y="104775"/>
                    </a:cubicBezTo>
                    <a:cubicBezTo>
                      <a:pt x="728926" y="110518"/>
                      <a:pt x="732367" y="117475"/>
                      <a:pt x="736600" y="123825"/>
                    </a:cubicBezTo>
                    <a:cubicBezTo>
                      <a:pt x="738717" y="127000"/>
                      <a:pt x="741743" y="129730"/>
                      <a:pt x="742950" y="133350"/>
                    </a:cubicBezTo>
                    <a:lnTo>
                      <a:pt x="749300" y="152400"/>
                    </a:lnTo>
                    <a:cubicBezTo>
                      <a:pt x="750358" y="159808"/>
                      <a:pt x="751136" y="167262"/>
                      <a:pt x="752475" y="174625"/>
                    </a:cubicBezTo>
                    <a:cubicBezTo>
                      <a:pt x="753256" y="178918"/>
                      <a:pt x="755650" y="182961"/>
                      <a:pt x="755650" y="187325"/>
                    </a:cubicBezTo>
                    <a:cubicBezTo>
                      <a:pt x="755650" y="230568"/>
                      <a:pt x="754626" y="254815"/>
                      <a:pt x="749300" y="292100"/>
                    </a:cubicBezTo>
                    <a:cubicBezTo>
                      <a:pt x="747740" y="303023"/>
                      <a:pt x="746106" y="313331"/>
                      <a:pt x="742950" y="323850"/>
                    </a:cubicBezTo>
                    <a:cubicBezTo>
                      <a:pt x="741027" y="330261"/>
                      <a:pt x="740313" y="337331"/>
                      <a:pt x="736600" y="342900"/>
                    </a:cubicBezTo>
                    <a:cubicBezTo>
                      <a:pt x="729213" y="353981"/>
                      <a:pt x="724705" y="363440"/>
                      <a:pt x="714375" y="371475"/>
                    </a:cubicBezTo>
                    <a:cubicBezTo>
                      <a:pt x="708351" y="376160"/>
                      <a:pt x="702729" y="382324"/>
                      <a:pt x="695325" y="384175"/>
                    </a:cubicBezTo>
                    <a:cubicBezTo>
                      <a:pt x="691092" y="385233"/>
                      <a:pt x="686805" y="386096"/>
                      <a:pt x="682625" y="387350"/>
                    </a:cubicBezTo>
                    <a:cubicBezTo>
                      <a:pt x="676214" y="389273"/>
                      <a:pt x="669925" y="391583"/>
                      <a:pt x="663575" y="393700"/>
                    </a:cubicBezTo>
                    <a:lnTo>
                      <a:pt x="644525" y="400050"/>
                    </a:lnTo>
                    <a:lnTo>
                      <a:pt x="625475" y="406400"/>
                    </a:lnTo>
                    <a:cubicBezTo>
                      <a:pt x="622300" y="407458"/>
                      <a:pt x="619197" y="408763"/>
                      <a:pt x="615950" y="409575"/>
                    </a:cubicBezTo>
                    <a:cubicBezTo>
                      <a:pt x="576248" y="419501"/>
                      <a:pt x="625609" y="406815"/>
                      <a:pt x="593725" y="415925"/>
                    </a:cubicBezTo>
                    <a:cubicBezTo>
                      <a:pt x="589529" y="417124"/>
                      <a:pt x="585205" y="417846"/>
                      <a:pt x="581025" y="419100"/>
                    </a:cubicBezTo>
                    <a:cubicBezTo>
                      <a:pt x="568280" y="422923"/>
                      <a:pt x="561659" y="426373"/>
                      <a:pt x="549275" y="428625"/>
                    </a:cubicBezTo>
                    <a:cubicBezTo>
                      <a:pt x="541912" y="429964"/>
                      <a:pt x="534413" y="430461"/>
                      <a:pt x="527050" y="431800"/>
                    </a:cubicBezTo>
                    <a:cubicBezTo>
                      <a:pt x="501629" y="436422"/>
                      <a:pt x="527886" y="433948"/>
                      <a:pt x="498475" y="438150"/>
                    </a:cubicBezTo>
                    <a:cubicBezTo>
                      <a:pt x="488988" y="439505"/>
                      <a:pt x="479425" y="440267"/>
                      <a:pt x="469900" y="441325"/>
                    </a:cubicBezTo>
                    <a:lnTo>
                      <a:pt x="450850" y="447675"/>
                    </a:lnTo>
                    <a:cubicBezTo>
                      <a:pt x="447675" y="448733"/>
                      <a:pt x="444572" y="450038"/>
                      <a:pt x="441325" y="450850"/>
                    </a:cubicBezTo>
                    <a:cubicBezTo>
                      <a:pt x="417103" y="456906"/>
                      <a:pt x="440714" y="451361"/>
                      <a:pt x="409575" y="457200"/>
                    </a:cubicBezTo>
                    <a:cubicBezTo>
                      <a:pt x="359542" y="466581"/>
                      <a:pt x="396098" y="460940"/>
                      <a:pt x="355600" y="466725"/>
                    </a:cubicBezTo>
                    <a:cubicBezTo>
                      <a:pt x="333535" y="464518"/>
                      <a:pt x="328414" y="465554"/>
                      <a:pt x="311150" y="460375"/>
                    </a:cubicBezTo>
                    <a:cubicBezTo>
                      <a:pt x="304739" y="458452"/>
                      <a:pt x="297669" y="457738"/>
                      <a:pt x="292100" y="454025"/>
                    </a:cubicBezTo>
                    <a:cubicBezTo>
                      <a:pt x="288925" y="451908"/>
                      <a:pt x="285988" y="449382"/>
                      <a:pt x="282575" y="447675"/>
                    </a:cubicBezTo>
                    <a:cubicBezTo>
                      <a:pt x="279582" y="446178"/>
                      <a:pt x="275976" y="446125"/>
                      <a:pt x="273050" y="444500"/>
                    </a:cubicBezTo>
                    <a:cubicBezTo>
                      <a:pt x="266379" y="440794"/>
                      <a:pt x="260350" y="436033"/>
                      <a:pt x="254000" y="431800"/>
                    </a:cubicBezTo>
                    <a:cubicBezTo>
                      <a:pt x="250825" y="429683"/>
                      <a:pt x="248095" y="426657"/>
                      <a:pt x="244475" y="425450"/>
                    </a:cubicBezTo>
                    <a:cubicBezTo>
                      <a:pt x="221805" y="417893"/>
                      <a:pt x="230994" y="422813"/>
                      <a:pt x="215900" y="412750"/>
                    </a:cubicBezTo>
                    <a:cubicBezTo>
                      <a:pt x="213783" y="409575"/>
                      <a:pt x="212248" y="405923"/>
                      <a:pt x="209550" y="403225"/>
                    </a:cubicBezTo>
                    <a:cubicBezTo>
                      <a:pt x="199413" y="393088"/>
                      <a:pt x="184396" y="393114"/>
                      <a:pt x="171450" y="390525"/>
                    </a:cubicBezTo>
                    <a:cubicBezTo>
                      <a:pt x="152766" y="386788"/>
                      <a:pt x="162669" y="386593"/>
                      <a:pt x="139700" y="384175"/>
                    </a:cubicBezTo>
                    <a:cubicBezTo>
                      <a:pt x="125977" y="382730"/>
                      <a:pt x="112183" y="382058"/>
                      <a:pt x="98425" y="381000"/>
                    </a:cubicBezTo>
                    <a:cubicBezTo>
                      <a:pt x="81660" y="375412"/>
                      <a:pt x="91685" y="379681"/>
                      <a:pt x="69850" y="365125"/>
                    </a:cubicBezTo>
                    <a:cubicBezTo>
                      <a:pt x="66675" y="363008"/>
                      <a:pt x="63945" y="359982"/>
                      <a:pt x="60325" y="358775"/>
                    </a:cubicBezTo>
                    <a:lnTo>
                      <a:pt x="50800" y="355600"/>
                    </a:lnTo>
                    <a:cubicBezTo>
                      <a:pt x="48683" y="352425"/>
                      <a:pt x="47322" y="348588"/>
                      <a:pt x="44450" y="346075"/>
                    </a:cubicBezTo>
                    <a:cubicBezTo>
                      <a:pt x="38707" y="341049"/>
                      <a:pt x="25400" y="333375"/>
                      <a:pt x="25400" y="333375"/>
                    </a:cubicBezTo>
                    <a:cubicBezTo>
                      <a:pt x="21167" y="327025"/>
                      <a:pt x="15113" y="321565"/>
                      <a:pt x="12700" y="314325"/>
                    </a:cubicBezTo>
                    <a:lnTo>
                      <a:pt x="6350" y="295275"/>
                    </a:lnTo>
                    <a:cubicBezTo>
                      <a:pt x="5292" y="292100"/>
                      <a:pt x="3987" y="288997"/>
                      <a:pt x="3175" y="285750"/>
                    </a:cubicBezTo>
                    <a:lnTo>
                      <a:pt x="0" y="273050"/>
                    </a:lnTo>
                    <a:cubicBezTo>
                      <a:pt x="1058" y="239183"/>
                      <a:pt x="508" y="205228"/>
                      <a:pt x="3175" y="171450"/>
                    </a:cubicBezTo>
                    <a:cubicBezTo>
                      <a:pt x="3702" y="164777"/>
                      <a:pt x="7408" y="158750"/>
                      <a:pt x="9525" y="152400"/>
                    </a:cubicBezTo>
                    <a:cubicBezTo>
                      <a:pt x="15113" y="135635"/>
                      <a:pt x="10844" y="145660"/>
                      <a:pt x="25400" y="123825"/>
                    </a:cubicBezTo>
                    <a:cubicBezTo>
                      <a:pt x="34241" y="110564"/>
                      <a:pt x="29052" y="116998"/>
                      <a:pt x="41275" y="104775"/>
                    </a:cubicBezTo>
                    <a:cubicBezTo>
                      <a:pt x="48425" y="83325"/>
                      <a:pt x="38509" y="106575"/>
                      <a:pt x="53975" y="88900"/>
                    </a:cubicBezTo>
                    <a:cubicBezTo>
                      <a:pt x="59001" y="83157"/>
                      <a:pt x="62442" y="76200"/>
                      <a:pt x="66675" y="69850"/>
                    </a:cubicBezTo>
                    <a:cubicBezTo>
                      <a:pt x="68792" y="66675"/>
                      <a:pt x="69850" y="62442"/>
                      <a:pt x="73025" y="60325"/>
                    </a:cubicBezTo>
                    <a:lnTo>
                      <a:pt x="92075" y="47625"/>
                    </a:lnTo>
                    <a:cubicBezTo>
                      <a:pt x="103808" y="30026"/>
                      <a:pt x="91712" y="43946"/>
                      <a:pt x="107950" y="34925"/>
                    </a:cubicBezTo>
                    <a:cubicBezTo>
                      <a:pt x="144879" y="14409"/>
                      <a:pt x="108964" y="28237"/>
                      <a:pt x="146050" y="15875"/>
                    </a:cubicBezTo>
                    <a:lnTo>
                      <a:pt x="155575" y="12700"/>
                    </a:lnTo>
                    <a:cubicBezTo>
                      <a:pt x="158750" y="11642"/>
                      <a:pt x="162315" y="11381"/>
                      <a:pt x="165100" y="9525"/>
                    </a:cubicBezTo>
                    <a:cubicBezTo>
                      <a:pt x="177410" y="1319"/>
                      <a:pt x="171005" y="4382"/>
                      <a:pt x="184150" y="0"/>
                    </a:cubicBezTo>
                    <a:cubicBezTo>
                      <a:pt x="197908" y="1058"/>
                      <a:pt x="212092" y="-380"/>
                      <a:pt x="225425" y="3175"/>
                    </a:cubicBezTo>
                    <a:cubicBezTo>
                      <a:pt x="229112" y="4158"/>
                      <a:pt x="228795" y="10316"/>
                      <a:pt x="231775" y="12700"/>
                    </a:cubicBezTo>
                    <a:cubicBezTo>
                      <a:pt x="248122" y="25778"/>
                      <a:pt x="234421" y="17463"/>
                      <a:pt x="238125" y="19050"/>
                    </a:cubicBezTo>
                    <a:close/>
                  </a:path>
                </a:pathLst>
              </a:custGeom>
              <a:noFill/>
              <a:ln w="28575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58368"/>
                <a:endParaRPr lang="en-US" sz="1296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5" name="Right Arrow 144">
                <a:extLst>
                  <a:ext uri="{FF2B5EF4-FFF2-40B4-BE49-F238E27FC236}">
                    <a16:creationId xmlns:a16="http://schemas.microsoft.com/office/drawing/2014/main" id="{43B0C1A4-4AA2-E844-896F-48404351A735}"/>
                  </a:ext>
                </a:extLst>
              </p:cNvPr>
              <p:cNvSpPr/>
              <p:nvPr/>
            </p:nvSpPr>
            <p:spPr>
              <a:xfrm rot="525407">
                <a:off x="9553128" y="8577178"/>
                <a:ext cx="664669" cy="190355"/>
              </a:xfrm>
              <a:prstGeom prst="rightArrow">
                <a:avLst>
                  <a:gd name="adj1" fmla="val 50000"/>
                  <a:gd name="adj2" fmla="val 91169"/>
                </a:avLst>
              </a:prstGeom>
              <a:solidFill>
                <a:schemeClr val="bg1"/>
              </a:solidFill>
              <a:ln w="63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58368"/>
                <a:endParaRPr lang="en-US" sz="1296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6" name="Right Arrow 145">
                <a:extLst>
                  <a:ext uri="{FF2B5EF4-FFF2-40B4-BE49-F238E27FC236}">
                    <a16:creationId xmlns:a16="http://schemas.microsoft.com/office/drawing/2014/main" id="{ECB240C3-7814-1A49-9E3A-A9636365E43F}"/>
                  </a:ext>
                </a:extLst>
              </p:cNvPr>
              <p:cNvSpPr/>
              <p:nvPr/>
            </p:nvSpPr>
            <p:spPr>
              <a:xfrm rot="525407">
                <a:off x="9553129" y="10353532"/>
                <a:ext cx="664669" cy="190355"/>
              </a:xfrm>
              <a:prstGeom prst="rightArrow">
                <a:avLst>
                  <a:gd name="adj1" fmla="val 50000"/>
                  <a:gd name="adj2" fmla="val 91169"/>
                </a:avLst>
              </a:prstGeom>
              <a:solidFill>
                <a:schemeClr val="bg1"/>
              </a:solidFill>
              <a:ln w="63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58368"/>
                <a:endParaRPr lang="en-US" sz="1296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pic>
        <p:nvPicPr>
          <p:cNvPr id="105" name="Picture 104" descr="A picture containing indoor, cake, birthday, toy&#10;&#10;Description automatically generated">
            <a:extLst>
              <a:ext uri="{FF2B5EF4-FFF2-40B4-BE49-F238E27FC236}">
                <a16:creationId xmlns:a16="http://schemas.microsoft.com/office/drawing/2014/main" id="{83218D19-069A-7B46-B321-503C05F41F2E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0491" y="3885687"/>
            <a:ext cx="796681" cy="600075"/>
          </a:xfrm>
          <a:prstGeom prst="rect">
            <a:avLst/>
          </a:prstGeom>
        </p:spPr>
      </p:pic>
      <p:sp>
        <p:nvSpPr>
          <p:cNvPr id="106" name="Freeform 105">
            <a:extLst>
              <a:ext uri="{FF2B5EF4-FFF2-40B4-BE49-F238E27FC236}">
                <a16:creationId xmlns:a16="http://schemas.microsoft.com/office/drawing/2014/main" id="{60345799-0C09-E142-B321-FC3856FC7643}"/>
              </a:ext>
            </a:extLst>
          </p:cNvPr>
          <p:cNvSpPr/>
          <p:nvPr/>
        </p:nvSpPr>
        <p:spPr>
          <a:xfrm>
            <a:off x="6383672" y="4048418"/>
            <a:ext cx="477422" cy="346856"/>
          </a:xfrm>
          <a:custGeom>
            <a:avLst/>
            <a:gdLst>
              <a:gd name="connsiteX0" fmla="*/ 235633 w 1273126"/>
              <a:gd name="connsiteY0" fmla="*/ 766689 h 924950"/>
              <a:gd name="connsiteX1" fmla="*/ 211015 w 1273126"/>
              <a:gd name="connsiteY1" fmla="*/ 759655 h 924950"/>
              <a:gd name="connsiteX2" fmla="*/ 203981 w 1273126"/>
              <a:gd name="connsiteY2" fmla="*/ 749104 h 924950"/>
              <a:gd name="connsiteX3" fmla="*/ 182880 w 1273126"/>
              <a:gd name="connsiteY3" fmla="*/ 735036 h 924950"/>
              <a:gd name="connsiteX4" fmla="*/ 172329 w 1273126"/>
              <a:gd name="connsiteY4" fmla="*/ 728003 h 924950"/>
              <a:gd name="connsiteX5" fmla="*/ 151227 w 1273126"/>
              <a:gd name="connsiteY5" fmla="*/ 717452 h 924950"/>
              <a:gd name="connsiteX6" fmla="*/ 130126 w 1273126"/>
              <a:gd name="connsiteY6" fmla="*/ 710418 h 924950"/>
              <a:gd name="connsiteX7" fmla="*/ 119575 w 1273126"/>
              <a:gd name="connsiteY7" fmla="*/ 703384 h 924950"/>
              <a:gd name="connsiteX8" fmla="*/ 98473 w 1273126"/>
              <a:gd name="connsiteY8" fmla="*/ 696350 h 924950"/>
              <a:gd name="connsiteX9" fmla="*/ 87923 w 1273126"/>
              <a:gd name="connsiteY9" fmla="*/ 692833 h 924950"/>
              <a:gd name="connsiteX10" fmla="*/ 77372 w 1273126"/>
              <a:gd name="connsiteY10" fmla="*/ 685800 h 924950"/>
              <a:gd name="connsiteX11" fmla="*/ 56270 w 1273126"/>
              <a:gd name="connsiteY11" fmla="*/ 668215 h 924950"/>
              <a:gd name="connsiteX12" fmla="*/ 49237 w 1273126"/>
              <a:gd name="connsiteY12" fmla="*/ 657664 h 924950"/>
              <a:gd name="connsiteX13" fmla="*/ 38686 w 1273126"/>
              <a:gd name="connsiteY13" fmla="*/ 650630 h 924950"/>
              <a:gd name="connsiteX14" fmla="*/ 31652 w 1273126"/>
              <a:gd name="connsiteY14" fmla="*/ 629529 h 924950"/>
              <a:gd name="connsiteX15" fmla="*/ 24618 w 1273126"/>
              <a:gd name="connsiteY15" fmla="*/ 618978 h 924950"/>
              <a:gd name="connsiteX16" fmla="*/ 17584 w 1273126"/>
              <a:gd name="connsiteY16" fmla="*/ 597876 h 924950"/>
              <a:gd name="connsiteX17" fmla="*/ 10550 w 1273126"/>
              <a:gd name="connsiteY17" fmla="*/ 569741 h 924950"/>
              <a:gd name="connsiteX18" fmla="*/ 7033 w 1273126"/>
              <a:gd name="connsiteY18" fmla="*/ 499403 h 924950"/>
              <a:gd name="connsiteX19" fmla="*/ 3517 w 1273126"/>
              <a:gd name="connsiteY19" fmla="*/ 485335 h 924950"/>
              <a:gd name="connsiteX20" fmla="*/ 0 w 1273126"/>
              <a:gd name="connsiteY20" fmla="*/ 460716 h 924950"/>
              <a:gd name="connsiteX21" fmla="*/ 3517 w 1273126"/>
              <a:gd name="connsiteY21" fmla="*/ 358726 h 924950"/>
              <a:gd name="connsiteX22" fmla="*/ 7033 w 1273126"/>
              <a:gd name="connsiteY22" fmla="*/ 323556 h 924950"/>
              <a:gd name="connsiteX23" fmla="*/ 24618 w 1273126"/>
              <a:gd name="connsiteY23" fmla="*/ 291904 h 924950"/>
              <a:gd name="connsiteX24" fmla="*/ 45720 w 1273126"/>
              <a:gd name="connsiteY24" fmla="*/ 260252 h 924950"/>
              <a:gd name="connsiteX25" fmla="*/ 52753 w 1273126"/>
              <a:gd name="connsiteY25" fmla="*/ 249701 h 924950"/>
              <a:gd name="connsiteX26" fmla="*/ 59787 w 1273126"/>
              <a:gd name="connsiteY26" fmla="*/ 228600 h 924950"/>
              <a:gd name="connsiteX27" fmla="*/ 66821 w 1273126"/>
              <a:gd name="connsiteY27" fmla="*/ 218049 h 924950"/>
              <a:gd name="connsiteX28" fmla="*/ 73855 w 1273126"/>
              <a:gd name="connsiteY28" fmla="*/ 196947 h 924950"/>
              <a:gd name="connsiteX29" fmla="*/ 77372 w 1273126"/>
              <a:gd name="connsiteY29" fmla="*/ 186396 h 924950"/>
              <a:gd name="connsiteX30" fmla="*/ 84406 w 1273126"/>
              <a:gd name="connsiteY30" fmla="*/ 175846 h 924950"/>
              <a:gd name="connsiteX31" fmla="*/ 91440 w 1273126"/>
              <a:gd name="connsiteY31" fmla="*/ 154744 h 924950"/>
              <a:gd name="connsiteX32" fmla="*/ 94957 w 1273126"/>
              <a:gd name="connsiteY32" fmla="*/ 144193 h 924950"/>
              <a:gd name="connsiteX33" fmla="*/ 109024 w 1273126"/>
              <a:gd name="connsiteY33" fmla="*/ 123092 h 924950"/>
              <a:gd name="connsiteX34" fmla="*/ 126609 w 1273126"/>
              <a:gd name="connsiteY34" fmla="*/ 91440 h 924950"/>
              <a:gd name="connsiteX35" fmla="*/ 137160 w 1273126"/>
              <a:gd name="connsiteY35" fmla="*/ 80889 h 924950"/>
              <a:gd name="connsiteX36" fmla="*/ 161778 w 1273126"/>
              <a:gd name="connsiteY36" fmla="*/ 52753 h 924950"/>
              <a:gd name="connsiteX37" fmla="*/ 182880 w 1273126"/>
              <a:gd name="connsiteY37" fmla="*/ 35169 h 924950"/>
              <a:gd name="connsiteX38" fmla="*/ 203981 w 1273126"/>
              <a:gd name="connsiteY38" fmla="*/ 28135 h 924950"/>
              <a:gd name="connsiteX39" fmla="*/ 235633 w 1273126"/>
              <a:gd name="connsiteY39" fmla="*/ 17584 h 924950"/>
              <a:gd name="connsiteX40" fmla="*/ 246184 w 1273126"/>
              <a:gd name="connsiteY40" fmla="*/ 14067 h 924950"/>
              <a:gd name="connsiteX41" fmla="*/ 256735 w 1273126"/>
              <a:gd name="connsiteY41" fmla="*/ 10550 h 924950"/>
              <a:gd name="connsiteX42" fmla="*/ 267286 w 1273126"/>
              <a:gd name="connsiteY42" fmla="*/ 3516 h 924950"/>
              <a:gd name="connsiteX43" fmla="*/ 348175 w 1273126"/>
              <a:gd name="connsiteY43" fmla="*/ 0 h 924950"/>
              <a:gd name="connsiteX44" fmla="*/ 457200 w 1273126"/>
              <a:gd name="connsiteY44" fmla="*/ 10550 h 924950"/>
              <a:gd name="connsiteX45" fmla="*/ 478301 w 1273126"/>
              <a:gd name="connsiteY45" fmla="*/ 21101 h 924950"/>
              <a:gd name="connsiteX46" fmla="*/ 499403 w 1273126"/>
              <a:gd name="connsiteY46" fmla="*/ 28135 h 924950"/>
              <a:gd name="connsiteX47" fmla="*/ 509953 w 1273126"/>
              <a:gd name="connsiteY47" fmla="*/ 31652 h 924950"/>
              <a:gd name="connsiteX48" fmla="*/ 516987 w 1273126"/>
              <a:gd name="connsiteY48" fmla="*/ 42203 h 924950"/>
              <a:gd name="connsiteX49" fmla="*/ 527538 w 1273126"/>
              <a:gd name="connsiteY49" fmla="*/ 49236 h 924950"/>
              <a:gd name="connsiteX50" fmla="*/ 531055 w 1273126"/>
              <a:gd name="connsiteY50" fmla="*/ 59787 h 924950"/>
              <a:gd name="connsiteX51" fmla="*/ 548640 w 1273126"/>
              <a:gd name="connsiteY51" fmla="*/ 77372 h 924950"/>
              <a:gd name="connsiteX52" fmla="*/ 552157 w 1273126"/>
              <a:gd name="connsiteY52" fmla="*/ 87923 h 924950"/>
              <a:gd name="connsiteX53" fmla="*/ 583809 w 1273126"/>
              <a:gd name="connsiteY53" fmla="*/ 101990 h 924950"/>
              <a:gd name="connsiteX54" fmla="*/ 594360 w 1273126"/>
              <a:gd name="connsiteY54" fmla="*/ 105507 h 924950"/>
              <a:gd name="connsiteX55" fmla="*/ 604910 w 1273126"/>
              <a:gd name="connsiteY55" fmla="*/ 101990 h 924950"/>
              <a:gd name="connsiteX56" fmla="*/ 618978 w 1273126"/>
              <a:gd name="connsiteY56" fmla="*/ 105507 h 924950"/>
              <a:gd name="connsiteX57" fmla="*/ 640080 w 1273126"/>
              <a:gd name="connsiteY57" fmla="*/ 109024 h 924950"/>
              <a:gd name="connsiteX58" fmla="*/ 661181 w 1273126"/>
              <a:gd name="connsiteY58" fmla="*/ 116058 h 924950"/>
              <a:gd name="connsiteX59" fmla="*/ 671732 w 1273126"/>
              <a:gd name="connsiteY59" fmla="*/ 119575 h 924950"/>
              <a:gd name="connsiteX60" fmla="*/ 682283 w 1273126"/>
              <a:gd name="connsiteY60" fmla="*/ 126609 h 924950"/>
              <a:gd name="connsiteX61" fmla="*/ 703384 w 1273126"/>
              <a:gd name="connsiteY61" fmla="*/ 133643 h 924950"/>
              <a:gd name="connsiteX62" fmla="*/ 724486 w 1273126"/>
              <a:gd name="connsiteY62" fmla="*/ 144193 h 924950"/>
              <a:gd name="connsiteX63" fmla="*/ 735037 w 1273126"/>
              <a:gd name="connsiteY63" fmla="*/ 151227 h 924950"/>
              <a:gd name="connsiteX64" fmla="*/ 756138 w 1273126"/>
              <a:gd name="connsiteY64" fmla="*/ 158261 h 924950"/>
              <a:gd name="connsiteX65" fmla="*/ 777240 w 1273126"/>
              <a:gd name="connsiteY65" fmla="*/ 165295 h 924950"/>
              <a:gd name="connsiteX66" fmla="*/ 808892 w 1273126"/>
              <a:gd name="connsiteY66" fmla="*/ 175846 h 924950"/>
              <a:gd name="connsiteX67" fmla="*/ 819443 w 1273126"/>
              <a:gd name="connsiteY67" fmla="*/ 179363 h 924950"/>
              <a:gd name="connsiteX68" fmla="*/ 829993 w 1273126"/>
              <a:gd name="connsiteY68" fmla="*/ 182880 h 924950"/>
              <a:gd name="connsiteX69" fmla="*/ 875713 w 1273126"/>
              <a:gd name="connsiteY69" fmla="*/ 189913 h 924950"/>
              <a:gd name="connsiteX70" fmla="*/ 886264 w 1273126"/>
              <a:gd name="connsiteY70" fmla="*/ 193430 h 924950"/>
              <a:gd name="connsiteX71" fmla="*/ 939018 w 1273126"/>
              <a:gd name="connsiteY71" fmla="*/ 200464 h 924950"/>
              <a:gd name="connsiteX72" fmla="*/ 981221 w 1273126"/>
              <a:gd name="connsiteY72" fmla="*/ 196947 h 924950"/>
              <a:gd name="connsiteX73" fmla="*/ 991772 w 1273126"/>
              <a:gd name="connsiteY73" fmla="*/ 193430 h 924950"/>
              <a:gd name="connsiteX74" fmla="*/ 1051560 w 1273126"/>
              <a:gd name="connsiteY74" fmla="*/ 196947 h 924950"/>
              <a:gd name="connsiteX75" fmla="*/ 1083212 w 1273126"/>
              <a:gd name="connsiteY75" fmla="*/ 203981 h 924950"/>
              <a:gd name="connsiteX76" fmla="*/ 1107830 w 1273126"/>
              <a:gd name="connsiteY76" fmla="*/ 211015 h 924950"/>
              <a:gd name="connsiteX77" fmla="*/ 1128932 w 1273126"/>
              <a:gd name="connsiteY77" fmla="*/ 225083 h 924950"/>
              <a:gd name="connsiteX78" fmla="*/ 1139483 w 1273126"/>
              <a:gd name="connsiteY78" fmla="*/ 232116 h 924950"/>
              <a:gd name="connsiteX79" fmla="*/ 1160584 w 1273126"/>
              <a:gd name="connsiteY79" fmla="*/ 242667 h 924950"/>
              <a:gd name="connsiteX80" fmla="*/ 1181686 w 1273126"/>
              <a:gd name="connsiteY80" fmla="*/ 249701 h 924950"/>
              <a:gd name="connsiteX81" fmla="*/ 1192237 w 1273126"/>
              <a:gd name="connsiteY81" fmla="*/ 260252 h 924950"/>
              <a:gd name="connsiteX82" fmla="*/ 1199270 w 1273126"/>
              <a:gd name="connsiteY82" fmla="*/ 270803 h 924950"/>
              <a:gd name="connsiteX83" fmla="*/ 1209821 w 1273126"/>
              <a:gd name="connsiteY83" fmla="*/ 277836 h 924950"/>
              <a:gd name="connsiteX84" fmla="*/ 1223889 w 1273126"/>
              <a:gd name="connsiteY84" fmla="*/ 298938 h 924950"/>
              <a:gd name="connsiteX85" fmla="*/ 1230923 w 1273126"/>
              <a:gd name="connsiteY85" fmla="*/ 309489 h 924950"/>
              <a:gd name="connsiteX86" fmla="*/ 1241473 w 1273126"/>
              <a:gd name="connsiteY86" fmla="*/ 330590 h 924950"/>
              <a:gd name="connsiteX87" fmla="*/ 1252024 w 1273126"/>
              <a:gd name="connsiteY87" fmla="*/ 337624 h 924950"/>
              <a:gd name="connsiteX88" fmla="*/ 1259058 w 1273126"/>
              <a:gd name="connsiteY88" fmla="*/ 358726 h 924950"/>
              <a:gd name="connsiteX89" fmla="*/ 1262575 w 1273126"/>
              <a:gd name="connsiteY89" fmla="*/ 369276 h 924950"/>
              <a:gd name="connsiteX90" fmla="*/ 1273126 w 1273126"/>
              <a:gd name="connsiteY90" fmla="*/ 478301 h 924950"/>
              <a:gd name="connsiteX91" fmla="*/ 1269609 w 1273126"/>
              <a:gd name="connsiteY91" fmla="*/ 531055 h 924950"/>
              <a:gd name="connsiteX92" fmla="*/ 1266092 w 1273126"/>
              <a:gd name="connsiteY92" fmla="*/ 541606 h 924950"/>
              <a:gd name="connsiteX93" fmla="*/ 1255541 w 1273126"/>
              <a:gd name="connsiteY93" fmla="*/ 594360 h 924950"/>
              <a:gd name="connsiteX94" fmla="*/ 1252024 w 1273126"/>
              <a:gd name="connsiteY94" fmla="*/ 604910 h 924950"/>
              <a:gd name="connsiteX95" fmla="*/ 1244990 w 1273126"/>
              <a:gd name="connsiteY95" fmla="*/ 615461 h 924950"/>
              <a:gd name="connsiteX96" fmla="*/ 1241473 w 1273126"/>
              <a:gd name="connsiteY96" fmla="*/ 626012 h 924950"/>
              <a:gd name="connsiteX97" fmla="*/ 1234440 w 1273126"/>
              <a:gd name="connsiteY97" fmla="*/ 650630 h 924950"/>
              <a:gd name="connsiteX98" fmla="*/ 1216855 w 1273126"/>
              <a:gd name="connsiteY98" fmla="*/ 671732 h 924950"/>
              <a:gd name="connsiteX99" fmla="*/ 1199270 w 1273126"/>
              <a:gd name="connsiteY99" fmla="*/ 689316 h 924950"/>
              <a:gd name="connsiteX100" fmla="*/ 1178169 w 1273126"/>
              <a:gd name="connsiteY100" fmla="*/ 720969 h 924950"/>
              <a:gd name="connsiteX101" fmla="*/ 1171135 w 1273126"/>
              <a:gd name="connsiteY101" fmla="*/ 731520 h 924950"/>
              <a:gd name="connsiteX102" fmla="*/ 1160584 w 1273126"/>
              <a:gd name="connsiteY102" fmla="*/ 738553 h 924950"/>
              <a:gd name="connsiteX103" fmla="*/ 1150033 w 1273126"/>
              <a:gd name="connsiteY103" fmla="*/ 759655 h 924950"/>
              <a:gd name="connsiteX104" fmla="*/ 1139483 w 1273126"/>
              <a:gd name="connsiteY104" fmla="*/ 780756 h 924950"/>
              <a:gd name="connsiteX105" fmla="*/ 1118381 w 1273126"/>
              <a:gd name="connsiteY105" fmla="*/ 794824 h 924950"/>
              <a:gd name="connsiteX106" fmla="*/ 1107830 w 1273126"/>
              <a:gd name="connsiteY106" fmla="*/ 805375 h 924950"/>
              <a:gd name="connsiteX107" fmla="*/ 1086729 w 1273126"/>
              <a:gd name="connsiteY107" fmla="*/ 812409 h 924950"/>
              <a:gd name="connsiteX108" fmla="*/ 1076178 w 1273126"/>
              <a:gd name="connsiteY108" fmla="*/ 815926 h 924950"/>
              <a:gd name="connsiteX109" fmla="*/ 1055077 w 1273126"/>
              <a:gd name="connsiteY109" fmla="*/ 829993 h 924950"/>
              <a:gd name="connsiteX110" fmla="*/ 1044526 w 1273126"/>
              <a:gd name="connsiteY110" fmla="*/ 837027 h 924950"/>
              <a:gd name="connsiteX111" fmla="*/ 1012873 w 1273126"/>
              <a:gd name="connsiteY111" fmla="*/ 847578 h 924950"/>
              <a:gd name="connsiteX112" fmla="*/ 1002323 w 1273126"/>
              <a:gd name="connsiteY112" fmla="*/ 851095 h 924950"/>
              <a:gd name="connsiteX113" fmla="*/ 974187 w 1273126"/>
              <a:gd name="connsiteY113" fmla="*/ 854612 h 924950"/>
              <a:gd name="connsiteX114" fmla="*/ 921433 w 1273126"/>
              <a:gd name="connsiteY114" fmla="*/ 861646 h 924950"/>
              <a:gd name="connsiteX115" fmla="*/ 910883 w 1273126"/>
              <a:gd name="connsiteY115" fmla="*/ 865163 h 924950"/>
              <a:gd name="connsiteX116" fmla="*/ 896815 w 1273126"/>
              <a:gd name="connsiteY116" fmla="*/ 868680 h 924950"/>
              <a:gd name="connsiteX117" fmla="*/ 875713 w 1273126"/>
              <a:gd name="connsiteY117" fmla="*/ 875713 h 924950"/>
              <a:gd name="connsiteX118" fmla="*/ 854612 w 1273126"/>
              <a:gd name="connsiteY118" fmla="*/ 879230 h 924950"/>
              <a:gd name="connsiteX119" fmla="*/ 833510 w 1273126"/>
              <a:gd name="connsiteY119" fmla="*/ 886264 h 924950"/>
              <a:gd name="connsiteX120" fmla="*/ 763172 w 1273126"/>
              <a:gd name="connsiteY120" fmla="*/ 889781 h 924950"/>
              <a:gd name="connsiteX121" fmla="*/ 749104 w 1273126"/>
              <a:gd name="connsiteY121" fmla="*/ 893298 h 924950"/>
              <a:gd name="connsiteX122" fmla="*/ 703384 w 1273126"/>
              <a:gd name="connsiteY122" fmla="*/ 903849 h 924950"/>
              <a:gd name="connsiteX123" fmla="*/ 633046 w 1273126"/>
              <a:gd name="connsiteY123" fmla="*/ 907366 h 924950"/>
              <a:gd name="connsiteX124" fmla="*/ 611944 w 1273126"/>
              <a:gd name="connsiteY124" fmla="*/ 910883 h 924950"/>
              <a:gd name="connsiteX125" fmla="*/ 590843 w 1273126"/>
              <a:gd name="connsiteY125" fmla="*/ 917916 h 924950"/>
              <a:gd name="connsiteX126" fmla="*/ 580292 w 1273126"/>
              <a:gd name="connsiteY126" fmla="*/ 921433 h 924950"/>
              <a:gd name="connsiteX127" fmla="*/ 559190 w 1273126"/>
              <a:gd name="connsiteY127" fmla="*/ 924950 h 924950"/>
              <a:gd name="connsiteX128" fmla="*/ 541606 w 1273126"/>
              <a:gd name="connsiteY128" fmla="*/ 921433 h 924950"/>
              <a:gd name="connsiteX129" fmla="*/ 531055 w 1273126"/>
              <a:gd name="connsiteY129" fmla="*/ 910883 h 924950"/>
              <a:gd name="connsiteX130" fmla="*/ 520504 w 1273126"/>
              <a:gd name="connsiteY130" fmla="*/ 903849 h 924950"/>
              <a:gd name="connsiteX131" fmla="*/ 495886 w 1273126"/>
              <a:gd name="connsiteY131" fmla="*/ 875713 h 924950"/>
              <a:gd name="connsiteX132" fmla="*/ 488852 w 1273126"/>
              <a:gd name="connsiteY132" fmla="*/ 865163 h 924950"/>
              <a:gd name="connsiteX133" fmla="*/ 474784 w 1273126"/>
              <a:gd name="connsiteY133" fmla="*/ 861646 h 924950"/>
              <a:gd name="connsiteX134" fmla="*/ 464233 w 1273126"/>
              <a:gd name="connsiteY134" fmla="*/ 858129 h 924950"/>
              <a:gd name="connsiteX135" fmla="*/ 443132 w 1273126"/>
              <a:gd name="connsiteY135" fmla="*/ 844061 h 924950"/>
              <a:gd name="connsiteX136" fmla="*/ 432581 w 1273126"/>
              <a:gd name="connsiteY136" fmla="*/ 837027 h 924950"/>
              <a:gd name="connsiteX137" fmla="*/ 425547 w 1273126"/>
              <a:gd name="connsiteY137" fmla="*/ 826476 h 924950"/>
              <a:gd name="connsiteX138" fmla="*/ 414997 w 1273126"/>
              <a:gd name="connsiteY138" fmla="*/ 822960 h 924950"/>
              <a:gd name="connsiteX139" fmla="*/ 404446 w 1273126"/>
              <a:gd name="connsiteY139" fmla="*/ 815926 h 924950"/>
              <a:gd name="connsiteX140" fmla="*/ 383344 w 1273126"/>
              <a:gd name="connsiteY140" fmla="*/ 808892 h 924950"/>
              <a:gd name="connsiteX141" fmla="*/ 351692 w 1273126"/>
              <a:gd name="connsiteY141" fmla="*/ 798341 h 924950"/>
              <a:gd name="connsiteX142" fmla="*/ 341141 w 1273126"/>
              <a:gd name="connsiteY142" fmla="*/ 794824 h 924950"/>
              <a:gd name="connsiteX143" fmla="*/ 320040 w 1273126"/>
              <a:gd name="connsiteY143" fmla="*/ 780756 h 924950"/>
              <a:gd name="connsiteX144" fmla="*/ 288387 w 1273126"/>
              <a:gd name="connsiteY144" fmla="*/ 770206 h 924950"/>
              <a:gd name="connsiteX145" fmla="*/ 267286 w 1273126"/>
              <a:gd name="connsiteY145" fmla="*/ 763172 h 924950"/>
              <a:gd name="connsiteX146" fmla="*/ 235633 w 1273126"/>
              <a:gd name="connsiteY146" fmla="*/ 766689 h 92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1273126" h="924950">
                <a:moveTo>
                  <a:pt x="235633" y="766689"/>
                </a:moveTo>
                <a:cubicBezTo>
                  <a:pt x="227427" y="764344"/>
                  <a:pt x="218475" y="763800"/>
                  <a:pt x="211015" y="759655"/>
                </a:cubicBezTo>
                <a:cubicBezTo>
                  <a:pt x="207320" y="757602"/>
                  <a:pt x="207162" y="751887"/>
                  <a:pt x="203981" y="749104"/>
                </a:cubicBezTo>
                <a:cubicBezTo>
                  <a:pt x="197619" y="743537"/>
                  <a:pt x="189914" y="739725"/>
                  <a:pt x="182880" y="735036"/>
                </a:cubicBezTo>
                <a:cubicBezTo>
                  <a:pt x="179363" y="732691"/>
                  <a:pt x="176339" y="729340"/>
                  <a:pt x="172329" y="728003"/>
                </a:cubicBezTo>
                <a:cubicBezTo>
                  <a:pt x="133854" y="715178"/>
                  <a:pt x="192129" y="735631"/>
                  <a:pt x="151227" y="717452"/>
                </a:cubicBezTo>
                <a:cubicBezTo>
                  <a:pt x="144452" y="714441"/>
                  <a:pt x="136295" y="714531"/>
                  <a:pt x="130126" y="710418"/>
                </a:cubicBezTo>
                <a:cubicBezTo>
                  <a:pt x="126609" y="708073"/>
                  <a:pt x="123438" y="705101"/>
                  <a:pt x="119575" y="703384"/>
                </a:cubicBezTo>
                <a:cubicBezTo>
                  <a:pt x="112800" y="700373"/>
                  <a:pt x="105507" y="698695"/>
                  <a:pt x="98473" y="696350"/>
                </a:cubicBezTo>
                <a:cubicBezTo>
                  <a:pt x="94956" y="695178"/>
                  <a:pt x="91007" y="694889"/>
                  <a:pt x="87923" y="692833"/>
                </a:cubicBezTo>
                <a:cubicBezTo>
                  <a:pt x="84406" y="690489"/>
                  <a:pt x="80619" y="688506"/>
                  <a:pt x="77372" y="685800"/>
                </a:cubicBezTo>
                <a:cubicBezTo>
                  <a:pt x="50285" y="663228"/>
                  <a:pt x="82473" y="685683"/>
                  <a:pt x="56270" y="668215"/>
                </a:cubicBezTo>
                <a:cubicBezTo>
                  <a:pt x="53926" y="664698"/>
                  <a:pt x="52226" y="660653"/>
                  <a:pt x="49237" y="657664"/>
                </a:cubicBezTo>
                <a:cubicBezTo>
                  <a:pt x="46248" y="654675"/>
                  <a:pt x="40926" y="654214"/>
                  <a:pt x="38686" y="650630"/>
                </a:cubicBezTo>
                <a:cubicBezTo>
                  <a:pt x="34756" y="644343"/>
                  <a:pt x="35765" y="635698"/>
                  <a:pt x="31652" y="629529"/>
                </a:cubicBezTo>
                <a:cubicBezTo>
                  <a:pt x="29307" y="626012"/>
                  <a:pt x="26335" y="622841"/>
                  <a:pt x="24618" y="618978"/>
                </a:cubicBezTo>
                <a:cubicBezTo>
                  <a:pt x="21607" y="612203"/>
                  <a:pt x="19929" y="604910"/>
                  <a:pt x="17584" y="597876"/>
                </a:cubicBezTo>
                <a:cubicBezTo>
                  <a:pt x="12176" y="581652"/>
                  <a:pt x="14795" y="590965"/>
                  <a:pt x="10550" y="569741"/>
                </a:cubicBezTo>
                <a:cubicBezTo>
                  <a:pt x="9378" y="546295"/>
                  <a:pt x="8982" y="522797"/>
                  <a:pt x="7033" y="499403"/>
                </a:cubicBezTo>
                <a:cubicBezTo>
                  <a:pt x="6632" y="494586"/>
                  <a:pt x="4382" y="490091"/>
                  <a:pt x="3517" y="485335"/>
                </a:cubicBezTo>
                <a:cubicBezTo>
                  <a:pt x="2034" y="477179"/>
                  <a:pt x="1172" y="468922"/>
                  <a:pt x="0" y="460716"/>
                </a:cubicBezTo>
                <a:cubicBezTo>
                  <a:pt x="1172" y="426719"/>
                  <a:pt x="1775" y="392698"/>
                  <a:pt x="3517" y="358726"/>
                </a:cubicBezTo>
                <a:cubicBezTo>
                  <a:pt x="4120" y="346960"/>
                  <a:pt x="4862" y="335136"/>
                  <a:pt x="7033" y="323556"/>
                </a:cubicBezTo>
                <a:cubicBezTo>
                  <a:pt x="12339" y="295255"/>
                  <a:pt x="11039" y="309362"/>
                  <a:pt x="24618" y="291904"/>
                </a:cubicBezTo>
                <a:cubicBezTo>
                  <a:pt x="24620" y="291902"/>
                  <a:pt x="42202" y="265529"/>
                  <a:pt x="45720" y="260252"/>
                </a:cubicBezTo>
                <a:cubicBezTo>
                  <a:pt x="48064" y="256735"/>
                  <a:pt x="51416" y="253711"/>
                  <a:pt x="52753" y="249701"/>
                </a:cubicBezTo>
                <a:cubicBezTo>
                  <a:pt x="55098" y="242667"/>
                  <a:pt x="55674" y="234769"/>
                  <a:pt x="59787" y="228600"/>
                </a:cubicBezTo>
                <a:cubicBezTo>
                  <a:pt x="62132" y="225083"/>
                  <a:pt x="65104" y="221912"/>
                  <a:pt x="66821" y="218049"/>
                </a:cubicBezTo>
                <a:cubicBezTo>
                  <a:pt x="69832" y="211274"/>
                  <a:pt x="71510" y="203981"/>
                  <a:pt x="73855" y="196947"/>
                </a:cubicBezTo>
                <a:cubicBezTo>
                  <a:pt x="75027" y="193430"/>
                  <a:pt x="75315" y="189481"/>
                  <a:pt x="77372" y="186396"/>
                </a:cubicBezTo>
                <a:lnTo>
                  <a:pt x="84406" y="175846"/>
                </a:lnTo>
                <a:lnTo>
                  <a:pt x="91440" y="154744"/>
                </a:lnTo>
                <a:cubicBezTo>
                  <a:pt x="92612" y="151227"/>
                  <a:pt x="92901" y="147278"/>
                  <a:pt x="94957" y="144193"/>
                </a:cubicBezTo>
                <a:cubicBezTo>
                  <a:pt x="99646" y="137159"/>
                  <a:pt x="106351" y="131112"/>
                  <a:pt x="109024" y="123092"/>
                </a:cubicBezTo>
                <a:cubicBezTo>
                  <a:pt x="113447" y="109824"/>
                  <a:pt x="114515" y="103534"/>
                  <a:pt x="126609" y="91440"/>
                </a:cubicBezTo>
                <a:cubicBezTo>
                  <a:pt x="130126" y="87923"/>
                  <a:pt x="134106" y="84815"/>
                  <a:pt x="137160" y="80889"/>
                </a:cubicBezTo>
                <a:cubicBezTo>
                  <a:pt x="174296" y="33141"/>
                  <a:pt x="133831" y="76041"/>
                  <a:pt x="161778" y="52753"/>
                </a:cubicBezTo>
                <a:cubicBezTo>
                  <a:pt x="171243" y="44866"/>
                  <a:pt x="171654" y="40158"/>
                  <a:pt x="182880" y="35169"/>
                </a:cubicBezTo>
                <a:cubicBezTo>
                  <a:pt x="189655" y="32158"/>
                  <a:pt x="196947" y="30480"/>
                  <a:pt x="203981" y="28135"/>
                </a:cubicBezTo>
                <a:lnTo>
                  <a:pt x="235633" y="17584"/>
                </a:lnTo>
                <a:lnTo>
                  <a:pt x="246184" y="14067"/>
                </a:lnTo>
                <a:cubicBezTo>
                  <a:pt x="249701" y="12895"/>
                  <a:pt x="253650" y="12606"/>
                  <a:pt x="256735" y="10550"/>
                </a:cubicBezTo>
                <a:cubicBezTo>
                  <a:pt x="260252" y="8205"/>
                  <a:pt x="263087" y="4000"/>
                  <a:pt x="267286" y="3516"/>
                </a:cubicBezTo>
                <a:cubicBezTo>
                  <a:pt x="294097" y="423"/>
                  <a:pt x="321212" y="1172"/>
                  <a:pt x="348175" y="0"/>
                </a:cubicBezTo>
                <a:cubicBezTo>
                  <a:pt x="443500" y="3812"/>
                  <a:pt x="408274" y="-5759"/>
                  <a:pt x="457200" y="10550"/>
                </a:cubicBezTo>
                <a:cubicBezTo>
                  <a:pt x="495675" y="23376"/>
                  <a:pt x="437396" y="2921"/>
                  <a:pt x="478301" y="21101"/>
                </a:cubicBezTo>
                <a:cubicBezTo>
                  <a:pt x="485076" y="24112"/>
                  <a:pt x="492369" y="25790"/>
                  <a:pt x="499403" y="28135"/>
                </a:cubicBezTo>
                <a:lnTo>
                  <a:pt x="509953" y="31652"/>
                </a:lnTo>
                <a:cubicBezTo>
                  <a:pt x="512298" y="35169"/>
                  <a:pt x="513998" y="39214"/>
                  <a:pt x="516987" y="42203"/>
                </a:cubicBezTo>
                <a:cubicBezTo>
                  <a:pt x="519976" y="45192"/>
                  <a:pt x="524897" y="45936"/>
                  <a:pt x="527538" y="49236"/>
                </a:cubicBezTo>
                <a:cubicBezTo>
                  <a:pt x="529854" y="52131"/>
                  <a:pt x="529397" y="56471"/>
                  <a:pt x="531055" y="59787"/>
                </a:cubicBezTo>
                <a:cubicBezTo>
                  <a:pt x="536917" y="71510"/>
                  <a:pt x="538089" y="70338"/>
                  <a:pt x="548640" y="77372"/>
                </a:cubicBezTo>
                <a:cubicBezTo>
                  <a:pt x="549812" y="80889"/>
                  <a:pt x="549841" y="85028"/>
                  <a:pt x="552157" y="87923"/>
                </a:cubicBezTo>
                <a:cubicBezTo>
                  <a:pt x="558236" y="95522"/>
                  <a:pt x="577364" y="99842"/>
                  <a:pt x="583809" y="101990"/>
                </a:cubicBezTo>
                <a:lnTo>
                  <a:pt x="594360" y="105507"/>
                </a:lnTo>
                <a:cubicBezTo>
                  <a:pt x="597877" y="104335"/>
                  <a:pt x="601203" y="101990"/>
                  <a:pt x="604910" y="101990"/>
                </a:cubicBezTo>
                <a:cubicBezTo>
                  <a:pt x="609744" y="101990"/>
                  <a:pt x="614238" y="104559"/>
                  <a:pt x="618978" y="105507"/>
                </a:cubicBezTo>
                <a:cubicBezTo>
                  <a:pt x="625971" y="106906"/>
                  <a:pt x="633046" y="107852"/>
                  <a:pt x="640080" y="109024"/>
                </a:cubicBezTo>
                <a:lnTo>
                  <a:pt x="661181" y="116058"/>
                </a:lnTo>
                <a:cubicBezTo>
                  <a:pt x="664698" y="117230"/>
                  <a:pt x="668647" y="117519"/>
                  <a:pt x="671732" y="119575"/>
                </a:cubicBezTo>
                <a:cubicBezTo>
                  <a:pt x="675249" y="121920"/>
                  <a:pt x="678420" y="124892"/>
                  <a:pt x="682283" y="126609"/>
                </a:cubicBezTo>
                <a:cubicBezTo>
                  <a:pt x="689058" y="129620"/>
                  <a:pt x="697215" y="129531"/>
                  <a:pt x="703384" y="133643"/>
                </a:cubicBezTo>
                <a:cubicBezTo>
                  <a:pt x="733630" y="153804"/>
                  <a:pt x="695356" y="129628"/>
                  <a:pt x="724486" y="144193"/>
                </a:cubicBezTo>
                <a:cubicBezTo>
                  <a:pt x="728267" y="146083"/>
                  <a:pt x="731174" y="149510"/>
                  <a:pt x="735037" y="151227"/>
                </a:cubicBezTo>
                <a:cubicBezTo>
                  <a:pt x="741812" y="154238"/>
                  <a:pt x="749104" y="155916"/>
                  <a:pt x="756138" y="158261"/>
                </a:cubicBezTo>
                <a:lnTo>
                  <a:pt x="777240" y="165295"/>
                </a:lnTo>
                <a:lnTo>
                  <a:pt x="808892" y="175846"/>
                </a:lnTo>
                <a:lnTo>
                  <a:pt x="819443" y="179363"/>
                </a:lnTo>
                <a:cubicBezTo>
                  <a:pt x="822960" y="180535"/>
                  <a:pt x="826315" y="182420"/>
                  <a:pt x="829993" y="182880"/>
                </a:cubicBezTo>
                <a:cubicBezTo>
                  <a:pt x="847084" y="185016"/>
                  <a:pt x="859597" y="185884"/>
                  <a:pt x="875713" y="189913"/>
                </a:cubicBezTo>
                <a:cubicBezTo>
                  <a:pt x="879310" y="190812"/>
                  <a:pt x="882629" y="192703"/>
                  <a:pt x="886264" y="193430"/>
                </a:cubicBezTo>
                <a:cubicBezTo>
                  <a:pt x="894352" y="195048"/>
                  <a:pt x="932173" y="199608"/>
                  <a:pt x="939018" y="200464"/>
                </a:cubicBezTo>
                <a:cubicBezTo>
                  <a:pt x="953086" y="199292"/>
                  <a:pt x="967228" y="198813"/>
                  <a:pt x="981221" y="196947"/>
                </a:cubicBezTo>
                <a:cubicBezTo>
                  <a:pt x="984896" y="196457"/>
                  <a:pt x="988065" y="193430"/>
                  <a:pt x="991772" y="193430"/>
                </a:cubicBezTo>
                <a:cubicBezTo>
                  <a:pt x="1011736" y="193430"/>
                  <a:pt x="1031631" y="195775"/>
                  <a:pt x="1051560" y="196947"/>
                </a:cubicBezTo>
                <a:cubicBezTo>
                  <a:pt x="1089641" y="203294"/>
                  <a:pt x="1058969" y="197055"/>
                  <a:pt x="1083212" y="203981"/>
                </a:cubicBezTo>
                <a:cubicBezTo>
                  <a:pt x="1086963" y="205053"/>
                  <a:pt x="1103365" y="208534"/>
                  <a:pt x="1107830" y="211015"/>
                </a:cubicBezTo>
                <a:cubicBezTo>
                  <a:pt x="1115220" y="215121"/>
                  <a:pt x="1121898" y="220394"/>
                  <a:pt x="1128932" y="225083"/>
                </a:cubicBezTo>
                <a:cubicBezTo>
                  <a:pt x="1132449" y="227427"/>
                  <a:pt x="1135473" y="230779"/>
                  <a:pt x="1139483" y="232116"/>
                </a:cubicBezTo>
                <a:cubicBezTo>
                  <a:pt x="1177966" y="244945"/>
                  <a:pt x="1119670" y="224483"/>
                  <a:pt x="1160584" y="242667"/>
                </a:cubicBezTo>
                <a:cubicBezTo>
                  <a:pt x="1167359" y="245678"/>
                  <a:pt x="1181686" y="249701"/>
                  <a:pt x="1181686" y="249701"/>
                </a:cubicBezTo>
                <a:cubicBezTo>
                  <a:pt x="1185203" y="253218"/>
                  <a:pt x="1189053" y="256431"/>
                  <a:pt x="1192237" y="260252"/>
                </a:cubicBezTo>
                <a:cubicBezTo>
                  <a:pt x="1194943" y="263499"/>
                  <a:pt x="1196281" y="267814"/>
                  <a:pt x="1199270" y="270803"/>
                </a:cubicBezTo>
                <a:cubicBezTo>
                  <a:pt x="1202259" y="273792"/>
                  <a:pt x="1206304" y="275492"/>
                  <a:pt x="1209821" y="277836"/>
                </a:cubicBezTo>
                <a:lnTo>
                  <a:pt x="1223889" y="298938"/>
                </a:lnTo>
                <a:cubicBezTo>
                  <a:pt x="1226234" y="302455"/>
                  <a:pt x="1229586" y="305479"/>
                  <a:pt x="1230923" y="309489"/>
                </a:cubicBezTo>
                <a:cubicBezTo>
                  <a:pt x="1233783" y="318069"/>
                  <a:pt x="1234656" y="323773"/>
                  <a:pt x="1241473" y="330590"/>
                </a:cubicBezTo>
                <a:cubicBezTo>
                  <a:pt x="1244462" y="333579"/>
                  <a:pt x="1248507" y="335279"/>
                  <a:pt x="1252024" y="337624"/>
                </a:cubicBezTo>
                <a:lnTo>
                  <a:pt x="1259058" y="358726"/>
                </a:lnTo>
                <a:lnTo>
                  <a:pt x="1262575" y="369276"/>
                </a:lnTo>
                <a:cubicBezTo>
                  <a:pt x="1270178" y="464308"/>
                  <a:pt x="1264775" y="428198"/>
                  <a:pt x="1273126" y="478301"/>
                </a:cubicBezTo>
                <a:cubicBezTo>
                  <a:pt x="1271954" y="495886"/>
                  <a:pt x="1271555" y="513539"/>
                  <a:pt x="1269609" y="531055"/>
                </a:cubicBezTo>
                <a:cubicBezTo>
                  <a:pt x="1269200" y="534740"/>
                  <a:pt x="1266701" y="537949"/>
                  <a:pt x="1266092" y="541606"/>
                </a:cubicBezTo>
                <a:cubicBezTo>
                  <a:pt x="1257421" y="593631"/>
                  <a:pt x="1268960" y="554105"/>
                  <a:pt x="1255541" y="594360"/>
                </a:cubicBezTo>
                <a:cubicBezTo>
                  <a:pt x="1254369" y="597877"/>
                  <a:pt x="1254080" y="601826"/>
                  <a:pt x="1252024" y="604910"/>
                </a:cubicBezTo>
                <a:cubicBezTo>
                  <a:pt x="1249679" y="608427"/>
                  <a:pt x="1246880" y="611680"/>
                  <a:pt x="1244990" y="615461"/>
                </a:cubicBezTo>
                <a:cubicBezTo>
                  <a:pt x="1243332" y="618777"/>
                  <a:pt x="1242491" y="622447"/>
                  <a:pt x="1241473" y="626012"/>
                </a:cubicBezTo>
                <a:cubicBezTo>
                  <a:pt x="1239969" y="631277"/>
                  <a:pt x="1237253" y="645003"/>
                  <a:pt x="1234440" y="650630"/>
                </a:cubicBezTo>
                <a:cubicBezTo>
                  <a:pt x="1227890" y="663729"/>
                  <a:pt x="1226579" y="660064"/>
                  <a:pt x="1216855" y="671732"/>
                </a:cubicBezTo>
                <a:cubicBezTo>
                  <a:pt x="1202202" y="689316"/>
                  <a:pt x="1218612" y="676423"/>
                  <a:pt x="1199270" y="689316"/>
                </a:cubicBezTo>
                <a:lnTo>
                  <a:pt x="1178169" y="720969"/>
                </a:lnTo>
                <a:cubicBezTo>
                  <a:pt x="1175824" y="724486"/>
                  <a:pt x="1174652" y="729176"/>
                  <a:pt x="1171135" y="731520"/>
                </a:cubicBezTo>
                <a:lnTo>
                  <a:pt x="1160584" y="738553"/>
                </a:lnTo>
                <a:cubicBezTo>
                  <a:pt x="1151742" y="765080"/>
                  <a:pt x="1163671" y="732376"/>
                  <a:pt x="1150033" y="759655"/>
                </a:cubicBezTo>
                <a:cubicBezTo>
                  <a:pt x="1145294" y="769135"/>
                  <a:pt x="1148445" y="772915"/>
                  <a:pt x="1139483" y="780756"/>
                </a:cubicBezTo>
                <a:cubicBezTo>
                  <a:pt x="1133121" y="786323"/>
                  <a:pt x="1124359" y="788846"/>
                  <a:pt x="1118381" y="794824"/>
                </a:cubicBezTo>
                <a:cubicBezTo>
                  <a:pt x="1114864" y="798341"/>
                  <a:pt x="1112178" y="802959"/>
                  <a:pt x="1107830" y="805375"/>
                </a:cubicBezTo>
                <a:cubicBezTo>
                  <a:pt x="1101349" y="808976"/>
                  <a:pt x="1093763" y="810064"/>
                  <a:pt x="1086729" y="812409"/>
                </a:cubicBezTo>
                <a:cubicBezTo>
                  <a:pt x="1083212" y="813581"/>
                  <a:pt x="1079263" y="813870"/>
                  <a:pt x="1076178" y="815926"/>
                </a:cubicBezTo>
                <a:lnTo>
                  <a:pt x="1055077" y="829993"/>
                </a:lnTo>
                <a:cubicBezTo>
                  <a:pt x="1051560" y="832338"/>
                  <a:pt x="1048536" y="835690"/>
                  <a:pt x="1044526" y="837027"/>
                </a:cubicBezTo>
                <a:lnTo>
                  <a:pt x="1012873" y="847578"/>
                </a:lnTo>
                <a:cubicBezTo>
                  <a:pt x="1009356" y="848750"/>
                  <a:pt x="1006001" y="850635"/>
                  <a:pt x="1002323" y="851095"/>
                </a:cubicBezTo>
                <a:lnTo>
                  <a:pt x="974187" y="854612"/>
                </a:lnTo>
                <a:cubicBezTo>
                  <a:pt x="947232" y="863598"/>
                  <a:pt x="978805" y="853996"/>
                  <a:pt x="921433" y="861646"/>
                </a:cubicBezTo>
                <a:cubicBezTo>
                  <a:pt x="917759" y="862136"/>
                  <a:pt x="914447" y="864145"/>
                  <a:pt x="910883" y="865163"/>
                </a:cubicBezTo>
                <a:cubicBezTo>
                  <a:pt x="906235" y="866491"/>
                  <a:pt x="901445" y="867291"/>
                  <a:pt x="896815" y="868680"/>
                </a:cubicBezTo>
                <a:cubicBezTo>
                  <a:pt x="889713" y="870810"/>
                  <a:pt x="883026" y="874494"/>
                  <a:pt x="875713" y="875713"/>
                </a:cubicBezTo>
                <a:cubicBezTo>
                  <a:pt x="868679" y="876885"/>
                  <a:pt x="861530" y="877501"/>
                  <a:pt x="854612" y="879230"/>
                </a:cubicBezTo>
                <a:cubicBezTo>
                  <a:pt x="847419" y="881028"/>
                  <a:pt x="840915" y="885894"/>
                  <a:pt x="833510" y="886264"/>
                </a:cubicBezTo>
                <a:lnTo>
                  <a:pt x="763172" y="889781"/>
                </a:lnTo>
                <a:cubicBezTo>
                  <a:pt x="758483" y="890953"/>
                  <a:pt x="753752" y="891970"/>
                  <a:pt x="749104" y="893298"/>
                </a:cubicBezTo>
                <a:cubicBezTo>
                  <a:pt x="730446" y="898629"/>
                  <a:pt x="731756" y="902430"/>
                  <a:pt x="703384" y="903849"/>
                </a:cubicBezTo>
                <a:lnTo>
                  <a:pt x="633046" y="907366"/>
                </a:lnTo>
                <a:cubicBezTo>
                  <a:pt x="626012" y="908538"/>
                  <a:pt x="618862" y="909154"/>
                  <a:pt x="611944" y="910883"/>
                </a:cubicBezTo>
                <a:cubicBezTo>
                  <a:pt x="604751" y="912681"/>
                  <a:pt x="597877" y="915572"/>
                  <a:pt x="590843" y="917916"/>
                </a:cubicBezTo>
                <a:cubicBezTo>
                  <a:pt x="587326" y="919088"/>
                  <a:pt x="583949" y="920824"/>
                  <a:pt x="580292" y="921433"/>
                </a:cubicBezTo>
                <a:lnTo>
                  <a:pt x="559190" y="924950"/>
                </a:lnTo>
                <a:cubicBezTo>
                  <a:pt x="553329" y="923778"/>
                  <a:pt x="546952" y="924106"/>
                  <a:pt x="541606" y="921433"/>
                </a:cubicBezTo>
                <a:cubicBezTo>
                  <a:pt x="537157" y="919209"/>
                  <a:pt x="534876" y="914067"/>
                  <a:pt x="531055" y="910883"/>
                </a:cubicBezTo>
                <a:cubicBezTo>
                  <a:pt x="527808" y="908177"/>
                  <a:pt x="524021" y="906194"/>
                  <a:pt x="520504" y="903849"/>
                </a:cubicBezTo>
                <a:cubicBezTo>
                  <a:pt x="504092" y="879230"/>
                  <a:pt x="513471" y="887436"/>
                  <a:pt x="495886" y="875713"/>
                </a:cubicBezTo>
                <a:cubicBezTo>
                  <a:pt x="493541" y="872196"/>
                  <a:pt x="492369" y="867507"/>
                  <a:pt x="488852" y="865163"/>
                </a:cubicBezTo>
                <a:cubicBezTo>
                  <a:pt x="484830" y="862482"/>
                  <a:pt x="479432" y="862974"/>
                  <a:pt x="474784" y="861646"/>
                </a:cubicBezTo>
                <a:cubicBezTo>
                  <a:pt x="471219" y="860628"/>
                  <a:pt x="467750" y="859301"/>
                  <a:pt x="464233" y="858129"/>
                </a:cubicBezTo>
                <a:lnTo>
                  <a:pt x="443132" y="844061"/>
                </a:lnTo>
                <a:lnTo>
                  <a:pt x="432581" y="837027"/>
                </a:lnTo>
                <a:cubicBezTo>
                  <a:pt x="430236" y="833510"/>
                  <a:pt x="428848" y="829117"/>
                  <a:pt x="425547" y="826476"/>
                </a:cubicBezTo>
                <a:cubicBezTo>
                  <a:pt x="422652" y="824160"/>
                  <a:pt x="418313" y="824618"/>
                  <a:pt x="414997" y="822960"/>
                </a:cubicBezTo>
                <a:cubicBezTo>
                  <a:pt x="411216" y="821070"/>
                  <a:pt x="408309" y="817643"/>
                  <a:pt x="404446" y="815926"/>
                </a:cubicBezTo>
                <a:cubicBezTo>
                  <a:pt x="397671" y="812915"/>
                  <a:pt x="390378" y="811237"/>
                  <a:pt x="383344" y="808892"/>
                </a:cubicBezTo>
                <a:lnTo>
                  <a:pt x="351692" y="798341"/>
                </a:lnTo>
                <a:cubicBezTo>
                  <a:pt x="348175" y="797169"/>
                  <a:pt x="344226" y="796880"/>
                  <a:pt x="341141" y="794824"/>
                </a:cubicBezTo>
                <a:cubicBezTo>
                  <a:pt x="334107" y="790135"/>
                  <a:pt x="328060" y="783429"/>
                  <a:pt x="320040" y="780756"/>
                </a:cubicBezTo>
                <a:lnTo>
                  <a:pt x="288387" y="770206"/>
                </a:lnTo>
                <a:cubicBezTo>
                  <a:pt x="288385" y="770205"/>
                  <a:pt x="267287" y="763172"/>
                  <a:pt x="267286" y="763172"/>
                </a:cubicBezTo>
                <a:lnTo>
                  <a:pt x="235633" y="766689"/>
                </a:lnTo>
                <a:close/>
              </a:path>
            </a:pathLst>
          </a:cu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58368"/>
            <a:endParaRPr lang="en-US" sz="1296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7" name="Picture 106" descr="A picture containing indoor, small, sitting, cake&#10;&#10;Description automatically generated">
            <a:extLst>
              <a:ext uri="{FF2B5EF4-FFF2-40B4-BE49-F238E27FC236}">
                <a16:creationId xmlns:a16="http://schemas.microsoft.com/office/drawing/2014/main" id="{E1E7BDAD-6AD5-2047-B172-61D442A75D1F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7747" y="3885687"/>
            <a:ext cx="913928" cy="600075"/>
          </a:xfrm>
          <a:prstGeom prst="rect">
            <a:avLst/>
          </a:prstGeom>
        </p:spPr>
      </p:pic>
      <p:sp>
        <p:nvSpPr>
          <p:cNvPr id="108" name="Freeform 107">
            <a:extLst>
              <a:ext uri="{FF2B5EF4-FFF2-40B4-BE49-F238E27FC236}">
                <a16:creationId xmlns:a16="http://schemas.microsoft.com/office/drawing/2014/main" id="{1D48EC64-E418-BE4C-8A13-8E01EA4459AE}"/>
              </a:ext>
            </a:extLst>
          </p:cNvPr>
          <p:cNvSpPr/>
          <p:nvPr/>
        </p:nvSpPr>
        <p:spPr>
          <a:xfrm>
            <a:off x="3988283" y="4008269"/>
            <a:ext cx="567928" cy="344091"/>
          </a:xfrm>
          <a:custGeom>
            <a:avLst/>
            <a:gdLst>
              <a:gd name="connsiteX0" fmla="*/ 0 w 1514475"/>
              <a:gd name="connsiteY0" fmla="*/ 644525 h 917575"/>
              <a:gd name="connsiteX1" fmla="*/ 9525 w 1514475"/>
              <a:gd name="connsiteY1" fmla="*/ 542925 h 917575"/>
              <a:gd name="connsiteX2" fmla="*/ 15875 w 1514475"/>
              <a:gd name="connsiteY2" fmla="*/ 523875 h 917575"/>
              <a:gd name="connsiteX3" fmla="*/ 19050 w 1514475"/>
              <a:gd name="connsiteY3" fmla="*/ 514350 h 917575"/>
              <a:gd name="connsiteX4" fmla="*/ 31750 w 1514475"/>
              <a:gd name="connsiteY4" fmla="*/ 495300 h 917575"/>
              <a:gd name="connsiteX5" fmla="*/ 41275 w 1514475"/>
              <a:gd name="connsiteY5" fmla="*/ 463550 h 917575"/>
              <a:gd name="connsiteX6" fmla="*/ 47625 w 1514475"/>
              <a:gd name="connsiteY6" fmla="*/ 454025 h 917575"/>
              <a:gd name="connsiteX7" fmla="*/ 53975 w 1514475"/>
              <a:gd name="connsiteY7" fmla="*/ 434975 h 917575"/>
              <a:gd name="connsiteX8" fmla="*/ 57150 w 1514475"/>
              <a:gd name="connsiteY8" fmla="*/ 425450 h 917575"/>
              <a:gd name="connsiteX9" fmla="*/ 63500 w 1514475"/>
              <a:gd name="connsiteY9" fmla="*/ 415925 h 917575"/>
              <a:gd name="connsiteX10" fmla="*/ 66675 w 1514475"/>
              <a:gd name="connsiteY10" fmla="*/ 406400 h 917575"/>
              <a:gd name="connsiteX11" fmla="*/ 85725 w 1514475"/>
              <a:gd name="connsiteY11" fmla="*/ 377825 h 917575"/>
              <a:gd name="connsiteX12" fmla="*/ 92075 w 1514475"/>
              <a:gd name="connsiteY12" fmla="*/ 368300 h 917575"/>
              <a:gd name="connsiteX13" fmla="*/ 101600 w 1514475"/>
              <a:gd name="connsiteY13" fmla="*/ 349250 h 917575"/>
              <a:gd name="connsiteX14" fmla="*/ 107950 w 1514475"/>
              <a:gd name="connsiteY14" fmla="*/ 330200 h 917575"/>
              <a:gd name="connsiteX15" fmla="*/ 114300 w 1514475"/>
              <a:gd name="connsiteY15" fmla="*/ 320675 h 917575"/>
              <a:gd name="connsiteX16" fmla="*/ 130175 w 1514475"/>
              <a:gd name="connsiteY16" fmla="*/ 292100 h 917575"/>
              <a:gd name="connsiteX17" fmla="*/ 139700 w 1514475"/>
              <a:gd name="connsiteY17" fmla="*/ 282575 h 917575"/>
              <a:gd name="connsiteX18" fmla="*/ 158750 w 1514475"/>
              <a:gd name="connsiteY18" fmla="*/ 269875 h 917575"/>
              <a:gd name="connsiteX19" fmla="*/ 168275 w 1514475"/>
              <a:gd name="connsiteY19" fmla="*/ 263525 h 917575"/>
              <a:gd name="connsiteX20" fmla="*/ 187325 w 1514475"/>
              <a:gd name="connsiteY20" fmla="*/ 250825 h 917575"/>
              <a:gd name="connsiteX21" fmla="*/ 206375 w 1514475"/>
              <a:gd name="connsiteY21" fmla="*/ 231775 h 917575"/>
              <a:gd name="connsiteX22" fmla="*/ 215900 w 1514475"/>
              <a:gd name="connsiteY22" fmla="*/ 222250 h 917575"/>
              <a:gd name="connsiteX23" fmla="*/ 234950 w 1514475"/>
              <a:gd name="connsiteY23" fmla="*/ 209550 h 917575"/>
              <a:gd name="connsiteX24" fmla="*/ 244475 w 1514475"/>
              <a:gd name="connsiteY24" fmla="*/ 203200 h 917575"/>
              <a:gd name="connsiteX25" fmla="*/ 263525 w 1514475"/>
              <a:gd name="connsiteY25" fmla="*/ 196850 h 917575"/>
              <a:gd name="connsiteX26" fmla="*/ 282575 w 1514475"/>
              <a:gd name="connsiteY26" fmla="*/ 190500 h 917575"/>
              <a:gd name="connsiteX27" fmla="*/ 292100 w 1514475"/>
              <a:gd name="connsiteY27" fmla="*/ 187325 h 917575"/>
              <a:gd name="connsiteX28" fmla="*/ 311150 w 1514475"/>
              <a:gd name="connsiteY28" fmla="*/ 174625 h 917575"/>
              <a:gd name="connsiteX29" fmla="*/ 336550 w 1514475"/>
              <a:gd name="connsiteY29" fmla="*/ 158750 h 917575"/>
              <a:gd name="connsiteX30" fmla="*/ 346075 w 1514475"/>
              <a:gd name="connsiteY30" fmla="*/ 152400 h 917575"/>
              <a:gd name="connsiteX31" fmla="*/ 368300 w 1514475"/>
              <a:gd name="connsiteY31" fmla="*/ 146050 h 917575"/>
              <a:gd name="connsiteX32" fmla="*/ 396875 w 1514475"/>
              <a:gd name="connsiteY32" fmla="*/ 136525 h 917575"/>
              <a:gd name="connsiteX33" fmla="*/ 406400 w 1514475"/>
              <a:gd name="connsiteY33" fmla="*/ 133350 h 917575"/>
              <a:gd name="connsiteX34" fmla="*/ 431800 w 1514475"/>
              <a:gd name="connsiteY34" fmla="*/ 127000 h 917575"/>
              <a:gd name="connsiteX35" fmla="*/ 488950 w 1514475"/>
              <a:gd name="connsiteY35" fmla="*/ 107950 h 917575"/>
              <a:gd name="connsiteX36" fmla="*/ 498475 w 1514475"/>
              <a:gd name="connsiteY36" fmla="*/ 104775 h 917575"/>
              <a:gd name="connsiteX37" fmla="*/ 508000 w 1514475"/>
              <a:gd name="connsiteY37" fmla="*/ 101600 h 917575"/>
              <a:gd name="connsiteX38" fmla="*/ 558800 w 1514475"/>
              <a:gd name="connsiteY38" fmla="*/ 95250 h 917575"/>
              <a:gd name="connsiteX39" fmla="*/ 577850 w 1514475"/>
              <a:gd name="connsiteY39" fmla="*/ 88900 h 917575"/>
              <a:gd name="connsiteX40" fmla="*/ 606425 w 1514475"/>
              <a:gd name="connsiteY40" fmla="*/ 79375 h 917575"/>
              <a:gd name="connsiteX41" fmla="*/ 625475 w 1514475"/>
              <a:gd name="connsiteY41" fmla="*/ 73025 h 917575"/>
              <a:gd name="connsiteX42" fmla="*/ 635000 w 1514475"/>
              <a:gd name="connsiteY42" fmla="*/ 69850 h 917575"/>
              <a:gd name="connsiteX43" fmla="*/ 644525 w 1514475"/>
              <a:gd name="connsiteY43" fmla="*/ 63500 h 917575"/>
              <a:gd name="connsiteX44" fmla="*/ 663575 w 1514475"/>
              <a:gd name="connsiteY44" fmla="*/ 57150 h 917575"/>
              <a:gd name="connsiteX45" fmla="*/ 673100 w 1514475"/>
              <a:gd name="connsiteY45" fmla="*/ 53975 h 917575"/>
              <a:gd name="connsiteX46" fmla="*/ 711200 w 1514475"/>
              <a:gd name="connsiteY46" fmla="*/ 44450 h 917575"/>
              <a:gd name="connsiteX47" fmla="*/ 742950 w 1514475"/>
              <a:gd name="connsiteY47" fmla="*/ 34925 h 917575"/>
              <a:gd name="connsiteX48" fmla="*/ 752475 w 1514475"/>
              <a:gd name="connsiteY48" fmla="*/ 31750 h 917575"/>
              <a:gd name="connsiteX49" fmla="*/ 762000 w 1514475"/>
              <a:gd name="connsiteY49" fmla="*/ 28575 h 917575"/>
              <a:gd name="connsiteX50" fmla="*/ 803275 w 1514475"/>
              <a:gd name="connsiteY50" fmla="*/ 25400 h 917575"/>
              <a:gd name="connsiteX51" fmla="*/ 847725 w 1514475"/>
              <a:gd name="connsiteY51" fmla="*/ 19050 h 917575"/>
              <a:gd name="connsiteX52" fmla="*/ 914400 w 1514475"/>
              <a:gd name="connsiteY52" fmla="*/ 15875 h 917575"/>
              <a:gd name="connsiteX53" fmla="*/ 958850 w 1514475"/>
              <a:gd name="connsiteY53" fmla="*/ 3175 h 917575"/>
              <a:gd name="connsiteX54" fmla="*/ 968375 w 1514475"/>
              <a:gd name="connsiteY54" fmla="*/ 0 h 917575"/>
              <a:gd name="connsiteX55" fmla="*/ 1035050 w 1514475"/>
              <a:gd name="connsiteY55" fmla="*/ 6350 h 917575"/>
              <a:gd name="connsiteX56" fmla="*/ 1054100 w 1514475"/>
              <a:gd name="connsiteY56" fmla="*/ 12700 h 917575"/>
              <a:gd name="connsiteX57" fmla="*/ 1073150 w 1514475"/>
              <a:gd name="connsiteY57" fmla="*/ 25400 h 917575"/>
              <a:gd name="connsiteX58" fmla="*/ 1082675 w 1514475"/>
              <a:gd name="connsiteY58" fmla="*/ 31750 h 917575"/>
              <a:gd name="connsiteX59" fmla="*/ 1089025 w 1514475"/>
              <a:gd name="connsiteY59" fmla="*/ 41275 h 917575"/>
              <a:gd name="connsiteX60" fmla="*/ 1098550 w 1514475"/>
              <a:gd name="connsiteY60" fmla="*/ 44450 h 917575"/>
              <a:gd name="connsiteX61" fmla="*/ 1108075 w 1514475"/>
              <a:gd name="connsiteY61" fmla="*/ 50800 h 917575"/>
              <a:gd name="connsiteX62" fmla="*/ 1123950 w 1514475"/>
              <a:gd name="connsiteY62" fmla="*/ 63500 h 917575"/>
              <a:gd name="connsiteX63" fmla="*/ 1143000 w 1514475"/>
              <a:gd name="connsiteY63" fmla="*/ 76200 h 917575"/>
              <a:gd name="connsiteX64" fmla="*/ 1152525 w 1514475"/>
              <a:gd name="connsiteY64" fmla="*/ 82550 h 917575"/>
              <a:gd name="connsiteX65" fmla="*/ 1171575 w 1514475"/>
              <a:gd name="connsiteY65" fmla="*/ 95250 h 917575"/>
              <a:gd name="connsiteX66" fmla="*/ 1181100 w 1514475"/>
              <a:gd name="connsiteY66" fmla="*/ 101600 h 917575"/>
              <a:gd name="connsiteX67" fmla="*/ 1187450 w 1514475"/>
              <a:gd name="connsiteY67" fmla="*/ 111125 h 917575"/>
              <a:gd name="connsiteX68" fmla="*/ 1206500 w 1514475"/>
              <a:gd name="connsiteY68" fmla="*/ 123825 h 917575"/>
              <a:gd name="connsiteX69" fmla="*/ 1212850 w 1514475"/>
              <a:gd name="connsiteY69" fmla="*/ 133350 h 917575"/>
              <a:gd name="connsiteX70" fmla="*/ 1222375 w 1514475"/>
              <a:gd name="connsiteY70" fmla="*/ 136525 h 917575"/>
              <a:gd name="connsiteX71" fmla="*/ 1241425 w 1514475"/>
              <a:gd name="connsiteY71" fmla="*/ 149225 h 917575"/>
              <a:gd name="connsiteX72" fmla="*/ 1250950 w 1514475"/>
              <a:gd name="connsiteY72" fmla="*/ 152400 h 917575"/>
              <a:gd name="connsiteX73" fmla="*/ 1260475 w 1514475"/>
              <a:gd name="connsiteY73" fmla="*/ 158750 h 917575"/>
              <a:gd name="connsiteX74" fmla="*/ 1279525 w 1514475"/>
              <a:gd name="connsiteY74" fmla="*/ 165100 h 917575"/>
              <a:gd name="connsiteX75" fmla="*/ 1298575 w 1514475"/>
              <a:gd name="connsiteY75" fmla="*/ 174625 h 917575"/>
              <a:gd name="connsiteX76" fmla="*/ 1327150 w 1514475"/>
              <a:gd name="connsiteY76" fmla="*/ 196850 h 917575"/>
              <a:gd name="connsiteX77" fmla="*/ 1336675 w 1514475"/>
              <a:gd name="connsiteY77" fmla="*/ 203200 h 917575"/>
              <a:gd name="connsiteX78" fmla="*/ 1346200 w 1514475"/>
              <a:gd name="connsiteY78" fmla="*/ 209550 h 917575"/>
              <a:gd name="connsiteX79" fmla="*/ 1377950 w 1514475"/>
              <a:gd name="connsiteY79" fmla="*/ 219075 h 917575"/>
              <a:gd name="connsiteX80" fmla="*/ 1397000 w 1514475"/>
              <a:gd name="connsiteY80" fmla="*/ 231775 h 917575"/>
              <a:gd name="connsiteX81" fmla="*/ 1406525 w 1514475"/>
              <a:gd name="connsiteY81" fmla="*/ 238125 h 917575"/>
              <a:gd name="connsiteX82" fmla="*/ 1431925 w 1514475"/>
              <a:gd name="connsiteY82" fmla="*/ 266700 h 917575"/>
              <a:gd name="connsiteX83" fmla="*/ 1450975 w 1514475"/>
              <a:gd name="connsiteY83" fmla="*/ 279400 h 917575"/>
              <a:gd name="connsiteX84" fmla="*/ 1457325 w 1514475"/>
              <a:gd name="connsiteY84" fmla="*/ 288925 h 917575"/>
              <a:gd name="connsiteX85" fmla="*/ 1466850 w 1514475"/>
              <a:gd name="connsiteY85" fmla="*/ 298450 h 917575"/>
              <a:gd name="connsiteX86" fmla="*/ 1473200 w 1514475"/>
              <a:gd name="connsiteY86" fmla="*/ 317500 h 917575"/>
              <a:gd name="connsiteX87" fmla="*/ 1485900 w 1514475"/>
              <a:gd name="connsiteY87" fmla="*/ 368300 h 917575"/>
              <a:gd name="connsiteX88" fmla="*/ 1489075 w 1514475"/>
              <a:gd name="connsiteY88" fmla="*/ 377825 h 917575"/>
              <a:gd name="connsiteX89" fmla="*/ 1498600 w 1514475"/>
              <a:gd name="connsiteY89" fmla="*/ 396875 h 917575"/>
              <a:gd name="connsiteX90" fmla="*/ 1504950 w 1514475"/>
              <a:gd name="connsiteY90" fmla="*/ 406400 h 917575"/>
              <a:gd name="connsiteX91" fmla="*/ 1511300 w 1514475"/>
              <a:gd name="connsiteY91" fmla="*/ 425450 h 917575"/>
              <a:gd name="connsiteX92" fmla="*/ 1514475 w 1514475"/>
              <a:gd name="connsiteY92" fmla="*/ 434975 h 917575"/>
              <a:gd name="connsiteX93" fmla="*/ 1511300 w 1514475"/>
              <a:gd name="connsiteY93" fmla="*/ 495300 h 917575"/>
              <a:gd name="connsiteX94" fmla="*/ 1501775 w 1514475"/>
              <a:gd name="connsiteY94" fmla="*/ 527050 h 917575"/>
              <a:gd name="connsiteX95" fmla="*/ 1489075 w 1514475"/>
              <a:gd name="connsiteY95" fmla="*/ 546100 h 917575"/>
              <a:gd name="connsiteX96" fmla="*/ 1482725 w 1514475"/>
              <a:gd name="connsiteY96" fmla="*/ 555625 h 917575"/>
              <a:gd name="connsiteX97" fmla="*/ 1479550 w 1514475"/>
              <a:gd name="connsiteY97" fmla="*/ 565150 h 917575"/>
              <a:gd name="connsiteX98" fmla="*/ 1466850 w 1514475"/>
              <a:gd name="connsiteY98" fmla="*/ 584200 h 917575"/>
              <a:gd name="connsiteX99" fmla="*/ 1454150 w 1514475"/>
              <a:gd name="connsiteY99" fmla="*/ 603250 h 917575"/>
              <a:gd name="connsiteX100" fmla="*/ 1447800 w 1514475"/>
              <a:gd name="connsiteY100" fmla="*/ 612775 h 917575"/>
              <a:gd name="connsiteX101" fmla="*/ 1441450 w 1514475"/>
              <a:gd name="connsiteY101" fmla="*/ 622300 h 917575"/>
              <a:gd name="connsiteX102" fmla="*/ 1425575 w 1514475"/>
              <a:gd name="connsiteY102" fmla="*/ 650875 h 917575"/>
              <a:gd name="connsiteX103" fmla="*/ 1406525 w 1514475"/>
              <a:gd name="connsiteY103" fmla="*/ 660400 h 917575"/>
              <a:gd name="connsiteX104" fmla="*/ 1390650 w 1514475"/>
              <a:gd name="connsiteY104" fmla="*/ 673100 h 917575"/>
              <a:gd name="connsiteX105" fmla="*/ 1384300 w 1514475"/>
              <a:gd name="connsiteY105" fmla="*/ 682625 h 917575"/>
              <a:gd name="connsiteX106" fmla="*/ 1365250 w 1514475"/>
              <a:gd name="connsiteY106" fmla="*/ 695325 h 917575"/>
              <a:gd name="connsiteX107" fmla="*/ 1355725 w 1514475"/>
              <a:gd name="connsiteY107" fmla="*/ 701675 h 917575"/>
              <a:gd name="connsiteX108" fmla="*/ 1346200 w 1514475"/>
              <a:gd name="connsiteY108" fmla="*/ 711200 h 917575"/>
              <a:gd name="connsiteX109" fmla="*/ 1336675 w 1514475"/>
              <a:gd name="connsiteY109" fmla="*/ 714375 h 917575"/>
              <a:gd name="connsiteX110" fmla="*/ 1317625 w 1514475"/>
              <a:gd name="connsiteY110" fmla="*/ 727075 h 917575"/>
              <a:gd name="connsiteX111" fmla="*/ 1289050 w 1514475"/>
              <a:gd name="connsiteY111" fmla="*/ 746125 h 917575"/>
              <a:gd name="connsiteX112" fmla="*/ 1279525 w 1514475"/>
              <a:gd name="connsiteY112" fmla="*/ 752475 h 917575"/>
              <a:gd name="connsiteX113" fmla="*/ 1260475 w 1514475"/>
              <a:gd name="connsiteY113" fmla="*/ 762000 h 917575"/>
              <a:gd name="connsiteX114" fmla="*/ 1250950 w 1514475"/>
              <a:gd name="connsiteY114" fmla="*/ 765175 h 917575"/>
              <a:gd name="connsiteX115" fmla="*/ 1231900 w 1514475"/>
              <a:gd name="connsiteY115" fmla="*/ 777875 h 917575"/>
              <a:gd name="connsiteX116" fmla="*/ 1146175 w 1514475"/>
              <a:gd name="connsiteY116" fmla="*/ 806450 h 917575"/>
              <a:gd name="connsiteX117" fmla="*/ 1117600 w 1514475"/>
              <a:gd name="connsiteY117" fmla="*/ 815975 h 917575"/>
              <a:gd name="connsiteX118" fmla="*/ 1108075 w 1514475"/>
              <a:gd name="connsiteY118" fmla="*/ 819150 h 917575"/>
              <a:gd name="connsiteX119" fmla="*/ 1095375 w 1514475"/>
              <a:gd name="connsiteY119" fmla="*/ 822325 h 917575"/>
              <a:gd name="connsiteX120" fmla="*/ 1076325 w 1514475"/>
              <a:gd name="connsiteY120" fmla="*/ 828675 h 917575"/>
              <a:gd name="connsiteX121" fmla="*/ 1066800 w 1514475"/>
              <a:gd name="connsiteY121" fmla="*/ 835025 h 917575"/>
              <a:gd name="connsiteX122" fmla="*/ 1047750 w 1514475"/>
              <a:gd name="connsiteY122" fmla="*/ 841375 h 917575"/>
              <a:gd name="connsiteX123" fmla="*/ 1028700 w 1514475"/>
              <a:gd name="connsiteY123" fmla="*/ 850900 h 917575"/>
              <a:gd name="connsiteX124" fmla="*/ 1003300 w 1514475"/>
              <a:gd name="connsiteY124" fmla="*/ 857250 h 917575"/>
              <a:gd name="connsiteX125" fmla="*/ 955675 w 1514475"/>
              <a:gd name="connsiteY125" fmla="*/ 866775 h 917575"/>
              <a:gd name="connsiteX126" fmla="*/ 901700 w 1514475"/>
              <a:gd name="connsiteY126" fmla="*/ 869950 h 917575"/>
              <a:gd name="connsiteX127" fmla="*/ 869950 w 1514475"/>
              <a:gd name="connsiteY127" fmla="*/ 876300 h 917575"/>
              <a:gd name="connsiteX128" fmla="*/ 850900 w 1514475"/>
              <a:gd name="connsiteY128" fmla="*/ 882650 h 917575"/>
              <a:gd name="connsiteX129" fmla="*/ 841375 w 1514475"/>
              <a:gd name="connsiteY129" fmla="*/ 889000 h 917575"/>
              <a:gd name="connsiteX130" fmla="*/ 822325 w 1514475"/>
              <a:gd name="connsiteY130" fmla="*/ 895350 h 917575"/>
              <a:gd name="connsiteX131" fmla="*/ 812800 w 1514475"/>
              <a:gd name="connsiteY131" fmla="*/ 898525 h 917575"/>
              <a:gd name="connsiteX132" fmla="*/ 784225 w 1514475"/>
              <a:gd name="connsiteY132" fmla="*/ 908050 h 917575"/>
              <a:gd name="connsiteX133" fmla="*/ 774700 w 1514475"/>
              <a:gd name="connsiteY133" fmla="*/ 911225 h 917575"/>
              <a:gd name="connsiteX134" fmla="*/ 765175 w 1514475"/>
              <a:gd name="connsiteY134" fmla="*/ 914400 h 917575"/>
              <a:gd name="connsiteX135" fmla="*/ 752475 w 1514475"/>
              <a:gd name="connsiteY135" fmla="*/ 917575 h 917575"/>
              <a:gd name="connsiteX136" fmla="*/ 641350 w 1514475"/>
              <a:gd name="connsiteY136" fmla="*/ 914400 h 917575"/>
              <a:gd name="connsiteX137" fmla="*/ 609600 w 1514475"/>
              <a:gd name="connsiteY137" fmla="*/ 911225 h 917575"/>
              <a:gd name="connsiteX138" fmla="*/ 517525 w 1514475"/>
              <a:gd name="connsiteY138" fmla="*/ 908050 h 917575"/>
              <a:gd name="connsiteX139" fmla="*/ 479425 w 1514475"/>
              <a:gd name="connsiteY139" fmla="*/ 895350 h 917575"/>
              <a:gd name="connsiteX140" fmla="*/ 469900 w 1514475"/>
              <a:gd name="connsiteY140" fmla="*/ 892175 h 917575"/>
              <a:gd name="connsiteX141" fmla="*/ 460375 w 1514475"/>
              <a:gd name="connsiteY141" fmla="*/ 889000 h 917575"/>
              <a:gd name="connsiteX142" fmla="*/ 422275 w 1514475"/>
              <a:gd name="connsiteY142" fmla="*/ 885825 h 917575"/>
              <a:gd name="connsiteX143" fmla="*/ 403225 w 1514475"/>
              <a:gd name="connsiteY143" fmla="*/ 879475 h 917575"/>
              <a:gd name="connsiteX144" fmla="*/ 393700 w 1514475"/>
              <a:gd name="connsiteY144" fmla="*/ 876300 h 917575"/>
              <a:gd name="connsiteX145" fmla="*/ 384175 w 1514475"/>
              <a:gd name="connsiteY145" fmla="*/ 869950 h 917575"/>
              <a:gd name="connsiteX146" fmla="*/ 365125 w 1514475"/>
              <a:gd name="connsiteY146" fmla="*/ 863600 h 917575"/>
              <a:gd name="connsiteX147" fmla="*/ 355600 w 1514475"/>
              <a:gd name="connsiteY147" fmla="*/ 857250 h 917575"/>
              <a:gd name="connsiteX148" fmla="*/ 327025 w 1514475"/>
              <a:gd name="connsiteY148" fmla="*/ 847725 h 917575"/>
              <a:gd name="connsiteX149" fmla="*/ 317500 w 1514475"/>
              <a:gd name="connsiteY149" fmla="*/ 844550 h 917575"/>
              <a:gd name="connsiteX150" fmla="*/ 298450 w 1514475"/>
              <a:gd name="connsiteY150" fmla="*/ 831850 h 917575"/>
              <a:gd name="connsiteX151" fmla="*/ 269875 w 1514475"/>
              <a:gd name="connsiteY151" fmla="*/ 819150 h 917575"/>
              <a:gd name="connsiteX152" fmla="*/ 263525 w 1514475"/>
              <a:gd name="connsiteY152" fmla="*/ 809625 h 917575"/>
              <a:gd name="connsiteX153" fmla="*/ 250825 w 1514475"/>
              <a:gd name="connsiteY153" fmla="*/ 806450 h 917575"/>
              <a:gd name="connsiteX154" fmla="*/ 231775 w 1514475"/>
              <a:gd name="connsiteY154" fmla="*/ 796925 h 917575"/>
              <a:gd name="connsiteX155" fmla="*/ 222250 w 1514475"/>
              <a:gd name="connsiteY155" fmla="*/ 793750 h 917575"/>
              <a:gd name="connsiteX156" fmla="*/ 203200 w 1514475"/>
              <a:gd name="connsiteY156" fmla="*/ 781050 h 917575"/>
              <a:gd name="connsiteX157" fmla="*/ 184150 w 1514475"/>
              <a:gd name="connsiteY157" fmla="*/ 768350 h 917575"/>
              <a:gd name="connsiteX158" fmla="*/ 174625 w 1514475"/>
              <a:gd name="connsiteY158" fmla="*/ 762000 h 917575"/>
              <a:gd name="connsiteX159" fmla="*/ 165100 w 1514475"/>
              <a:gd name="connsiteY159" fmla="*/ 758825 h 917575"/>
              <a:gd name="connsiteX160" fmla="*/ 155575 w 1514475"/>
              <a:gd name="connsiteY160" fmla="*/ 752475 h 917575"/>
              <a:gd name="connsiteX161" fmla="*/ 142875 w 1514475"/>
              <a:gd name="connsiteY161" fmla="*/ 749300 h 917575"/>
              <a:gd name="connsiteX162" fmla="*/ 123825 w 1514475"/>
              <a:gd name="connsiteY162" fmla="*/ 742950 h 917575"/>
              <a:gd name="connsiteX163" fmla="*/ 104775 w 1514475"/>
              <a:gd name="connsiteY163" fmla="*/ 736600 h 917575"/>
              <a:gd name="connsiteX164" fmla="*/ 85725 w 1514475"/>
              <a:gd name="connsiteY164" fmla="*/ 727075 h 917575"/>
              <a:gd name="connsiteX165" fmla="*/ 76200 w 1514475"/>
              <a:gd name="connsiteY165" fmla="*/ 723900 h 917575"/>
              <a:gd name="connsiteX166" fmla="*/ 66675 w 1514475"/>
              <a:gd name="connsiteY166" fmla="*/ 717550 h 917575"/>
              <a:gd name="connsiteX167" fmla="*/ 57150 w 1514475"/>
              <a:gd name="connsiteY167" fmla="*/ 714375 h 917575"/>
              <a:gd name="connsiteX168" fmla="*/ 38100 w 1514475"/>
              <a:gd name="connsiteY168" fmla="*/ 701675 h 917575"/>
              <a:gd name="connsiteX169" fmla="*/ 28575 w 1514475"/>
              <a:gd name="connsiteY169" fmla="*/ 695325 h 917575"/>
              <a:gd name="connsiteX170" fmla="*/ 22225 w 1514475"/>
              <a:gd name="connsiteY170" fmla="*/ 676275 h 917575"/>
              <a:gd name="connsiteX171" fmla="*/ 6350 w 1514475"/>
              <a:gd name="connsiteY171" fmla="*/ 647700 h 917575"/>
              <a:gd name="connsiteX172" fmla="*/ 0 w 1514475"/>
              <a:gd name="connsiteY172" fmla="*/ 644525 h 917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</a:cxnLst>
            <a:rect l="l" t="t" r="r" b="b"/>
            <a:pathLst>
              <a:path w="1514475" h="917575">
                <a:moveTo>
                  <a:pt x="0" y="644525"/>
                </a:moveTo>
                <a:cubicBezTo>
                  <a:pt x="1802" y="601271"/>
                  <a:pt x="-2395" y="578684"/>
                  <a:pt x="9525" y="542925"/>
                </a:cubicBezTo>
                <a:lnTo>
                  <a:pt x="15875" y="523875"/>
                </a:lnTo>
                <a:cubicBezTo>
                  <a:pt x="16933" y="520700"/>
                  <a:pt x="17194" y="517135"/>
                  <a:pt x="19050" y="514350"/>
                </a:cubicBezTo>
                <a:lnTo>
                  <a:pt x="31750" y="495300"/>
                </a:lnTo>
                <a:cubicBezTo>
                  <a:pt x="33525" y="488201"/>
                  <a:pt x="38183" y="468188"/>
                  <a:pt x="41275" y="463550"/>
                </a:cubicBezTo>
                <a:cubicBezTo>
                  <a:pt x="43392" y="460375"/>
                  <a:pt x="46075" y="457512"/>
                  <a:pt x="47625" y="454025"/>
                </a:cubicBezTo>
                <a:cubicBezTo>
                  <a:pt x="50343" y="447908"/>
                  <a:pt x="51858" y="441325"/>
                  <a:pt x="53975" y="434975"/>
                </a:cubicBezTo>
                <a:cubicBezTo>
                  <a:pt x="55033" y="431800"/>
                  <a:pt x="55294" y="428235"/>
                  <a:pt x="57150" y="425450"/>
                </a:cubicBezTo>
                <a:cubicBezTo>
                  <a:pt x="59267" y="422275"/>
                  <a:pt x="61793" y="419338"/>
                  <a:pt x="63500" y="415925"/>
                </a:cubicBezTo>
                <a:cubicBezTo>
                  <a:pt x="64997" y="412932"/>
                  <a:pt x="65050" y="409326"/>
                  <a:pt x="66675" y="406400"/>
                </a:cubicBezTo>
                <a:lnTo>
                  <a:pt x="85725" y="377825"/>
                </a:lnTo>
                <a:cubicBezTo>
                  <a:pt x="87842" y="374650"/>
                  <a:pt x="90868" y="371920"/>
                  <a:pt x="92075" y="368300"/>
                </a:cubicBezTo>
                <a:cubicBezTo>
                  <a:pt x="103654" y="333562"/>
                  <a:pt x="85187" y="386179"/>
                  <a:pt x="101600" y="349250"/>
                </a:cubicBezTo>
                <a:cubicBezTo>
                  <a:pt x="104318" y="343133"/>
                  <a:pt x="104237" y="335769"/>
                  <a:pt x="107950" y="330200"/>
                </a:cubicBezTo>
                <a:cubicBezTo>
                  <a:pt x="110067" y="327025"/>
                  <a:pt x="112593" y="324088"/>
                  <a:pt x="114300" y="320675"/>
                </a:cubicBezTo>
                <a:cubicBezTo>
                  <a:pt x="122285" y="304705"/>
                  <a:pt x="110153" y="312122"/>
                  <a:pt x="130175" y="292100"/>
                </a:cubicBezTo>
                <a:cubicBezTo>
                  <a:pt x="133350" y="288925"/>
                  <a:pt x="136156" y="285332"/>
                  <a:pt x="139700" y="282575"/>
                </a:cubicBezTo>
                <a:cubicBezTo>
                  <a:pt x="145724" y="277890"/>
                  <a:pt x="152400" y="274108"/>
                  <a:pt x="158750" y="269875"/>
                </a:cubicBezTo>
                <a:cubicBezTo>
                  <a:pt x="161925" y="267758"/>
                  <a:pt x="165577" y="266223"/>
                  <a:pt x="168275" y="263525"/>
                </a:cubicBezTo>
                <a:cubicBezTo>
                  <a:pt x="180167" y="251633"/>
                  <a:pt x="173540" y="255420"/>
                  <a:pt x="187325" y="250825"/>
                </a:cubicBezTo>
                <a:lnTo>
                  <a:pt x="206375" y="231775"/>
                </a:lnTo>
                <a:cubicBezTo>
                  <a:pt x="209550" y="228600"/>
                  <a:pt x="212164" y="224741"/>
                  <a:pt x="215900" y="222250"/>
                </a:cubicBezTo>
                <a:lnTo>
                  <a:pt x="234950" y="209550"/>
                </a:lnTo>
                <a:cubicBezTo>
                  <a:pt x="238125" y="207433"/>
                  <a:pt x="240855" y="204407"/>
                  <a:pt x="244475" y="203200"/>
                </a:cubicBezTo>
                <a:lnTo>
                  <a:pt x="263525" y="196850"/>
                </a:lnTo>
                <a:lnTo>
                  <a:pt x="282575" y="190500"/>
                </a:lnTo>
                <a:cubicBezTo>
                  <a:pt x="285750" y="189442"/>
                  <a:pt x="289315" y="189181"/>
                  <a:pt x="292100" y="187325"/>
                </a:cubicBezTo>
                <a:lnTo>
                  <a:pt x="311150" y="174625"/>
                </a:lnTo>
                <a:cubicBezTo>
                  <a:pt x="326382" y="151776"/>
                  <a:pt x="304812" y="179909"/>
                  <a:pt x="336550" y="158750"/>
                </a:cubicBezTo>
                <a:cubicBezTo>
                  <a:pt x="339725" y="156633"/>
                  <a:pt x="342662" y="154107"/>
                  <a:pt x="346075" y="152400"/>
                </a:cubicBezTo>
                <a:cubicBezTo>
                  <a:pt x="351410" y="149732"/>
                  <a:pt x="363214" y="147576"/>
                  <a:pt x="368300" y="146050"/>
                </a:cubicBezTo>
                <a:lnTo>
                  <a:pt x="396875" y="136525"/>
                </a:lnTo>
                <a:cubicBezTo>
                  <a:pt x="400050" y="135467"/>
                  <a:pt x="403153" y="134162"/>
                  <a:pt x="406400" y="133350"/>
                </a:cubicBezTo>
                <a:cubicBezTo>
                  <a:pt x="414867" y="131233"/>
                  <a:pt x="423521" y="129760"/>
                  <a:pt x="431800" y="127000"/>
                </a:cubicBezTo>
                <a:lnTo>
                  <a:pt x="488950" y="107950"/>
                </a:lnTo>
                <a:lnTo>
                  <a:pt x="498475" y="104775"/>
                </a:lnTo>
                <a:cubicBezTo>
                  <a:pt x="501650" y="103717"/>
                  <a:pt x="504670" y="101933"/>
                  <a:pt x="508000" y="101600"/>
                </a:cubicBezTo>
                <a:cubicBezTo>
                  <a:pt x="519040" y="100496"/>
                  <a:pt x="545670" y="98532"/>
                  <a:pt x="558800" y="95250"/>
                </a:cubicBezTo>
                <a:cubicBezTo>
                  <a:pt x="565294" y="93627"/>
                  <a:pt x="571500" y="91017"/>
                  <a:pt x="577850" y="88900"/>
                </a:cubicBezTo>
                <a:lnTo>
                  <a:pt x="606425" y="79375"/>
                </a:lnTo>
                <a:lnTo>
                  <a:pt x="625475" y="73025"/>
                </a:lnTo>
                <a:cubicBezTo>
                  <a:pt x="628650" y="71967"/>
                  <a:pt x="632215" y="71706"/>
                  <a:pt x="635000" y="69850"/>
                </a:cubicBezTo>
                <a:cubicBezTo>
                  <a:pt x="638175" y="67733"/>
                  <a:pt x="641038" y="65050"/>
                  <a:pt x="644525" y="63500"/>
                </a:cubicBezTo>
                <a:cubicBezTo>
                  <a:pt x="650642" y="60782"/>
                  <a:pt x="657225" y="59267"/>
                  <a:pt x="663575" y="57150"/>
                </a:cubicBezTo>
                <a:cubicBezTo>
                  <a:pt x="666750" y="56092"/>
                  <a:pt x="669853" y="54787"/>
                  <a:pt x="673100" y="53975"/>
                </a:cubicBezTo>
                <a:lnTo>
                  <a:pt x="711200" y="44450"/>
                </a:lnTo>
                <a:cubicBezTo>
                  <a:pt x="730394" y="39652"/>
                  <a:pt x="719760" y="42655"/>
                  <a:pt x="742950" y="34925"/>
                </a:cubicBezTo>
                <a:lnTo>
                  <a:pt x="752475" y="31750"/>
                </a:lnTo>
                <a:cubicBezTo>
                  <a:pt x="755650" y="30692"/>
                  <a:pt x="758663" y="28832"/>
                  <a:pt x="762000" y="28575"/>
                </a:cubicBezTo>
                <a:lnTo>
                  <a:pt x="803275" y="25400"/>
                </a:lnTo>
                <a:cubicBezTo>
                  <a:pt x="816986" y="23115"/>
                  <a:pt x="834168" y="19985"/>
                  <a:pt x="847725" y="19050"/>
                </a:cubicBezTo>
                <a:cubicBezTo>
                  <a:pt x="869922" y="17519"/>
                  <a:pt x="892175" y="16933"/>
                  <a:pt x="914400" y="15875"/>
                </a:cubicBezTo>
                <a:cubicBezTo>
                  <a:pt x="946294" y="7902"/>
                  <a:pt x="931521" y="12285"/>
                  <a:pt x="958850" y="3175"/>
                </a:cubicBezTo>
                <a:lnTo>
                  <a:pt x="968375" y="0"/>
                </a:lnTo>
                <a:cubicBezTo>
                  <a:pt x="989199" y="1302"/>
                  <a:pt x="1013785" y="551"/>
                  <a:pt x="1035050" y="6350"/>
                </a:cubicBezTo>
                <a:cubicBezTo>
                  <a:pt x="1041508" y="8111"/>
                  <a:pt x="1048531" y="8987"/>
                  <a:pt x="1054100" y="12700"/>
                </a:cubicBezTo>
                <a:lnTo>
                  <a:pt x="1073150" y="25400"/>
                </a:lnTo>
                <a:lnTo>
                  <a:pt x="1082675" y="31750"/>
                </a:lnTo>
                <a:cubicBezTo>
                  <a:pt x="1084792" y="34925"/>
                  <a:pt x="1086045" y="38891"/>
                  <a:pt x="1089025" y="41275"/>
                </a:cubicBezTo>
                <a:cubicBezTo>
                  <a:pt x="1091638" y="43366"/>
                  <a:pt x="1095557" y="42953"/>
                  <a:pt x="1098550" y="44450"/>
                </a:cubicBezTo>
                <a:cubicBezTo>
                  <a:pt x="1101963" y="46157"/>
                  <a:pt x="1104900" y="48683"/>
                  <a:pt x="1108075" y="50800"/>
                </a:cubicBezTo>
                <a:cubicBezTo>
                  <a:pt x="1119808" y="68399"/>
                  <a:pt x="1107712" y="54479"/>
                  <a:pt x="1123950" y="63500"/>
                </a:cubicBezTo>
                <a:cubicBezTo>
                  <a:pt x="1130621" y="67206"/>
                  <a:pt x="1136650" y="71967"/>
                  <a:pt x="1143000" y="76200"/>
                </a:cubicBezTo>
                <a:lnTo>
                  <a:pt x="1152525" y="82550"/>
                </a:lnTo>
                <a:lnTo>
                  <a:pt x="1171575" y="95250"/>
                </a:lnTo>
                <a:lnTo>
                  <a:pt x="1181100" y="101600"/>
                </a:lnTo>
                <a:cubicBezTo>
                  <a:pt x="1183217" y="104775"/>
                  <a:pt x="1184578" y="108612"/>
                  <a:pt x="1187450" y="111125"/>
                </a:cubicBezTo>
                <a:cubicBezTo>
                  <a:pt x="1193193" y="116151"/>
                  <a:pt x="1206500" y="123825"/>
                  <a:pt x="1206500" y="123825"/>
                </a:cubicBezTo>
                <a:cubicBezTo>
                  <a:pt x="1208617" y="127000"/>
                  <a:pt x="1209870" y="130966"/>
                  <a:pt x="1212850" y="133350"/>
                </a:cubicBezTo>
                <a:cubicBezTo>
                  <a:pt x="1215463" y="135441"/>
                  <a:pt x="1219449" y="134900"/>
                  <a:pt x="1222375" y="136525"/>
                </a:cubicBezTo>
                <a:cubicBezTo>
                  <a:pt x="1229046" y="140231"/>
                  <a:pt x="1234185" y="146812"/>
                  <a:pt x="1241425" y="149225"/>
                </a:cubicBezTo>
                <a:cubicBezTo>
                  <a:pt x="1244600" y="150283"/>
                  <a:pt x="1247957" y="150903"/>
                  <a:pt x="1250950" y="152400"/>
                </a:cubicBezTo>
                <a:cubicBezTo>
                  <a:pt x="1254363" y="154107"/>
                  <a:pt x="1256988" y="157200"/>
                  <a:pt x="1260475" y="158750"/>
                </a:cubicBezTo>
                <a:cubicBezTo>
                  <a:pt x="1266592" y="161468"/>
                  <a:pt x="1273956" y="161387"/>
                  <a:pt x="1279525" y="165100"/>
                </a:cubicBezTo>
                <a:cubicBezTo>
                  <a:pt x="1291835" y="173306"/>
                  <a:pt x="1285430" y="170243"/>
                  <a:pt x="1298575" y="174625"/>
                </a:cubicBezTo>
                <a:cubicBezTo>
                  <a:pt x="1313496" y="189546"/>
                  <a:pt x="1304364" y="181659"/>
                  <a:pt x="1327150" y="196850"/>
                </a:cubicBezTo>
                <a:lnTo>
                  <a:pt x="1336675" y="203200"/>
                </a:lnTo>
                <a:cubicBezTo>
                  <a:pt x="1339850" y="205317"/>
                  <a:pt x="1342498" y="208625"/>
                  <a:pt x="1346200" y="209550"/>
                </a:cubicBezTo>
                <a:cubicBezTo>
                  <a:pt x="1353299" y="211325"/>
                  <a:pt x="1373312" y="215983"/>
                  <a:pt x="1377950" y="219075"/>
                </a:cubicBezTo>
                <a:lnTo>
                  <a:pt x="1397000" y="231775"/>
                </a:lnTo>
                <a:lnTo>
                  <a:pt x="1406525" y="238125"/>
                </a:lnTo>
                <a:cubicBezTo>
                  <a:pt x="1417856" y="255122"/>
                  <a:pt x="1410177" y="244952"/>
                  <a:pt x="1431925" y="266700"/>
                </a:cubicBezTo>
                <a:cubicBezTo>
                  <a:pt x="1443817" y="278592"/>
                  <a:pt x="1437190" y="274805"/>
                  <a:pt x="1450975" y="279400"/>
                </a:cubicBezTo>
                <a:cubicBezTo>
                  <a:pt x="1453092" y="282575"/>
                  <a:pt x="1454882" y="285994"/>
                  <a:pt x="1457325" y="288925"/>
                </a:cubicBezTo>
                <a:cubicBezTo>
                  <a:pt x="1460200" y="292374"/>
                  <a:pt x="1464669" y="294525"/>
                  <a:pt x="1466850" y="298450"/>
                </a:cubicBezTo>
                <a:cubicBezTo>
                  <a:pt x="1470101" y="304301"/>
                  <a:pt x="1471887" y="310936"/>
                  <a:pt x="1473200" y="317500"/>
                </a:cubicBezTo>
                <a:cubicBezTo>
                  <a:pt x="1480863" y="355814"/>
                  <a:pt x="1476137" y="339011"/>
                  <a:pt x="1485900" y="368300"/>
                </a:cubicBezTo>
                <a:cubicBezTo>
                  <a:pt x="1486958" y="371475"/>
                  <a:pt x="1487219" y="375040"/>
                  <a:pt x="1489075" y="377825"/>
                </a:cubicBezTo>
                <a:cubicBezTo>
                  <a:pt x="1507273" y="405122"/>
                  <a:pt x="1485455" y="370585"/>
                  <a:pt x="1498600" y="396875"/>
                </a:cubicBezTo>
                <a:cubicBezTo>
                  <a:pt x="1500307" y="400288"/>
                  <a:pt x="1503400" y="402913"/>
                  <a:pt x="1504950" y="406400"/>
                </a:cubicBezTo>
                <a:cubicBezTo>
                  <a:pt x="1507668" y="412517"/>
                  <a:pt x="1509183" y="419100"/>
                  <a:pt x="1511300" y="425450"/>
                </a:cubicBezTo>
                <a:lnTo>
                  <a:pt x="1514475" y="434975"/>
                </a:lnTo>
                <a:cubicBezTo>
                  <a:pt x="1513417" y="455083"/>
                  <a:pt x="1513044" y="475240"/>
                  <a:pt x="1511300" y="495300"/>
                </a:cubicBezTo>
                <a:cubicBezTo>
                  <a:pt x="1510856" y="500403"/>
                  <a:pt x="1502825" y="525475"/>
                  <a:pt x="1501775" y="527050"/>
                </a:cubicBezTo>
                <a:lnTo>
                  <a:pt x="1489075" y="546100"/>
                </a:lnTo>
                <a:cubicBezTo>
                  <a:pt x="1486958" y="549275"/>
                  <a:pt x="1483932" y="552005"/>
                  <a:pt x="1482725" y="555625"/>
                </a:cubicBezTo>
                <a:cubicBezTo>
                  <a:pt x="1481667" y="558800"/>
                  <a:pt x="1481175" y="562224"/>
                  <a:pt x="1479550" y="565150"/>
                </a:cubicBezTo>
                <a:cubicBezTo>
                  <a:pt x="1475844" y="571821"/>
                  <a:pt x="1471083" y="577850"/>
                  <a:pt x="1466850" y="584200"/>
                </a:cubicBezTo>
                <a:lnTo>
                  <a:pt x="1454150" y="603250"/>
                </a:lnTo>
                <a:lnTo>
                  <a:pt x="1447800" y="612775"/>
                </a:lnTo>
                <a:cubicBezTo>
                  <a:pt x="1445683" y="615950"/>
                  <a:pt x="1442657" y="618680"/>
                  <a:pt x="1441450" y="622300"/>
                </a:cubicBezTo>
                <a:cubicBezTo>
                  <a:pt x="1438654" y="630687"/>
                  <a:pt x="1433763" y="648146"/>
                  <a:pt x="1425575" y="650875"/>
                </a:cubicBezTo>
                <a:cubicBezTo>
                  <a:pt x="1412430" y="655257"/>
                  <a:pt x="1418835" y="652194"/>
                  <a:pt x="1406525" y="660400"/>
                </a:cubicBezTo>
                <a:cubicBezTo>
                  <a:pt x="1388327" y="687697"/>
                  <a:pt x="1412558" y="655573"/>
                  <a:pt x="1390650" y="673100"/>
                </a:cubicBezTo>
                <a:cubicBezTo>
                  <a:pt x="1387670" y="675484"/>
                  <a:pt x="1387172" y="680112"/>
                  <a:pt x="1384300" y="682625"/>
                </a:cubicBezTo>
                <a:cubicBezTo>
                  <a:pt x="1378557" y="687651"/>
                  <a:pt x="1371600" y="691092"/>
                  <a:pt x="1365250" y="695325"/>
                </a:cubicBezTo>
                <a:cubicBezTo>
                  <a:pt x="1362075" y="697442"/>
                  <a:pt x="1358423" y="698977"/>
                  <a:pt x="1355725" y="701675"/>
                </a:cubicBezTo>
                <a:cubicBezTo>
                  <a:pt x="1352550" y="704850"/>
                  <a:pt x="1349936" y="708709"/>
                  <a:pt x="1346200" y="711200"/>
                </a:cubicBezTo>
                <a:cubicBezTo>
                  <a:pt x="1343415" y="713056"/>
                  <a:pt x="1339850" y="713317"/>
                  <a:pt x="1336675" y="714375"/>
                </a:cubicBezTo>
                <a:cubicBezTo>
                  <a:pt x="1315536" y="735514"/>
                  <a:pt x="1338302" y="715588"/>
                  <a:pt x="1317625" y="727075"/>
                </a:cubicBezTo>
                <a:lnTo>
                  <a:pt x="1289050" y="746125"/>
                </a:lnTo>
                <a:cubicBezTo>
                  <a:pt x="1285875" y="748242"/>
                  <a:pt x="1283145" y="751268"/>
                  <a:pt x="1279525" y="752475"/>
                </a:cubicBezTo>
                <a:cubicBezTo>
                  <a:pt x="1255584" y="760455"/>
                  <a:pt x="1285094" y="749690"/>
                  <a:pt x="1260475" y="762000"/>
                </a:cubicBezTo>
                <a:cubicBezTo>
                  <a:pt x="1257482" y="763497"/>
                  <a:pt x="1253876" y="763550"/>
                  <a:pt x="1250950" y="765175"/>
                </a:cubicBezTo>
                <a:cubicBezTo>
                  <a:pt x="1244279" y="768881"/>
                  <a:pt x="1239140" y="775462"/>
                  <a:pt x="1231900" y="777875"/>
                </a:cubicBezTo>
                <a:lnTo>
                  <a:pt x="1146175" y="806450"/>
                </a:lnTo>
                <a:lnTo>
                  <a:pt x="1117600" y="815975"/>
                </a:lnTo>
                <a:cubicBezTo>
                  <a:pt x="1114425" y="817033"/>
                  <a:pt x="1111322" y="818338"/>
                  <a:pt x="1108075" y="819150"/>
                </a:cubicBezTo>
                <a:cubicBezTo>
                  <a:pt x="1103842" y="820208"/>
                  <a:pt x="1099555" y="821071"/>
                  <a:pt x="1095375" y="822325"/>
                </a:cubicBezTo>
                <a:cubicBezTo>
                  <a:pt x="1088964" y="824248"/>
                  <a:pt x="1081894" y="824962"/>
                  <a:pt x="1076325" y="828675"/>
                </a:cubicBezTo>
                <a:cubicBezTo>
                  <a:pt x="1073150" y="830792"/>
                  <a:pt x="1070287" y="833475"/>
                  <a:pt x="1066800" y="835025"/>
                </a:cubicBezTo>
                <a:cubicBezTo>
                  <a:pt x="1060683" y="837743"/>
                  <a:pt x="1053319" y="837662"/>
                  <a:pt x="1047750" y="841375"/>
                </a:cubicBezTo>
                <a:cubicBezTo>
                  <a:pt x="1037746" y="848044"/>
                  <a:pt x="1039823" y="847867"/>
                  <a:pt x="1028700" y="850900"/>
                </a:cubicBezTo>
                <a:cubicBezTo>
                  <a:pt x="1020280" y="853196"/>
                  <a:pt x="1011579" y="854490"/>
                  <a:pt x="1003300" y="857250"/>
                </a:cubicBezTo>
                <a:cubicBezTo>
                  <a:pt x="985788" y="863087"/>
                  <a:pt x="980811" y="865296"/>
                  <a:pt x="955675" y="866775"/>
                </a:cubicBezTo>
                <a:lnTo>
                  <a:pt x="901700" y="869950"/>
                </a:lnTo>
                <a:cubicBezTo>
                  <a:pt x="888827" y="872096"/>
                  <a:pt x="881791" y="872748"/>
                  <a:pt x="869950" y="876300"/>
                </a:cubicBezTo>
                <a:cubicBezTo>
                  <a:pt x="863539" y="878223"/>
                  <a:pt x="856469" y="878937"/>
                  <a:pt x="850900" y="882650"/>
                </a:cubicBezTo>
                <a:cubicBezTo>
                  <a:pt x="847725" y="884767"/>
                  <a:pt x="844862" y="887450"/>
                  <a:pt x="841375" y="889000"/>
                </a:cubicBezTo>
                <a:cubicBezTo>
                  <a:pt x="835258" y="891718"/>
                  <a:pt x="828675" y="893233"/>
                  <a:pt x="822325" y="895350"/>
                </a:cubicBezTo>
                <a:lnTo>
                  <a:pt x="812800" y="898525"/>
                </a:lnTo>
                <a:lnTo>
                  <a:pt x="784225" y="908050"/>
                </a:lnTo>
                <a:lnTo>
                  <a:pt x="774700" y="911225"/>
                </a:lnTo>
                <a:cubicBezTo>
                  <a:pt x="771525" y="912283"/>
                  <a:pt x="768422" y="913588"/>
                  <a:pt x="765175" y="914400"/>
                </a:cubicBezTo>
                <a:lnTo>
                  <a:pt x="752475" y="917575"/>
                </a:lnTo>
                <a:lnTo>
                  <a:pt x="641350" y="914400"/>
                </a:lnTo>
                <a:cubicBezTo>
                  <a:pt x="630724" y="913928"/>
                  <a:pt x="620222" y="911770"/>
                  <a:pt x="609600" y="911225"/>
                </a:cubicBezTo>
                <a:cubicBezTo>
                  <a:pt x="578930" y="909652"/>
                  <a:pt x="548217" y="909108"/>
                  <a:pt x="517525" y="908050"/>
                </a:cubicBezTo>
                <a:lnTo>
                  <a:pt x="479425" y="895350"/>
                </a:lnTo>
                <a:lnTo>
                  <a:pt x="469900" y="892175"/>
                </a:lnTo>
                <a:cubicBezTo>
                  <a:pt x="466725" y="891117"/>
                  <a:pt x="463710" y="889278"/>
                  <a:pt x="460375" y="889000"/>
                </a:cubicBezTo>
                <a:lnTo>
                  <a:pt x="422275" y="885825"/>
                </a:lnTo>
                <a:lnTo>
                  <a:pt x="403225" y="879475"/>
                </a:lnTo>
                <a:cubicBezTo>
                  <a:pt x="400050" y="878417"/>
                  <a:pt x="396485" y="878156"/>
                  <a:pt x="393700" y="876300"/>
                </a:cubicBezTo>
                <a:cubicBezTo>
                  <a:pt x="390525" y="874183"/>
                  <a:pt x="387662" y="871500"/>
                  <a:pt x="384175" y="869950"/>
                </a:cubicBezTo>
                <a:cubicBezTo>
                  <a:pt x="378058" y="867232"/>
                  <a:pt x="370694" y="867313"/>
                  <a:pt x="365125" y="863600"/>
                </a:cubicBezTo>
                <a:cubicBezTo>
                  <a:pt x="361950" y="861483"/>
                  <a:pt x="359087" y="858800"/>
                  <a:pt x="355600" y="857250"/>
                </a:cubicBezTo>
                <a:lnTo>
                  <a:pt x="327025" y="847725"/>
                </a:lnTo>
                <a:cubicBezTo>
                  <a:pt x="323850" y="846667"/>
                  <a:pt x="320285" y="846406"/>
                  <a:pt x="317500" y="844550"/>
                </a:cubicBezTo>
                <a:cubicBezTo>
                  <a:pt x="311150" y="840317"/>
                  <a:pt x="305690" y="834263"/>
                  <a:pt x="298450" y="831850"/>
                </a:cubicBezTo>
                <a:cubicBezTo>
                  <a:pt x="275780" y="824293"/>
                  <a:pt x="284969" y="829213"/>
                  <a:pt x="269875" y="819150"/>
                </a:cubicBezTo>
                <a:cubicBezTo>
                  <a:pt x="267758" y="815975"/>
                  <a:pt x="266700" y="811742"/>
                  <a:pt x="263525" y="809625"/>
                </a:cubicBezTo>
                <a:cubicBezTo>
                  <a:pt x="259894" y="807204"/>
                  <a:pt x="255021" y="807649"/>
                  <a:pt x="250825" y="806450"/>
                </a:cubicBezTo>
                <a:cubicBezTo>
                  <a:pt x="232204" y="801130"/>
                  <a:pt x="250328" y="806202"/>
                  <a:pt x="231775" y="796925"/>
                </a:cubicBezTo>
                <a:cubicBezTo>
                  <a:pt x="228782" y="795428"/>
                  <a:pt x="225176" y="795375"/>
                  <a:pt x="222250" y="793750"/>
                </a:cubicBezTo>
                <a:cubicBezTo>
                  <a:pt x="215579" y="790044"/>
                  <a:pt x="209550" y="785283"/>
                  <a:pt x="203200" y="781050"/>
                </a:cubicBezTo>
                <a:lnTo>
                  <a:pt x="184150" y="768350"/>
                </a:lnTo>
                <a:cubicBezTo>
                  <a:pt x="180975" y="766233"/>
                  <a:pt x="178245" y="763207"/>
                  <a:pt x="174625" y="762000"/>
                </a:cubicBezTo>
                <a:cubicBezTo>
                  <a:pt x="171450" y="760942"/>
                  <a:pt x="168093" y="760322"/>
                  <a:pt x="165100" y="758825"/>
                </a:cubicBezTo>
                <a:cubicBezTo>
                  <a:pt x="161687" y="757118"/>
                  <a:pt x="159082" y="753978"/>
                  <a:pt x="155575" y="752475"/>
                </a:cubicBezTo>
                <a:cubicBezTo>
                  <a:pt x="151564" y="750756"/>
                  <a:pt x="147055" y="750554"/>
                  <a:pt x="142875" y="749300"/>
                </a:cubicBezTo>
                <a:cubicBezTo>
                  <a:pt x="136464" y="747377"/>
                  <a:pt x="130175" y="745067"/>
                  <a:pt x="123825" y="742950"/>
                </a:cubicBezTo>
                <a:lnTo>
                  <a:pt x="104775" y="736600"/>
                </a:lnTo>
                <a:cubicBezTo>
                  <a:pt x="80834" y="728620"/>
                  <a:pt x="110344" y="739385"/>
                  <a:pt x="85725" y="727075"/>
                </a:cubicBezTo>
                <a:cubicBezTo>
                  <a:pt x="82732" y="725578"/>
                  <a:pt x="79193" y="725397"/>
                  <a:pt x="76200" y="723900"/>
                </a:cubicBezTo>
                <a:cubicBezTo>
                  <a:pt x="72787" y="722193"/>
                  <a:pt x="70088" y="719257"/>
                  <a:pt x="66675" y="717550"/>
                </a:cubicBezTo>
                <a:cubicBezTo>
                  <a:pt x="63682" y="716053"/>
                  <a:pt x="60076" y="716000"/>
                  <a:pt x="57150" y="714375"/>
                </a:cubicBezTo>
                <a:cubicBezTo>
                  <a:pt x="50479" y="710669"/>
                  <a:pt x="44450" y="705908"/>
                  <a:pt x="38100" y="701675"/>
                </a:cubicBezTo>
                <a:lnTo>
                  <a:pt x="28575" y="695325"/>
                </a:lnTo>
                <a:cubicBezTo>
                  <a:pt x="26458" y="688975"/>
                  <a:pt x="25938" y="681844"/>
                  <a:pt x="22225" y="676275"/>
                </a:cubicBezTo>
                <a:cubicBezTo>
                  <a:pt x="12766" y="662086"/>
                  <a:pt x="9703" y="661112"/>
                  <a:pt x="6350" y="647700"/>
                </a:cubicBezTo>
                <a:cubicBezTo>
                  <a:pt x="6093" y="646673"/>
                  <a:pt x="6350" y="645583"/>
                  <a:pt x="0" y="644525"/>
                </a:cubicBezTo>
                <a:close/>
              </a:path>
            </a:pathLst>
          </a:custGeom>
          <a:noFill/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58368"/>
            <a:endParaRPr lang="en-US" sz="1296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F756F52-BC58-4493-875B-48F9CE30D521}"/>
              </a:ext>
            </a:extLst>
          </p:cNvPr>
          <p:cNvSpPr txBox="1"/>
          <p:nvPr/>
        </p:nvSpPr>
        <p:spPr>
          <a:xfrm>
            <a:off x="280866" y="181039"/>
            <a:ext cx="1938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Supplementary Figure 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5249491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346</Words>
  <Application>Microsoft Office PowerPoint</Application>
  <PresentationFormat>On-screen Show (4:3)</PresentationFormat>
  <Paragraphs>107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MS Mincho</vt:lpstr>
      <vt:lpstr>Arial</vt:lpstr>
      <vt:lpstr>Calibri</vt:lpstr>
      <vt:lpstr>Calibri Light</vt:lpstr>
      <vt:lpstr>Times New Roman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Tanabe, Kenneth K.,M.D.</dc:creator>
  <cp:lastModifiedBy>Tanabe, Kenneth K.,M.D.</cp:lastModifiedBy>
  <cp:revision>3</cp:revision>
  <dcterms:created xsi:type="dcterms:W3CDTF">2020-06-22T14:10:54Z</dcterms:created>
  <dcterms:modified xsi:type="dcterms:W3CDTF">2020-06-22T14:16:02Z</dcterms:modified>
</cp:coreProperties>
</file>