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65" r:id="rId4"/>
    <p:sldId id="264" r:id="rId5"/>
    <p:sldId id="263" r:id="rId6"/>
    <p:sldId id="267" r:id="rId7"/>
    <p:sldId id="268" r:id="rId8"/>
    <p:sldId id="262" r:id="rId9"/>
    <p:sldId id="269" r:id="rId10"/>
    <p:sldId id="270" r:id="rId11"/>
    <p:sldId id="261" r:id="rId12"/>
    <p:sldId id="271" r:id="rId13"/>
    <p:sldId id="260" r:id="rId14"/>
    <p:sldId id="259" r:id="rId15"/>
    <p:sldId id="25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77" autoAdjust="0"/>
    <p:restoredTop sz="94660"/>
  </p:normalViewPr>
  <p:slideViewPr>
    <p:cSldViewPr snapToGrid="0">
      <p:cViewPr>
        <p:scale>
          <a:sx n="119" d="100"/>
          <a:sy n="119" d="100"/>
        </p:scale>
        <p:origin x="-126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/>
            <a:t>Why not join the debate on this article through our correspondence section?</a:t>
          </a:r>
          <a:endParaRPr lang="en-US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89EF0-CC18-4F1D-A021-85D6B51A70C5}">
      <dsp:nvSpPr>
        <dsp:cNvPr id="0" name=""/>
        <dsp:cNvSpPr/>
      </dsp:nvSpPr>
      <dsp:spPr>
        <a:xfrm>
          <a:off x="0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1EFC5-3D0B-4721-8059-C74943CCEA04}">
      <dsp:nvSpPr>
        <dsp:cNvPr id="0" name=""/>
        <dsp:cNvSpPr/>
      </dsp:nvSpPr>
      <dsp:spPr>
        <a:xfrm>
          <a:off x="343580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0" i="0" kern="1200"/>
            <a:t>Why not join the debate on this article through our correspondence section?</a:t>
          </a:r>
          <a:endParaRPr lang="en-US" sz="2300" kern="1200"/>
        </a:p>
      </dsp:txBody>
      <dsp:txXfrm>
        <a:off x="401091" y="1748087"/>
        <a:ext cx="2977201" cy="1848539"/>
      </dsp:txXfrm>
    </dsp:sp>
    <dsp:sp modelId="{AB583545-4501-4E3B-844F-FF50758E8240}">
      <dsp:nvSpPr>
        <dsp:cNvPr id="0" name=""/>
        <dsp:cNvSpPr/>
      </dsp:nvSpPr>
      <dsp:spPr>
        <a:xfrm>
          <a:off x="3779384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F7487-D8AE-46CD-898D-64C26E302513}">
      <dsp:nvSpPr>
        <dsp:cNvPr id="0" name=""/>
        <dsp:cNvSpPr/>
      </dsp:nvSpPr>
      <dsp:spPr>
        <a:xfrm>
          <a:off x="4122964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0" i="0" kern="1200"/>
            <a:t>Rapid responses should not exceed 350 words, four references and one figure</a:t>
          </a:r>
          <a:endParaRPr lang="en-US" sz="2300" kern="1200"/>
        </a:p>
      </dsp:txBody>
      <dsp:txXfrm>
        <a:off x="4180475" y="1748087"/>
        <a:ext cx="2977201" cy="1848539"/>
      </dsp:txXfrm>
    </dsp:sp>
    <dsp:sp modelId="{2B7A7F20-121A-4E84-948C-0E406B9D1E2B}">
      <dsp:nvSpPr>
        <dsp:cNvPr id="0" name=""/>
        <dsp:cNvSpPr/>
      </dsp:nvSpPr>
      <dsp:spPr>
        <a:xfrm>
          <a:off x="7558768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A4A0E-E77C-4070-8FDB-D680624066A8}">
      <dsp:nvSpPr>
        <dsp:cNvPr id="0" name=""/>
        <dsp:cNvSpPr/>
      </dsp:nvSpPr>
      <dsp:spPr>
        <a:xfrm>
          <a:off x="7902348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0" i="0" kern="1200" dirty="0"/>
            <a:t>Further details can be found on the BJD website</a:t>
          </a:r>
          <a:endParaRPr lang="en-US" sz="2300" kern="1200" dirty="0"/>
        </a:p>
      </dsp:txBody>
      <dsp:txXfrm>
        <a:off x="7959859" y="1748087"/>
        <a:ext cx="2977201" cy="184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099457"/>
          </a:xfrm>
        </p:spPr>
        <p:txBody>
          <a:bodyPr/>
          <a:lstStyle/>
          <a:p>
            <a:r>
              <a:rPr lang="en-US" sz="3200" dirty="0"/>
              <a:t>The effect of a dermato-oncologic training program on the diagnostic skills and quality of referrals for suspicious skin lesions by general practitioners</a:t>
            </a: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861494"/>
            <a:ext cx="8927508" cy="861420"/>
          </a:xfrm>
        </p:spPr>
        <p:txBody>
          <a:bodyPr>
            <a:noAutofit/>
          </a:bodyPr>
          <a:lstStyle/>
          <a:p>
            <a:r>
              <a:rPr lang="en-GB" sz="1800" dirty="0"/>
              <a:t>E. Marra</a:t>
            </a:r>
            <a:r>
              <a:rPr lang="en-GB" sz="1800" baseline="30000" dirty="0"/>
              <a:t>1</a:t>
            </a:r>
            <a:r>
              <a:rPr lang="en-GB" sz="1800" dirty="0"/>
              <a:t>, M.C.J. van Rijsingen</a:t>
            </a:r>
            <a:r>
              <a:rPr lang="en-GB" sz="1800" baseline="30000" dirty="0"/>
              <a:t>1</a:t>
            </a:r>
            <a:r>
              <a:rPr lang="en-GB" sz="1800" dirty="0"/>
              <a:t>, J.A.C. Alkemade</a:t>
            </a:r>
            <a:r>
              <a:rPr lang="en-GB" sz="1800" baseline="30000" dirty="0"/>
              <a:t>2</a:t>
            </a:r>
            <a:r>
              <a:rPr lang="en-GB" sz="1800" dirty="0"/>
              <a:t>, J.M.M. Groenewoud</a:t>
            </a:r>
            <a:r>
              <a:rPr lang="en-GB" sz="1800" baseline="30000" dirty="0"/>
              <a:t>3</a:t>
            </a:r>
            <a:r>
              <a:rPr lang="en-GB" sz="1800" dirty="0"/>
              <a:t>, K.F. Hueskes</a:t>
            </a:r>
            <a:r>
              <a:rPr lang="en-GB" sz="1800" baseline="30000" dirty="0"/>
              <a:t>4</a:t>
            </a:r>
            <a:r>
              <a:rPr lang="en-GB" sz="1800" dirty="0"/>
              <a:t>, C.H.M. </a:t>
            </a:r>
            <a:r>
              <a:rPr lang="en-GB" sz="1800" dirty="0" err="1"/>
              <a:t>Nij</a:t>
            </a:r>
            <a:r>
              <a:rPr lang="en-GB" sz="1800" dirty="0"/>
              <a:t> Bijvank</a:t>
            </a:r>
            <a:r>
              <a:rPr lang="en-GB" sz="1800" baseline="30000" dirty="0"/>
              <a:t>4</a:t>
            </a:r>
            <a:r>
              <a:rPr lang="en-GB" sz="1800" dirty="0"/>
              <a:t>, F.A. van de Laar</a:t>
            </a:r>
            <a:r>
              <a:rPr lang="en-GB" sz="1800" baseline="30000" dirty="0"/>
              <a:t>4,5</a:t>
            </a:r>
            <a:r>
              <a:rPr lang="en-GB" sz="1800" dirty="0"/>
              <a:t>, S.F.K. Lubeek</a:t>
            </a:r>
            <a:r>
              <a:rPr lang="en-GB" sz="1800" baseline="30000" dirty="0"/>
              <a:t>1</a:t>
            </a:r>
            <a:br>
              <a:rPr lang="en-GB" sz="1800" baseline="30000" dirty="0"/>
            </a:br>
            <a:endParaRPr lang="en-GB" sz="1800" baseline="30000" dirty="0"/>
          </a:p>
          <a:p>
            <a:r>
              <a:rPr lang="en-GB" sz="1100" i="1" baseline="30000" dirty="0"/>
              <a:t>1 </a:t>
            </a:r>
            <a:r>
              <a:rPr lang="en-GB" sz="1100" i="1" dirty="0"/>
              <a:t>Department of Dermatology, Radboud university medical centre, Nijmegen, the Netherlands</a:t>
            </a:r>
          </a:p>
          <a:p>
            <a:r>
              <a:rPr lang="en-GB" sz="1100" i="1" baseline="30000" dirty="0"/>
              <a:t>2 </a:t>
            </a:r>
            <a:r>
              <a:rPr lang="en-GB" sz="1100" i="1" dirty="0"/>
              <a:t>Department of Dermatology, Canisius Wilhelmina hospital, Nijmegen, the Netherlands</a:t>
            </a:r>
          </a:p>
          <a:p>
            <a:r>
              <a:rPr lang="en-GB" sz="1100" i="1" baseline="30000" dirty="0"/>
              <a:t>3 </a:t>
            </a:r>
            <a:r>
              <a:rPr lang="en-GB" sz="1100" i="1" dirty="0"/>
              <a:t>Department for Health Evidence, Radboud university medical centre, Nijmegen, the Netherlands</a:t>
            </a:r>
          </a:p>
          <a:p>
            <a:r>
              <a:rPr lang="en-GB" sz="1100" i="1" baseline="30000" dirty="0"/>
              <a:t>4 </a:t>
            </a:r>
            <a:r>
              <a:rPr lang="en-GB" sz="1100" i="1" dirty="0"/>
              <a:t>Regional department of the National Association of General Practitioners, Nijmegen, the Netherlands</a:t>
            </a:r>
          </a:p>
          <a:p>
            <a:r>
              <a:rPr lang="en-GB" sz="1100" i="1" baseline="30000" dirty="0"/>
              <a:t>5 </a:t>
            </a:r>
            <a:r>
              <a:rPr lang="en-GB" sz="1100" i="1" dirty="0"/>
              <a:t>Department of Primary and Community care, Radboud university medical centre, Nijmegen, the Netherlands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82124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499DBE40-E213-4729-A99D-C179B6E26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Results (3)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6E98D022-08BD-48B4-8B4A-C50CA0F37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</a:rPr>
              <a:t>Dermatologic descriptions used in the referral letters:</a:t>
            </a:r>
          </a:p>
          <a:p>
            <a:r>
              <a:rPr lang="en-GB" sz="1600" dirty="0">
                <a:solidFill>
                  <a:schemeClr val="bg1"/>
                </a:solidFill>
              </a:rPr>
              <a:t>Diagnostic procedures performed by the GPs </a:t>
            </a:r>
          </a:p>
          <a:p>
            <a:r>
              <a:rPr lang="en-GB" sz="1600" dirty="0">
                <a:solidFill>
                  <a:schemeClr val="bg1"/>
                </a:solidFill>
              </a:rPr>
              <a:t>Additional (pre-)malignant lesions found by the dermatologist</a:t>
            </a:r>
          </a:p>
          <a:p>
            <a:r>
              <a:rPr lang="en-GB" sz="1600" dirty="0">
                <a:solidFill>
                  <a:schemeClr val="bg1"/>
                </a:solidFill>
              </a:rPr>
              <a:t>Potentially unnecessary referrals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43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r>
              <a:rPr lang="en-US" dirty="0"/>
              <a:t>This </a:t>
            </a:r>
            <a:r>
              <a:rPr lang="en-US" dirty="0" smtClean="0"/>
              <a:t>study </a:t>
            </a:r>
            <a:r>
              <a:rPr lang="en-US" dirty="0"/>
              <a:t>demonstrates that </a:t>
            </a:r>
            <a:r>
              <a:rPr lang="en-US" dirty="0" smtClean="0"/>
              <a:t>GPs who followed </a:t>
            </a:r>
            <a:r>
              <a:rPr lang="en-US" dirty="0"/>
              <a:t>a DOTP had better diagnostic skills and quality of referrals than untrained GPs</a:t>
            </a:r>
          </a:p>
          <a:p>
            <a:r>
              <a:rPr lang="en-GB" dirty="0"/>
              <a:t>Enhances optimal efficacy in skin cancer (SC) care </a:t>
            </a:r>
            <a:r>
              <a:rPr lang="en-GB" dirty="0" smtClean="0"/>
              <a:t>and </a:t>
            </a:r>
            <a:r>
              <a:rPr lang="en-GB" dirty="0"/>
              <a:t>might eventually even lead to lower healthcare costs</a:t>
            </a:r>
          </a:p>
          <a:p>
            <a:r>
              <a:rPr lang="en-US" dirty="0" smtClean="0"/>
              <a:t>No difference </a:t>
            </a:r>
            <a:r>
              <a:rPr lang="en-US" dirty="0"/>
              <a:t>on the main outcomes comparing referrals from the two time periods (two versus ten months after training). Nevertheless, it would be interesting to find out if these findings persist after a longer period of follow-up.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02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Room for improvement: more treatment of low-risk SC (and premalignant lesions) by GP, total body skin examination by GP, further train GP with a special focus on SC</a:t>
            </a:r>
          </a:p>
          <a:p>
            <a:r>
              <a:rPr lang="en-US" dirty="0">
                <a:solidFill>
                  <a:schemeClr val="bg1"/>
                </a:solidFill>
              </a:rPr>
              <a:t>Substitution of SC care puts more pressure on primary care and a sufficient amount of time, finances and healthcare providers seems essential to facilitate this</a:t>
            </a:r>
          </a:p>
          <a:p>
            <a:r>
              <a:rPr lang="en-GB" dirty="0">
                <a:solidFill>
                  <a:schemeClr val="bg1"/>
                </a:solidFill>
              </a:rPr>
              <a:t>Potential bias in the group of trained GPs, since GPs participating in the project could be more interested and motivated in treating SC than other GPs</a:t>
            </a:r>
          </a:p>
          <a:p>
            <a:r>
              <a:rPr lang="en-GB" dirty="0">
                <a:solidFill>
                  <a:schemeClr val="bg1"/>
                </a:solidFill>
              </a:rPr>
              <a:t>Therefore, confirmation of these findings in a randomized controlled trial would be beneficial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57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r>
              <a:rPr lang="en-US" dirty="0"/>
              <a:t>This current study demonstrates that GPs who followed a dedicated dermato-oncologic training program had better diagnostic skills and quality of referrals than untrained GPs, leading to less potentially unnecessary referrals</a:t>
            </a:r>
          </a:p>
          <a:p>
            <a:r>
              <a:rPr lang="en-US" dirty="0"/>
              <a:t>This might enhance a more efficient use of the limited capacity in secondary dermatologic care and consequently leads to lower healthcare costs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57B4AEF-D079-4CAC-B2B6-98153732DE9C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6EFD7A-1790-4046-A52F-F891E5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Team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58E3214-0376-4F07-8BE5-F190361B3DF1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Afbeelding 6" descr="C:\Users\40153\AppData\Local\Microsoft\Windows\INetCache\Content.Outlook\135UWKHB\Rijsingen_Margit_van.jpg">
            <a:extLst>
              <a:ext uri="{FF2B5EF4-FFF2-40B4-BE49-F238E27FC236}">
                <a16:creationId xmlns="" xmlns:a16="http://schemas.microsoft.com/office/drawing/2014/main" id="{EFAC44EA-9565-4760-B3D3-24BA8188A4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6" r="23282"/>
          <a:stretch/>
        </p:blipFill>
        <p:spPr bwMode="auto">
          <a:xfrm>
            <a:off x="1946110" y="3238150"/>
            <a:ext cx="1405865" cy="194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Afbeelding 7">
            <a:extLst>
              <a:ext uri="{FF2B5EF4-FFF2-40B4-BE49-F238E27FC236}">
                <a16:creationId xmlns="" xmlns:a16="http://schemas.microsoft.com/office/drawing/2014/main" id="{E69B6854-385D-492F-9964-A9B5F7F3F0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0" r="15294" b="34282"/>
          <a:stretch/>
        </p:blipFill>
        <p:spPr>
          <a:xfrm>
            <a:off x="10239800" y="3235731"/>
            <a:ext cx="1467999" cy="19440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10" name="Afbeelding 9">
            <a:extLst>
              <a:ext uri="{FF2B5EF4-FFF2-40B4-BE49-F238E27FC236}">
                <a16:creationId xmlns="" xmlns:a16="http://schemas.microsoft.com/office/drawing/2014/main" id="{848F9890-8F37-4D89-950D-FDAFE82B38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2" r="10555"/>
          <a:stretch/>
        </p:blipFill>
        <p:spPr>
          <a:xfrm>
            <a:off x="6885369" y="3255715"/>
            <a:ext cx="1580148" cy="194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kstvak 10">
            <a:extLst>
              <a:ext uri="{FF2B5EF4-FFF2-40B4-BE49-F238E27FC236}">
                <a16:creationId xmlns="" xmlns:a16="http://schemas.microsoft.com/office/drawing/2014/main" id="{ECD91914-73AB-4E18-A23D-1AAA430230C1}"/>
              </a:ext>
            </a:extLst>
          </p:cNvPr>
          <p:cNvSpPr txBox="1"/>
          <p:nvPr/>
        </p:nvSpPr>
        <p:spPr>
          <a:xfrm>
            <a:off x="691519" y="5374105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E Marra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="" xmlns:a16="http://schemas.microsoft.com/office/drawing/2014/main" id="{AA841C12-6FF3-4317-ADFE-B15586F902ED}"/>
              </a:ext>
            </a:extLst>
          </p:cNvPr>
          <p:cNvSpPr txBox="1"/>
          <p:nvPr/>
        </p:nvSpPr>
        <p:spPr>
          <a:xfrm>
            <a:off x="1912227" y="5373741"/>
            <a:ext cx="229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MCJ van Rijsingen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="" xmlns:a16="http://schemas.microsoft.com/office/drawing/2014/main" id="{9A3CB4FE-38B9-488D-8F6C-71E4CB5970A6}"/>
              </a:ext>
            </a:extLst>
          </p:cNvPr>
          <p:cNvSpPr txBox="1"/>
          <p:nvPr/>
        </p:nvSpPr>
        <p:spPr>
          <a:xfrm>
            <a:off x="3647976" y="5365739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JAC Alkemade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="" xmlns:a16="http://schemas.microsoft.com/office/drawing/2014/main" id="{0BC4C6B9-6C8A-4A71-BDA0-5CCFF108DE24}"/>
              </a:ext>
            </a:extLst>
          </p:cNvPr>
          <p:cNvSpPr txBox="1"/>
          <p:nvPr/>
        </p:nvSpPr>
        <p:spPr>
          <a:xfrm>
            <a:off x="8700415" y="5971399"/>
            <a:ext cx="2700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err="1"/>
              <a:t>Not</a:t>
            </a:r>
            <a:r>
              <a:rPr lang="nl-NL" sz="1200" i="1" dirty="0"/>
              <a:t> </a:t>
            </a:r>
            <a:r>
              <a:rPr lang="nl-NL" sz="1200" i="1" dirty="0" err="1"/>
              <a:t>depicted</a:t>
            </a:r>
            <a:r>
              <a:rPr lang="nl-NL" sz="1200" i="1" dirty="0"/>
              <a:t>: JMM Groenewoud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="" xmlns:a16="http://schemas.microsoft.com/office/drawing/2014/main" id="{0372B7D7-4949-4502-949D-726CFCFBE6E0}"/>
              </a:ext>
            </a:extLst>
          </p:cNvPr>
          <p:cNvSpPr txBox="1"/>
          <p:nvPr/>
        </p:nvSpPr>
        <p:spPr>
          <a:xfrm>
            <a:off x="5420702" y="5357737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KF Hueskes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="" xmlns:a16="http://schemas.microsoft.com/office/drawing/2014/main" id="{E9EFC8B7-1DD7-4591-80A1-791E58CB27F5}"/>
              </a:ext>
            </a:extLst>
          </p:cNvPr>
          <p:cNvSpPr txBox="1"/>
          <p:nvPr/>
        </p:nvSpPr>
        <p:spPr>
          <a:xfrm>
            <a:off x="6994093" y="5355140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CHM Nij </a:t>
            </a:r>
            <a:r>
              <a:rPr lang="nl-NL" sz="1200" dirty="0" err="1"/>
              <a:t>Bijvank</a:t>
            </a:r>
            <a:endParaRPr lang="nl-NL" sz="1200" dirty="0"/>
          </a:p>
        </p:txBody>
      </p:sp>
      <p:sp>
        <p:nvSpPr>
          <p:cNvPr id="17" name="Tekstvak 16">
            <a:extLst>
              <a:ext uri="{FF2B5EF4-FFF2-40B4-BE49-F238E27FC236}">
                <a16:creationId xmlns="" xmlns:a16="http://schemas.microsoft.com/office/drawing/2014/main" id="{94ECDB92-9ADC-409C-B844-698057034E0A}"/>
              </a:ext>
            </a:extLst>
          </p:cNvPr>
          <p:cNvSpPr txBox="1"/>
          <p:nvPr/>
        </p:nvSpPr>
        <p:spPr>
          <a:xfrm>
            <a:off x="8761760" y="5355139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FA van de Laar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="" xmlns:a16="http://schemas.microsoft.com/office/drawing/2014/main" id="{0922D251-2F85-42F0-AB98-EF03072026E0}"/>
              </a:ext>
            </a:extLst>
          </p:cNvPr>
          <p:cNvSpPr txBox="1"/>
          <p:nvPr/>
        </p:nvSpPr>
        <p:spPr>
          <a:xfrm>
            <a:off x="10447377" y="5364027"/>
            <a:ext cx="158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SFK Lubeek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="" xmlns:a16="http://schemas.microsoft.com/office/drawing/2014/main" id="{A3676F7E-2A8C-4268-9784-DD2FE93EF5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9" y="3225868"/>
            <a:ext cx="1304940" cy="194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Afbeelding 4">
            <a:extLst>
              <a:ext uri="{FF2B5EF4-FFF2-40B4-BE49-F238E27FC236}">
                <a16:creationId xmlns="" xmlns:a16="http://schemas.microsoft.com/office/drawing/2014/main" id="{DEAA6DCB-4DDC-4DDB-BB66-0D4573EFB6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182" y="3236493"/>
            <a:ext cx="1508127" cy="194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Afbeelding 8">
            <a:extLst>
              <a:ext uri="{FF2B5EF4-FFF2-40B4-BE49-F238E27FC236}">
                <a16:creationId xmlns="" xmlns:a16="http://schemas.microsoft.com/office/drawing/2014/main" id="{EE904D20-BFFF-4CA4-9259-2A73BD7CF6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97"/>
          <a:stretch/>
        </p:blipFill>
        <p:spPr>
          <a:xfrm>
            <a:off x="8615495" y="3249673"/>
            <a:ext cx="1469464" cy="194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Afbeelding 20">
            <a:extLst>
              <a:ext uri="{FF2B5EF4-FFF2-40B4-BE49-F238E27FC236}">
                <a16:creationId xmlns="" xmlns:a16="http://schemas.microsoft.com/office/drawing/2014/main" id="{EE644603-3733-49B9-AE7F-A0B2DD31785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" t="10826" r="8070" b="7612"/>
          <a:stretch/>
        </p:blipFill>
        <p:spPr>
          <a:xfrm>
            <a:off x="5178896" y="3235729"/>
            <a:ext cx="1546258" cy="1944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650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="" xmlns:a16="http://schemas.microsoft.com/office/drawing/2014/main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4DDC893-E5EF-4CDE-B040-BA5B53AADD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85F1A06D-D369-4974-8208-56120C5E7A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="" xmlns:a16="http://schemas.microsoft.com/office/drawing/2014/main" id="{DAD27A50-88D7-4E2A-8488-F2879768AF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A47C6ACD-2325-48C6-B9F3-C21563A05E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1081DF83-4F35-4560-87E6-0DE8AAAC33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7C704F0F-1CD8-4DC1-AEE9-22595823241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9" y="1447800"/>
            <a:ext cx="3342459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Lead Researcher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="" xmlns:a16="http://schemas.microsoft.com/office/drawing/2014/main" id="{F188A485-477C-4CA4-818D-5DFDEF7D872D}"/>
              </a:ext>
            </a:extLst>
          </p:cNvPr>
          <p:cNvSpPr txBox="1"/>
          <p:nvPr/>
        </p:nvSpPr>
        <p:spPr>
          <a:xfrm>
            <a:off x="8201839" y="4777379"/>
            <a:ext cx="3342459" cy="14710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sz="15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S.F.K. Lubeek, MD, PhD, dermatologist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sz="15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Department of Dermatology, Radboud university medical centre, Nijmegen, the Netherlands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="" xmlns:a16="http://schemas.microsoft.com/office/drawing/2014/main" id="{BED3D057-D5D0-4A2D-9287-9CCDB6ACE9A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4" r="4758"/>
          <a:stretch/>
        </p:blipFill>
        <p:spPr>
          <a:xfrm>
            <a:off x="607848" y="609601"/>
            <a:ext cx="3419804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8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r>
              <a:rPr lang="en-US" dirty="0"/>
              <a:t>General practitioners (GPs) play an important part in skin cancer care and optimal recognition and referral are considered of vital importance to optimize skin cancer care efficacy </a:t>
            </a:r>
          </a:p>
          <a:p>
            <a:r>
              <a:rPr lang="en-US" dirty="0"/>
              <a:t>Previous research identified a rather poor clinical recognition of (pre)malignant skin </a:t>
            </a:r>
            <a:r>
              <a:rPr lang="en-US" dirty="0" err="1"/>
              <a:t>tumours</a:t>
            </a:r>
            <a:r>
              <a:rPr lang="en-US" dirty="0"/>
              <a:t> by GPs, leading to a high rate of potentially unnecessary referrals to dermatologists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9FDE5E4-E855-4366-8329-AD83E00D540D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40B508-F2D3-4320-B0E7-2EC9991C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r>
              <a:rPr lang="en-US" dirty="0"/>
              <a:t>The aim of this study was to evaluate if a dedicated dermato-oncologic training program (DOTP) for general practitioners (GPs) improves the diagnostic skills and quality of referrals by GPs. 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F964563-1594-4FFC-9620-D6DF988AF02A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Methods (1)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r>
              <a:rPr lang="en-US" sz="1800" dirty="0"/>
              <a:t>A cohort of GPs followed a dedicated dermato-oncologic training program (DOTP)</a:t>
            </a:r>
          </a:p>
          <a:p>
            <a:r>
              <a:rPr lang="en-GB" sz="1800" dirty="0"/>
              <a:t>The DOTP was developed as part of a project called ‘suspicious skin lesions’ in the Nijmegen area (the Netherlands)</a:t>
            </a:r>
          </a:p>
          <a:p>
            <a:r>
              <a:rPr lang="en-GB" sz="1800" dirty="0"/>
              <a:t>The DOTP consisted of: (1) instruction on the project (aims) and guidelines, (2) a mandatory online course on SC (including an examination), and (3) two optional live courses on SC and </a:t>
            </a:r>
            <a:r>
              <a:rPr lang="en-GB" sz="1800" dirty="0" err="1"/>
              <a:t>dermoscopy</a:t>
            </a:r>
            <a:r>
              <a:rPr lang="en-GB" sz="1800" dirty="0"/>
              <a:t>, respectively.</a:t>
            </a: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83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Methods (2)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 lnSpcReduction="10000"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All GPs with their own practice in the Nijmegen area (n=194) received an invitation to participate</a:t>
            </a:r>
          </a:p>
          <a:p>
            <a:r>
              <a:rPr lang="en-US" sz="2100" dirty="0" smtClean="0">
                <a:solidFill>
                  <a:schemeClr val="bg1"/>
                </a:solidFill>
              </a:rPr>
              <a:t>Two </a:t>
            </a:r>
            <a:r>
              <a:rPr lang="en-US" sz="2100" dirty="0" smtClean="0">
                <a:solidFill>
                  <a:schemeClr val="bg1"/>
                </a:solidFill>
              </a:rPr>
              <a:t>different time periods after the DOTP was finished (September-October 2018 and May-June 2019). </a:t>
            </a:r>
          </a:p>
          <a:p>
            <a:r>
              <a:rPr lang="en-US" sz="2100" dirty="0" smtClean="0">
                <a:solidFill>
                  <a:schemeClr val="bg1"/>
                </a:solidFill>
              </a:rPr>
              <a:t>For </a:t>
            </a:r>
            <a:r>
              <a:rPr lang="en-US" sz="2100" dirty="0">
                <a:solidFill>
                  <a:schemeClr val="bg1"/>
                </a:solidFill>
              </a:rPr>
              <a:t>comparison, both referrals from trained and untrained GPs were included, forming a trained cohort (TC) and an untrained present cohort (UPC). </a:t>
            </a:r>
          </a:p>
          <a:p>
            <a:r>
              <a:rPr lang="en-US" sz="2100" dirty="0">
                <a:solidFill>
                  <a:schemeClr val="bg1"/>
                </a:solidFill>
              </a:rPr>
              <a:t>C</a:t>
            </a:r>
            <a:r>
              <a:rPr lang="en-US" sz="2100" dirty="0" smtClean="0">
                <a:solidFill>
                  <a:schemeClr val="bg1"/>
                </a:solidFill>
              </a:rPr>
              <a:t>omparison </a:t>
            </a:r>
            <a:r>
              <a:rPr lang="en-US" sz="2100" dirty="0">
                <a:solidFill>
                  <a:schemeClr val="bg1"/>
                </a:solidFill>
              </a:rPr>
              <a:t>was made using a historical control group from previous research on GP referrals in the same population (2008-2010), forming an untrained historical cohort (UHC</a:t>
            </a:r>
            <a:r>
              <a:rPr lang="nl-NL" sz="2100" dirty="0">
                <a:solidFill>
                  <a:schemeClr val="bg1"/>
                </a:solidFill>
              </a:rPr>
              <a:t>)</a:t>
            </a:r>
            <a:endParaRPr lang="en-US" sz="21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6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Methods (3)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3224463"/>
            <a:ext cx="8946541" cy="3023936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Primary outcome: agreement between GP referral diagnosis and the final diagnosis made by the dermatologist </a:t>
            </a:r>
          </a:p>
          <a:p>
            <a:r>
              <a:rPr lang="en-GB" sz="1800" dirty="0" smtClean="0">
                <a:solidFill>
                  <a:schemeClr val="bg1"/>
                </a:solidFill>
              </a:rPr>
              <a:t>Secondary </a:t>
            </a:r>
            <a:r>
              <a:rPr lang="en-GB" sz="1800" dirty="0">
                <a:solidFill>
                  <a:schemeClr val="bg1"/>
                </a:solidFill>
              </a:rPr>
              <a:t>outcomes: </a:t>
            </a:r>
            <a:r>
              <a:rPr lang="en-GB" sz="1600" dirty="0">
                <a:solidFill>
                  <a:schemeClr val="bg1"/>
                </a:solidFill>
              </a:rPr>
              <a:t>(1) the proportion of proper dermatologic descriptions used in the referral letters, (2) the amount of diagnostic procedures (</a:t>
            </a:r>
            <a:r>
              <a:rPr lang="en-GB" sz="1600" dirty="0" err="1">
                <a:solidFill>
                  <a:schemeClr val="bg1"/>
                </a:solidFill>
              </a:rPr>
              <a:t>dermoscopy</a:t>
            </a:r>
            <a:r>
              <a:rPr lang="en-GB" sz="1600" dirty="0">
                <a:solidFill>
                  <a:schemeClr val="bg1"/>
                </a:solidFill>
              </a:rPr>
              <a:t>, punch biopsies) performed by the GPs, (3) the amount of additional (pre-)malignant lesions found by the dermatologist, and (4) the proportion of potentially unnecessary referrals.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978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41B68C77-138E-4BF7-A276-BD0C78A421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268552-D473-46ED-B1B8-422042C4DE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="" xmlns:a16="http://schemas.microsoft.com/office/drawing/2014/main" id="{4AC0CD9D-7610-4620-93B4-798CCD9AB5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B9238B3E-24AA-439A-B527-6C5DF6D721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9F01145-BEA3-4CBF-AA21-10077B948C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DE4D62F9-188E-4530-84C2-24BDEE4BEB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757B325C-3E35-45CF-9D07-3BCB281F3B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0" i="0" kern="1200" dirty="0" smtClean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Results (1)</a:t>
            </a:r>
            <a:endParaRPr lang="en-US" sz="4000" b="0" i="0" kern="1200" dirty="0">
              <a:solidFill>
                <a:srgbClr val="EBEBE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 36">
            <a:extLst>
              <a:ext uri="{FF2B5EF4-FFF2-40B4-BE49-F238E27FC236}">
                <a16:creationId xmlns="" xmlns:a16="http://schemas.microsoft.com/office/drawing/2014/main" id="{C24BEC42-AFF3-40D1-93A2-A27A42E1E23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7" name="Freeform: Shape 46">
            <a:extLst>
              <a:ext uri="{FF2B5EF4-FFF2-40B4-BE49-F238E27FC236}">
                <a16:creationId xmlns="" xmlns:a16="http://schemas.microsoft.com/office/drawing/2014/main" id="{608F427C-1EC9-4280-9367-F2B3AA063E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F98810A7-E114-447A-A7D6-69B27CFB56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6" name="Afbeelding 25">
            <a:extLst>
              <a:ext uri="{FF2B5EF4-FFF2-40B4-BE49-F238E27FC236}">
                <a16:creationId xmlns="" xmlns:a16="http://schemas.microsoft.com/office/drawing/2014/main" id="{12C83214-3F8C-4295-9827-203DCD39FA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842" y="1102971"/>
            <a:ext cx="7252495" cy="4188315"/>
          </a:xfrm>
          <a:prstGeom prst="rect">
            <a:avLst/>
          </a:prstGeom>
          <a:effectLst/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7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Results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428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10.111/bjd.19214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="" xmlns:a16="http://schemas.microsoft.com/office/drawing/2014/main" id="{A1586441-63E5-4D2B-A35F-6E38D5CE6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179" y="1880033"/>
            <a:ext cx="9020175" cy="3876675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ACB3E9E8-5755-413B-BFA3-07C6683849F6}"/>
              </a:ext>
            </a:extLst>
          </p:cNvPr>
          <p:cNvSpPr txBox="1">
            <a:spLocks/>
          </p:cNvSpPr>
          <p:nvPr/>
        </p:nvSpPr>
        <p:spPr>
          <a:xfrm>
            <a:off x="1103312" y="452718"/>
            <a:ext cx="8947522" cy="1400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Results (2)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889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89</TotalTime>
  <Words>891</Words>
  <Application>Microsoft Office PowerPoint</Application>
  <PresentationFormat>Custom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Ion</vt:lpstr>
      <vt:lpstr>The effect of a dermato-oncologic training program on the diagnostic skills and quality of referrals for suspicious skin lesions by general practitioners</vt:lpstr>
      <vt:lpstr>Lead Researcher</vt:lpstr>
      <vt:lpstr>Introduction What’s already known?</vt:lpstr>
      <vt:lpstr>Objective</vt:lpstr>
      <vt:lpstr>Methods (1)</vt:lpstr>
      <vt:lpstr>Methods (2)</vt:lpstr>
      <vt:lpstr>Methods (3)</vt:lpstr>
      <vt:lpstr>Results (1)</vt:lpstr>
      <vt:lpstr>Results</vt:lpstr>
      <vt:lpstr>Results (3)</vt:lpstr>
      <vt:lpstr>Discussion</vt:lpstr>
      <vt:lpstr>Discussion</vt:lpstr>
      <vt:lpstr>Conclusions What does this study add?</vt:lpstr>
      <vt:lpstr>The Team</vt:lpstr>
      <vt:lpstr>Call for correspondence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Viktoria Eleftheriadou</cp:lastModifiedBy>
  <cp:revision>17</cp:revision>
  <dcterms:created xsi:type="dcterms:W3CDTF">2019-11-06T14:04:22Z</dcterms:created>
  <dcterms:modified xsi:type="dcterms:W3CDTF">2020-12-17T10:40:06Z</dcterms:modified>
</cp:coreProperties>
</file>