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968" y="-90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6"/>
            <a:ext cx="1311593" cy="11441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6" y="537846"/>
            <a:ext cx="3805238" cy="11441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6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1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786B7-AC01-4541-B3EB-743A69C1620F}" type="datetimeFigureOut">
              <a:rPr lang="en-US" smtClean="0"/>
              <a:pPr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6C6E4-50A3-491F-932E-8630AFDB0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9338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Figure </a:t>
            </a:r>
            <a:r>
              <a:rPr lang="en-US" b="1" dirty="0" smtClean="0">
                <a:latin typeface="Arial"/>
                <a:cs typeface="Arial"/>
              </a:rPr>
              <a:t>1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4665" y="36189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1140745" y="2821448"/>
            <a:ext cx="3175800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876" y="0"/>
              </a:cxn>
            </a:cxnLst>
            <a:rect l="0" t="0" r="r" b="b"/>
            <a:pathLst>
              <a:path w="2876">
                <a:moveTo>
                  <a:pt x="0" y="0"/>
                </a:moveTo>
                <a:lnTo>
                  <a:pt x="0" y="0"/>
                </a:lnTo>
                <a:lnTo>
                  <a:pt x="2876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1140745" y="2821448"/>
            <a:ext cx="1457" cy="68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1775613" y="2821448"/>
            <a:ext cx="1457" cy="68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2410482" y="2821448"/>
            <a:ext cx="1457" cy="68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046807" y="2821448"/>
            <a:ext cx="1457" cy="68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3681676" y="2821448"/>
            <a:ext cx="1457" cy="68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4316544" y="2821448"/>
            <a:ext cx="1457" cy="68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1140745" y="699879"/>
            <a:ext cx="1457" cy="2121568"/>
          </a:xfrm>
          <a:custGeom>
            <a:avLst/>
            <a:gdLst/>
            <a:ahLst/>
            <a:cxnLst>
              <a:cxn ang="0">
                <a:pos x="0" y="1918"/>
              </a:cxn>
              <a:cxn ang="0">
                <a:pos x="0" y="1918"/>
              </a:cxn>
              <a:cxn ang="0">
                <a:pos x="0" y="0"/>
              </a:cxn>
            </a:cxnLst>
            <a:rect l="0" t="0" r="r" b="b"/>
            <a:pathLst>
              <a:path h="1918">
                <a:moveTo>
                  <a:pt x="0" y="1918"/>
                </a:moveTo>
                <a:lnTo>
                  <a:pt x="0" y="1918"/>
                </a:lnTo>
                <a:lnTo>
                  <a:pt x="0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1072307" y="2573907"/>
            <a:ext cx="68438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0"/>
              </a:cxn>
            </a:cxnLst>
            <a:rect l="0" t="0" r="r" b="b"/>
            <a:pathLst>
              <a:path w="62">
                <a:moveTo>
                  <a:pt x="0" y="0"/>
                </a:moveTo>
                <a:lnTo>
                  <a:pt x="0" y="0"/>
                </a:lnTo>
                <a:lnTo>
                  <a:pt x="62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1072307" y="1636166"/>
            <a:ext cx="68438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0"/>
              </a:cxn>
            </a:cxnLst>
            <a:rect l="0" t="0" r="r" b="b"/>
            <a:pathLst>
              <a:path w="62">
                <a:moveTo>
                  <a:pt x="0" y="0"/>
                </a:moveTo>
                <a:lnTo>
                  <a:pt x="0" y="0"/>
                </a:lnTo>
                <a:lnTo>
                  <a:pt x="62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1072307" y="699879"/>
            <a:ext cx="68438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0"/>
              </a:cxn>
            </a:cxnLst>
            <a:rect l="0" t="0" r="r" b="b"/>
            <a:pathLst>
              <a:path w="62">
                <a:moveTo>
                  <a:pt x="0" y="0"/>
                </a:moveTo>
                <a:lnTo>
                  <a:pt x="0" y="0"/>
                </a:lnTo>
                <a:lnTo>
                  <a:pt x="62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369585" y="2483628"/>
            <a:ext cx="64601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0.03125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932033" y="1545886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1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829732" y="609600"/>
            <a:ext cx="1987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32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Freeform 20"/>
          <p:cNvSpPr>
            <a:spLocks noEditPoints="1"/>
          </p:cNvSpPr>
          <p:nvPr/>
        </p:nvSpPr>
        <p:spPr bwMode="auto">
          <a:xfrm>
            <a:off x="1118903" y="2383155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5" y="153"/>
              </a:cxn>
              <a:cxn ang="0">
                <a:pos x="0" y="51"/>
              </a:cxn>
              <a:cxn ang="0">
                <a:pos x="154" y="51"/>
              </a:cxn>
              <a:cxn ang="0">
                <a:pos x="20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5" y="153"/>
                </a:lnTo>
                <a:lnTo>
                  <a:pt x="0" y="51"/>
                </a:lnTo>
                <a:lnTo>
                  <a:pt x="154" y="51"/>
                </a:lnTo>
                <a:lnTo>
                  <a:pt x="20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5" name="Freeform 21"/>
          <p:cNvSpPr>
            <a:spLocks noEditPoints="1"/>
          </p:cNvSpPr>
          <p:nvPr/>
        </p:nvSpPr>
        <p:spPr bwMode="auto">
          <a:xfrm>
            <a:off x="1182973" y="2387524"/>
            <a:ext cx="168910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Freeform 22"/>
          <p:cNvSpPr>
            <a:spLocks noEditPoints="1"/>
          </p:cNvSpPr>
          <p:nvPr/>
        </p:nvSpPr>
        <p:spPr bwMode="auto">
          <a:xfrm>
            <a:off x="1247042" y="1475992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7" name="Freeform 23"/>
          <p:cNvSpPr>
            <a:spLocks noEditPoints="1"/>
          </p:cNvSpPr>
          <p:nvPr/>
        </p:nvSpPr>
        <p:spPr bwMode="auto">
          <a:xfrm>
            <a:off x="1309655" y="1853127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4"/>
              </a:cxn>
              <a:cxn ang="0">
                <a:pos x="0" y="51"/>
              </a:cxn>
              <a:cxn ang="0">
                <a:pos x="153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4">
                <a:moveTo>
                  <a:pt x="77" y="0"/>
                </a:moveTo>
                <a:lnTo>
                  <a:pt x="77" y="0"/>
                </a:lnTo>
                <a:lnTo>
                  <a:pt x="134" y="154"/>
                </a:lnTo>
                <a:lnTo>
                  <a:pt x="0" y="51"/>
                </a:lnTo>
                <a:lnTo>
                  <a:pt x="153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Freeform 24"/>
          <p:cNvSpPr>
            <a:spLocks noEditPoints="1"/>
          </p:cNvSpPr>
          <p:nvPr/>
        </p:nvSpPr>
        <p:spPr bwMode="auto">
          <a:xfrm>
            <a:off x="1373724" y="2112317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9" name="Freeform 25"/>
          <p:cNvSpPr>
            <a:spLocks noEditPoints="1"/>
          </p:cNvSpPr>
          <p:nvPr/>
        </p:nvSpPr>
        <p:spPr bwMode="auto">
          <a:xfrm>
            <a:off x="1437793" y="2004564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0" name="Freeform 26"/>
          <p:cNvSpPr>
            <a:spLocks noEditPoints="1"/>
          </p:cNvSpPr>
          <p:nvPr/>
        </p:nvSpPr>
        <p:spPr bwMode="auto">
          <a:xfrm>
            <a:off x="1501863" y="2141439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1" name="Freeform 27"/>
          <p:cNvSpPr>
            <a:spLocks noEditPoints="1"/>
          </p:cNvSpPr>
          <p:nvPr/>
        </p:nvSpPr>
        <p:spPr bwMode="auto">
          <a:xfrm>
            <a:off x="1564476" y="2052616"/>
            <a:ext cx="170367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2" name="Freeform 28"/>
          <p:cNvSpPr>
            <a:spLocks noEditPoints="1"/>
          </p:cNvSpPr>
          <p:nvPr/>
        </p:nvSpPr>
        <p:spPr bwMode="auto">
          <a:xfrm>
            <a:off x="1628546" y="2206965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" name="Freeform 29"/>
          <p:cNvSpPr>
            <a:spLocks noEditPoints="1"/>
          </p:cNvSpPr>
          <p:nvPr/>
        </p:nvSpPr>
        <p:spPr bwMode="auto">
          <a:xfrm>
            <a:off x="1691158" y="1899723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4"/>
              </a:cxn>
              <a:cxn ang="0">
                <a:pos x="0" y="51"/>
              </a:cxn>
              <a:cxn ang="0">
                <a:pos x="154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4">
                <a:moveTo>
                  <a:pt x="77" y="0"/>
                </a:moveTo>
                <a:lnTo>
                  <a:pt x="77" y="0"/>
                </a:lnTo>
                <a:lnTo>
                  <a:pt x="134" y="154"/>
                </a:lnTo>
                <a:lnTo>
                  <a:pt x="0" y="51"/>
                </a:lnTo>
                <a:lnTo>
                  <a:pt x="154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" name="Freeform 30"/>
          <p:cNvSpPr>
            <a:spLocks noEditPoints="1"/>
          </p:cNvSpPr>
          <p:nvPr/>
        </p:nvSpPr>
        <p:spPr bwMode="auto">
          <a:xfrm>
            <a:off x="1755228" y="1925933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5" name="Freeform 31"/>
          <p:cNvSpPr>
            <a:spLocks noEditPoints="1"/>
          </p:cNvSpPr>
          <p:nvPr/>
        </p:nvSpPr>
        <p:spPr bwMode="auto">
          <a:xfrm>
            <a:off x="1817841" y="2244824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5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5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6" name="Freeform 32"/>
          <p:cNvSpPr>
            <a:spLocks noEditPoints="1"/>
          </p:cNvSpPr>
          <p:nvPr/>
        </p:nvSpPr>
        <p:spPr bwMode="auto">
          <a:xfrm>
            <a:off x="1881911" y="2014757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4"/>
              </a:cxn>
              <a:cxn ang="0">
                <a:pos x="0" y="51"/>
              </a:cxn>
              <a:cxn ang="0">
                <a:pos x="153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4">
                <a:moveTo>
                  <a:pt x="77" y="0"/>
                </a:moveTo>
                <a:lnTo>
                  <a:pt x="77" y="0"/>
                </a:lnTo>
                <a:lnTo>
                  <a:pt x="134" y="154"/>
                </a:lnTo>
                <a:lnTo>
                  <a:pt x="0" y="51"/>
                </a:lnTo>
                <a:lnTo>
                  <a:pt x="153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7" name="Freeform 33"/>
          <p:cNvSpPr>
            <a:spLocks noEditPoints="1"/>
          </p:cNvSpPr>
          <p:nvPr/>
        </p:nvSpPr>
        <p:spPr bwMode="auto">
          <a:xfrm>
            <a:off x="1944523" y="2400629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5" y="153"/>
              </a:cxn>
              <a:cxn ang="0">
                <a:pos x="0" y="51"/>
              </a:cxn>
              <a:cxn ang="0">
                <a:pos x="154" y="51"/>
              </a:cxn>
              <a:cxn ang="0">
                <a:pos x="20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5" y="153"/>
                </a:lnTo>
                <a:lnTo>
                  <a:pt x="0" y="51"/>
                </a:lnTo>
                <a:lnTo>
                  <a:pt x="154" y="51"/>
                </a:lnTo>
                <a:lnTo>
                  <a:pt x="20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8" name="Freeform 34"/>
          <p:cNvSpPr>
            <a:spLocks noEditPoints="1"/>
          </p:cNvSpPr>
          <p:nvPr/>
        </p:nvSpPr>
        <p:spPr bwMode="auto">
          <a:xfrm>
            <a:off x="2008593" y="1995827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9" name="Freeform 35"/>
          <p:cNvSpPr>
            <a:spLocks noEditPoints="1"/>
          </p:cNvSpPr>
          <p:nvPr/>
        </p:nvSpPr>
        <p:spPr bwMode="auto">
          <a:xfrm>
            <a:off x="2136731" y="2147264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0" name="Freeform 36"/>
          <p:cNvSpPr>
            <a:spLocks noEditPoints="1"/>
          </p:cNvSpPr>
          <p:nvPr/>
        </p:nvSpPr>
        <p:spPr bwMode="auto">
          <a:xfrm>
            <a:off x="2327483" y="2000196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1" name="Freeform 37"/>
          <p:cNvSpPr>
            <a:spLocks noEditPoints="1"/>
          </p:cNvSpPr>
          <p:nvPr/>
        </p:nvSpPr>
        <p:spPr bwMode="auto">
          <a:xfrm>
            <a:off x="2390096" y="2087563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2" name="Freeform 38"/>
          <p:cNvSpPr>
            <a:spLocks noEditPoints="1"/>
          </p:cNvSpPr>
          <p:nvPr/>
        </p:nvSpPr>
        <p:spPr bwMode="auto">
          <a:xfrm>
            <a:off x="2454166" y="1796339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3" name="Freeform 39"/>
          <p:cNvSpPr>
            <a:spLocks noEditPoints="1"/>
          </p:cNvSpPr>
          <p:nvPr/>
        </p:nvSpPr>
        <p:spPr bwMode="auto">
          <a:xfrm>
            <a:off x="2516779" y="2355489"/>
            <a:ext cx="170367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4" name="Freeform 40"/>
          <p:cNvSpPr>
            <a:spLocks noEditPoints="1"/>
          </p:cNvSpPr>
          <p:nvPr/>
        </p:nvSpPr>
        <p:spPr bwMode="auto">
          <a:xfrm>
            <a:off x="2580849" y="1793427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5" name="Freeform 41"/>
          <p:cNvSpPr>
            <a:spLocks noEditPoints="1"/>
          </p:cNvSpPr>
          <p:nvPr/>
        </p:nvSpPr>
        <p:spPr bwMode="auto">
          <a:xfrm>
            <a:off x="2643461" y="2032231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4"/>
              </a:cxn>
              <a:cxn ang="0">
                <a:pos x="0" y="51"/>
              </a:cxn>
              <a:cxn ang="0">
                <a:pos x="154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4">
                <a:moveTo>
                  <a:pt x="77" y="0"/>
                </a:moveTo>
                <a:lnTo>
                  <a:pt x="77" y="0"/>
                </a:lnTo>
                <a:lnTo>
                  <a:pt x="134" y="154"/>
                </a:lnTo>
                <a:lnTo>
                  <a:pt x="0" y="51"/>
                </a:lnTo>
                <a:lnTo>
                  <a:pt x="154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6" name="Freeform 42"/>
          <p:cNvSpPr>
            <a:spLocks noEditPoints="1"/>
          </p:cNvSpPr>
          <p:nvPr/>
        </p:nvSpPr>
        <p:spPr bwMode="auto">
          <a:xfrm>
            <a:off x="2707531" y="2077370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7" name="Freeform 43"/>
          <p:cNvSpPr>
            <a:spLocks noEditPoints="1"/>
          </p:cNvSpPr>
          <p:nvPr/>
        </p:nvSpPr>
        <p:spPr bwMode="auto">
          <a:xfrm>
            <a:off x="2770144" y="1936127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5" y="154"/>
              </a:cxn>
              <a:cxn ang="0">
                <a:pos x="0" y="51"/>
              </a:cxn>
              <a:cxn ang="0">
                <a:pos x="154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4">
                <a:moveTo>
                  <a:pt x="77" y="0"/>
                </a:moveTo>
                <a:lnTo>
                  <a:pt x="77" y="0"/>
                </a:lnTo>
                <a:lnTo>
                  <a:pt x="135" y="154"/>
                </a:lnTo>
                <a:lnTo>
                  <a:pt x="0" y="51"/>
                </a:lnTo>
                <a:lnTo>
                  <a:pt x="154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8" name="Freeform 44"/>
          <p:cNvSpPr>
            <a:spLocks noEditPoints="1"/>
          </p:cNvSpPr>
          <p:nvPr/>
        </p:nvSpPr>
        <p:spPr bwMode="auto">
          <a:xfrm>
            <a:off x="2834214" y="1773041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4"/>
              </a:cxn>
              <a:cxn ang="0">
                <a:pos x="0" y="51"/>
              </a:cxn>
              <a:cxn ang="0">
                <a:pos x="153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4">
                <a:moveTo>
                  <a:pt x="77" y="0"/>
                </a:moveTo>
                <a:lnTo>
                  <a:pt x="77" y="0"/>
                </a:lnTo>
                <a:lnTo>
                  <a:pt x="134" y="154"/>
                </a:lnTo>
                <a:lnTo>
                  <a:pt x="0" y="51"/>
                </a:lnTo>
                <a:lnTo>
                  <a:pt x="153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9" name="Freeform 45"/>
          <p:cNvSpPr>
            <a:spLocks noEditPoints="1"/>
          </p:cNvSpPr>
          <p:nvPr/>
        </p:nvSpPr>
        <p:spPr bwMode="auto">
          <a:xfrm>
            <a:off x="2898283" y="2300157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5" y="154"/>
              </a:cxn>
              <a:cxn ang="0">
                <a:pos x="0" y="52"/>
              </a:cxn>
              <a:cxn ang="0">
                <a:pos x="154" y="52"/>
              </a:cxn>
              <a:cxn ang="0">
                <a:pos x="20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4">
                <a:moveTo>
                  <a:pt x="77" y="0"/>
                </a:moveTo>
                <a:lnTo>
                  <a:pt x="77" y="0"/>
                </a:lnTo>
                <a:lnTo>
                  <a:pt x="135" y="154"/>
                </a:lnTo>
                <a:lnTo>
                  <a:pt x="0" y="52"/>
                </a:lnTo>
                <a:lnTo>
                  <a:pt x="154" y="52"/>
                </a:lnTo>
                <a:lnTo>
                  <a:pt x="20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0" name="Freeform 46"/>
          <p:cNvSpPr>
            <a:spLocks noEditPoints="1"/>
          </p:cNvSpPr>
          <p:nvPr/>
        </p:nvSpPr>
        <p:spPr bwMode="auto">
          <a:xfrm>
            <a:off x="2962352" y="1473080"/>
            <a:ext cx="168910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1" name="Freeform 47"/>
          <p:cNvSpPr>
            <a:spLocks noEditPoints="1"/>
          </p:cNvSpPr>
          <p:nvPr/>
        </p:nvSpPr>
        <p:spPr bwMode="auto">
          <a:xfrm>
            <a:off x="3024965" y="2206965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5" y="154"/>
              </a:cxn>
              <a:cxn ang="0">
                <a:pos x="0" y="51"/>
              </a:cxn>
              <a:cxn ang="0">
                <a:pos x="154" y="51"/>
              </a:cxn>
              <a:cxn ang="0">
                <a:pos x="20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4">
                <a:moveTo>
                  <a:pt x="77" y="0"/>
                </a:moveTo>
                <a:lnTo>
                  <a:pt x="77" y="0"/>
                </a:lnTo>
                <a:lnTo>
                  <a:pt x="135" y="154"/>
                </a:lnTo>
                <a:lnTo>
                  <a:pt x="0" y="51"/>
                </a:lnTo>
                <a:lnTo>
                  <a:pt x="154" y="51"/>
                </a:lnTo>
                <a:lnTo>
                  <a:pt x="20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2" name="Freeform 48"/>
          <p:cNvSpPr>
            <a:spLocks noEditPoints="1"/>
          </p:cNvSpPr>
          <p:nvPr/>
        </p:nvSpPr>
        <p:spPr bwMode="auto">
          <a:xfrm>
            <a:off x="3089034" y="1873513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4"/>
              </a:cxn>
              <a:cxn ang="0">
                <a:pos x="0" y="51"/>
              </a:cxn>
              <a:cxn ang="0">
                <a:pos x="153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4">
                <a:moveTo>
                  <a:pt x="77" y="0"/>
                </a:moveTo>
                <a:lnTo>
                  <a:pt x="77" y="0"/>
                </a:lnTo>
                <a:lnTo>
                  <a:pt x="134" y="154"/>
                </a:lnTo>
                <a:lnTo>
                  <a:pt x="0" y="51"/>
                </a:lnTo>
                <a:lnTo>
                  <a:pt x="153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3" name="Freeform 49"/>
          <p:cNvSpPr>
            <a:spLocks noEditPoints="1"/>
          </p:cNvSpPr>
          <p:nvPr/>
        </p:nvSpPr>
        <p:spPr bwMode="auto">
          <a:xfrm>
            <a:off x="3151648" y="2058441"/>
            <a:ext cx="170367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5" y="153"/>
              </a:cxn>
              <a:cxn ang="0">
                <a:pos x="0" y="51"/>
              </a:cxn>
              <a:cxn ang="0">
                <a:pos x="154" y="51"/>
              </a:cxn>
              <a:cxn ang="0">
                <a:pos x="20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5" y="153"/>
                </a:lnTo>
                <a:lnTo>
                  <a:pt x="0" y="51"/>
                </a:lnTo>
                <a:lnTo>
                  <a:pt x="154" y="51"/>
                </a:lnTo>
                <a:lnTo>
                  <a:pt x="20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4" name="Freeform 50"/>
          <p:cNvSpPr>
            <a:spLocks noEditPoints="1"/>
          </p:cNvSpPr>
          <p:nvPr/>
        </p:nvSpPr>
        <p:spPr bwMode="auto">
          <a:xfrm>
            <a:off x="3215717" y="2268122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5" name="Freeform 51"/>
          <p:cNvSpPr>
            <a:spLocks noEditPoints="1"/>
          </p:cNvSpPr>
          <p:nvPr/>
        </p:nvSpPr>
        <p:spPr bwMode="auto">
          <a:xfrm>
            <a:off x="3279786" y="2198228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6" name="Freeform 52"/>
          <p:cNvSpPr>
            <a:spLocks noEditPoints="1"/>
          </p:cNvSpPr>
          <p:nvPr/>
        </p:nvSpPr>
        <p:spPr bwMode="auto">
          <a:xfrm>
            <a:off x="3342399" y="947420"/>
            <a:ext cx="168910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7" name="Freeform 53"/>
          <p:cNvSpPr>
            <a:spLocks noEditPoints="1"/>
          </p:cNvSpPr>
          <p:nvPr/>
        </p:nvSpPr>
        <p:spPr bwMode="auto">
          <a:xfrm>
            <a:off x="3406469" y="2352577"/>
            <a:ext cx="168910" cy="170366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4"/>
              </a:cxn>
              <a:cxn ang="0">
                <a:pos x="0" y="52"/>
              </a:cxn>
              <a:cxn ang="0">
                <a:pos x="153" y="52"/>
              </a:cxn>
              <a:cxn ang="0">
                <a:pos x="19" y="154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4">
                <a:moveTo>
                  <a:pt x="76" y="0"/>
                </a:moveTo>
                <a:lnTo>
                  <a:pt x="76" y="0"/>
                </a:lnTo>
                <a:lnTo>
                  <a:pt x="134" y="154"/>
                </a:lnTo>
                <a:lnTo>
                  <a:pt x="0" y="52"/>
                </a:lnTo>
                <a:lnTo>
                  <a:pt x="153" y="52"/>
                </a:lnTo>
                <a:lnTo>
                  <a:pt x="19" y="154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8" name="Freeform 54"/>
          <p:cNvSpPr>
            <a:spLocks noEditPoints="1"/>
          </p:cNvSpPr>
          <p:nvPr/>
        </p:nvSpPr>
        <p:spPr bwMode="auto">
          <a:xfrm>
            <a:off x="3469082" y="1701691"/>
            <a:ext cx="170367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4"/>
              </a:cxn>
              <a:cxn ang="0">
                <a:pos x="0" y="51"/>
              </a:cxn>
              <a:cxn ang="0">
                <a:pos x="154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4">
                <a:moveTo>
                  <a:pt x="77" y="0"/>
                </a:moveTo>
                <a:lnTo>
                  <a:pt x="77" y="0"/>
                </a:lnTo>
                <a:lnTo>
                  <a:pt x="134" y="154"/>
                </a:lnTo>
                <a:lnTo>
                  <a:pt x="0" y="51"/>
                </a:lnTo>
                <a:lnTo>
                  <a:pt x="154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9" name="Freeform 55"/>
          <p:cNvSpPr>
            <a:spLocks noEditPoints="1"/>
          </p:cNvSpPr>
          <p:nvPr/>
        </p:nvSpPr>
        <p:spPr bwMode="auto">
          <a:xfrm>
            <a:off x="3533151" y="1698778"/>
            <a:ext cx="168910" cy="170366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4"/>
              </a:cxn>
              <a:cxn ang="0">
                <a:pos x="0" y="51"/>
              </a:cxn>
              <a:cxn ang="0">
                <a:pos x="153" y="51"/>
              </a:cxn>
              <a:cxn ang="0">
                <a:pos x="19" y="154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4">
                <a:moveTo>
                  <a:pt x="76" y="0"/>
                </a:moveTo>
                <a:lnTo>
                  <a:pt x="76" y="0"/>
                </a:lnTo>
                <a:lnTo>
                  <a:pt x="134" y="154"/>
                </a:lnTo>
                <a:lnTo>
                  <a:pt x="0" y="51"/>
                </a:lnTo>
                <a:lnTo>
                  <a:pt x="153" y="51"/>
                </a:lnTo>
                <a:lnTo>
                  <a:pt x="19" y="154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0" name="Freeform 56"/>
          <p:cNvSpPr>
            <a:spLocks noEditPoints="1"/>
          </p:cNvSpPr>
          <p:nvPr/>
        </p:nvSpPr>
        <p:spPr bwMode="auto">
          <a:xfrm>
            <a:off x="3597221" y="1068279"/>
            <a:ext cx="168910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1" name="Freeform 57"/>
          <p:cNvSpPr>
            <a:spLocks noEditPoints="1"/>
          </p:cNvSpPr>
          <p:nvPr/>
        </p:nvSpPr>
        <p:spPr bwMode="auto">
          <a:xfrm>
            <a:off x="3661290" y="1429396"/>
            <a:ext cx="168910" cy="16891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3"/>
              </a:cxn>
              <a:cxn ang="0">
                <a:pos x="0" y="51"/>
              </a:cxn>
              <a:cxn ang="0">
                <a:pos x="153" y="51"/>
              </a:cxn>
              <a:cxn ang="0">
                <a:pos x="19" y="153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3">
                <a:moveTo>
                  <a:pt x="76" y="0"/>
                </a:moveTo>
                <a:lnTo>
                  <a:pt x="76" y="0"/>
                </a:lnTo>
                <a:lnTo>
                  <a:pt x="134" y="153"/>
                </a:lnTo>
                <a:lnTo>
                  <a:pt x="0" y="51"/>
                </a:lnTo>
                <a:lnTo>
                  <a:pt x="153" y="51"/>
                </a:lnTo>
                <a:lnTo>
                  <a:pt x="19" y="153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2" name="Freeform 58"/>
          <p:cNvSpPr>
            <a:spLocks noEditPoints="1"/>
          </p:cNvSpPr>
          <p:nvPr/>
        </p:nvSpPr>
        <p:spPr bwMode="auto">
          <a:xfrm>
            <a:off x="3723903" y="1639078"/>
            <a:ext cx="168910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3" name="Freeform 59"/>
          <p:cNvSpPr>
            <a:spLocks noEditPoints="1"/>
          </p:cNvSpPr>
          <p:nvPr/>
        </p:nvSpPr>
        <p:spPr bwMode="auto">
          <a:xfrm>
            <a:off x="3787972" y="2249192"/>
            <a:ext cx="168910" cy="170366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6" y="0"/>
              </a:cxn>
              <a:cxn ang="0">
                <a:pos x="134" y="154"/>
              </a:cxn>
              <a:cxn ang="0">
                <a:pos x="0" y="51"/>
              </a:cxn>
              <a:cxn ang="0">
                <a:pos x="153" y="51"/>
              </a:cxn>
              <a:cxn ang="0">
                <a:pos x="19" y="154"/>
              </a:cxn>
              <a:cxn ang="0">
                <a:pos x="76" y="0"/>
              </a:cxn>
              <a:cxn ang="0">
                <a:pos x="76" y="0"/>
              </a:cxn>
              <a:cxn ang="0">
                <a:pos x="76" y="0"/>
              </a:cxn>
            </a:cxnLst>
            <a:rect l="0" t="0" r="r" b="b"/>
            <a:pathLst>
              <a:path w="153" h="154">
                <a:moveTo>
                  <a:pt x="76" y="0"/>
                </a:moveTo>
                <a:lnTo>
                  <a:pt x="76" y="0"/>
                </a:lnTo>
                <a:lnTo>
                  <a:pt x="134" y="154"/>
                </a:lnTo>
                <a:lnTo>
                  <a:pt x="0" y="51"/>
                </a:lnTo>
                <a:lnTo>
                  <a:pt x="153" y="51"/>
                </a:lnTo>
                <a:lnTo>
                  <a:pt x="19" y="154"/>
                </a:lnTo>
                <a:lnTo>
                  <a:pt x="76" y="0"/>
                </a:lnTo>
                <a:close/>
                <a:moveTo>
                  <a:pt x="76" y="0"/>
                </a:moveTo>
                <a:lnTo>
                  <a:pt x="7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4" name="Freeform 60"/>
          <p:cNvSpPr>
            <a:spLocks noEditPoints="1"/>
          </p:cNvSpPr>
          <p:nvPr/>
        </p:nvSpPr>
        <p:spPr bwMode="auto">
          <a:xfrm>
            <a:off x="3850586" y="2123966"/>
            <a:ext cx="170367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5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5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" name="Freeform 61"/>
          <p:cNvSpPr>
            <a:spLocks noEditPoints="1"/>
          </p:cNvSpPr>
          <p:nvPr/>
        </p:nvSpPr>
        <p:spPr bwMode="auto">
          <a:xfrm>
            <a:off x="3914655" y="2358402"/>
            <a:ext cx="168910" cy="170366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4"/>
              </a:cxn>
              <a:cxn ang="0">
                <a:pos x="0" y="51"/>
              </a:cxn>
              <a:cxn ang="0">
                <a:pos x="153" y="51"/>
              </a:cxn>
              <a:cxn ang="0">
                <a:pos x="19" y="154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3" h="154">
                <a:moveTo>
                  <a:pt x="77" y="0"/>
                </a:moveTo>
                <a:lnTo>
                  <a:pt x="77" y="0"/>
                </a:lnTo>
                <a:lnTo>
                  <a:pt x="134" y="154"/>
                </a:lnTo>
                <a:lnTo>
                  <a:pt x="0" y="51"/>
                </a:lnTo>
                <a:lnTo>
                  <a:pt x="153" y="51"/>
                </a:lnTo>
                <a:lnTo>
                  <a:pt x="19" y="154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6" name="Freeform 62"/>
          <p:cNvSpPr>
            <a:spLocks/>
          </p:cNvSpPr>
          <p:nvPr/>
        </p:nvSpPr>
        <p:spPr bwMode="auto">
          <a:xfrm>
            <a:off x="1134920" y="2536048"/>
            <a:ext cx="138332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3" y="104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3" y="104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1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7" name="Freeform 63"/>
          <p:cNvSpPr>
            <a:spLocks/>
          </p:cNvSpPr>
          <p:nvPr/>
        </p:nvSpPr>
        <p:spPr bwMode="auto">
          <a:xfrm>
            <a:off x="1198989" y="2335104"/>
            <a:ext cx="138332" cy="139788"/>
          </a:xfrm>
          <a:custGeom>
            <a:avLst/>
            <a:gdLst/>
            <a:ahLst/>
            <a:cxnLst>
              <a:cxn ang="0">
                <a:pos x="103" y="22"/>
              </a:cxn>
              <a:cxn ang="0">
                <a:pos x="103" y="22"/>
              </a:cxn>
              <a:cxn ang="0">
                <a:pos x="103" y="103"/>
              </a:cxn>
              <a:cxn ang="0">
                <a:pos x="22" y="103"/>
              </a:cxn>
              <a:cxn ang="0">
                <a:pos x="22" y="22"/>
              </a:cxn>
              <a:cxn ang="0">
                <a:pos x="103" y="22"/>
              </a:cxn>
            </a:cxnLst>
            <a:rect l="0" t="0" r="r" b="b"/>
            <a:pathLst>
              <a:path w="126" h="126">
                <a:moveTo>
                  <a:pt x="103" y="22"/>
                </a:moveTo>
                <a:lnTo>
                  <a:pt x="103" y="22"/>
                </a:lnTo>
                <a:cubicBezTo>
                  <a:pt x="126" y="45"/>
                  <a:pt x="126" y="81"/>
                  <a:pt x="103" y="103"/>
                </a:cubicBezTo>
                <a:cubicBezTo>
                  <a:pt x="81" y="126"/>
                  <a:pt x="44" y="126"/>
                  <a:pt x="22" y="103"/>
                </a:cubicBezTo>
                <a:cubicBezTo>
                  <a:pt x="0" y="81"/>
                  <a:pt x="0" y="45"/>
                  <a:pt x="22" y="22"/>
                </a:cubicBezTo>
                <a:cubicBezTo>
                  <a:pt x="44" y="0"/>
                  <a:pt x="81" y="0"/>
                  <a:pt x="103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8" name="Freeform 64"/>
          <p:cNvSpPr>
            <a:spLocks/>
          </p:cNvSpPr>
          <p:nvPr/>
        </p:nvSpPr>
        <p:spPr bwMode="auto">
          <a:xfrm>
            <a:off x="1261603" y="1493466"/>
            <a:ext cx="139788" cy="141243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6" h="127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7"/>
                  <a:pt x="45" y="127"/>
                  <a:pt x="23" y="104"/>
                </a:cubicBezTo>
                <a:cubicBezTo>
                  <a:pt x="0" y="82"/>
                  <a:pt x="0" y="45"/>
                  <a:pt x="23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9" name="Freeform 65"/>
          <p:cNvSpPr>
            <a:spLocks/>
          </p:cNvSpPr>
          <p:nvPr/>
        </p:nvSpPr>
        <p:spPr bwMode="auto">
          <a:xfrm>
            <a:off x="1325672" y="1872057"/>
            <a:ext cx="139788" cy="141243"/>
          </a:xfrm>
          <a:custGeom>
            <a:avLst/>
            <a:gdLst/>
            <a:ahLst/>
            <a:cxnLst>
              <a:cxn ang="0">
                <a:pos x="103" y="23"/>
              </a:cxn>
              <a:cxn ang="0">
                <a:pos x="103" y="23"/>
              </a:cxn>
              <a:cxn ang="0">
                <a:pos x="103" y="104"/>
              </a:cxn>
              <a:cxn ang="0">
                <a:pos x="22" y="104"/>
              </a:cxn>
              <a:cxn ang="0">
                <a:pos x="22" y="23"/>
              </a:cxn>
              <a:cxn ang="0">
                <a:pos x="103" y="23"/>
              </a:cxn>
            </a:cxnLst>
            <a:rect l="0" t="0" r="r" b="b"/>
            <a:pathLst>
              <a:path w="126" h="127">
                <a:moveTo>
                  <a:pt x="103" y="23"/>
                </a:moveTo>
                <a:lnTo>
                  <a:pt x="103" y="23"/>
                </a:lnTo>
                <a:cubicBezTo>
                  <a:pt x="126" y="45"/>
                  <a:pt x="126" y="82"/>
                  <a:pt x="103" y="104"/>
                </a:cubicBezTo>
                <a:cubicBezTo>
                  <a:pt x="81" y="127"/>
                  <a:pt x="45" y="127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5" y="0"/>
                  <a:pt x="81" y="0"/>
                  <a:pt x="103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0" name="Freeform 66"/>
          <p:cNvSpPr>
            <a:spLocks/>
          </p:cNvSpPr>
          <p:nvPr/>
        </p:nvSpPr>
        <p:spPr bwMode="auto">
          <a:xfrm>
            <a:off x="1388285" y="2093388"/>
            <a:ext cx="139788" cy="141243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6" h="127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2" y="127"/>
                  <a:pt x="45" y="127"/>
                  <a:pt x="23" y="104"/>
                </a:cubicBezTo>
                <a:cubicBezTo>
                  <a:pt x="0" y="82"/>
                  <a:pt x="0" y="45"/>
                  <a:pt x="23" y="23"/>
                </a:cubicBezTo>
                <a:cubicBezTo>
                  <a:pt x="45" y="0"/>
                  <a:pt x="82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1" name="Freeform 67"/>
          <p:cNvSpPr>
            <a:spLocks/>
          </p:cNvSpPr>
          <p:nvPr/>
        </p:nvSpPr>
        <p:spPr bwMode="auto">
          <a:xfrm>
            <a:off x="1452354" y="2019125"/>
            <a:ext cx="139788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6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2" name="Freeform 68"/>
          <p:cNvSpPr>
            <a:spLocks/>
          </p:cNvSpPr>
          <p:nvPr/>
        </p:nvSpPr>
        <p:spPr bwMode="auto">
          <a:xfrm>
            <a:off x="1514968" y="2123966"/>
            <a:ext cx="141244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7" h="127">
                <a:moveTo>
                  <a:pt x="104" y="23"/>
                </a:moveTo>
                <a:lnTo>
                  <a:pt x="104" y="23"/>
                </a:lnTo>
                <a:cubicBezTo>
                  <a:pt x="127" y="45"/>
                  <a:pt x="127" y="82"/>
                  <a:pt x="104" y="104"/>
                </a:cubicBezTo>
                <a:cubicBezTo>
                  <a:pt x="82" y="127"/>
                  <a:pt x="45" y="127"/>
                  <a:pt x="23" y="104"/>
                </a:cubicBezTo>
                <a:cubicBezTo>
                  <a:pt x="0" y="82"/>
                  <a:pt x="0" y="45"/>
                  <a:pt x="23" y="23"/>
                </a:cubicBezTo>
                <a:cubicBezTo>
                  <a:pt x="45" y="0"/>
                  <a:pt x="82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3" name="Freeform 69"/>
          <p:cNvSpPr>
            <a:spLocks/>
          </p:cNvSpPr>
          <p:nvPr/>
        </p:nvSpPr>
        <p:spPr bwMode="auto">
          <a:xfrm>
            <a:off x="1579037" y="2067177"/>
            <a:ext cx="139788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7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7"/>
                  <a:pt x="45" y="127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4" name="Freeform 70"/>
          <p:cNvSpPr>
            <a:spLocks/>
          </p:cNvSpPr>
          <p:nvPr/>
        </p:nvSpPr>
        <p:spPr bwMode="auto">
          <a:xfrm>
            <a:off x="1643107" y="2221526"/>
            <a:ext cx="139788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7" h="127">
                <a:moveTo>
                  <a:pt x="104" y="23"/>
                </a:moveTo>
                <a:lnTo>
                  <a:pt x="104" y="23"/>
                </a:lnTo>
                <a:cubicBezTo>
                  <a:pt x="127" y="45"/>
                  <a:pt x="127" y="82"/>
                  <a:pt x="104" y="104"/>
                </a:cubicBezTo>
                <a:cubicBezTo>
                  <a:pt x="82" y="127"/>
                  <a:pt x="45" y="127"/>
                  <a:pt x="23" y="104"/>
                </a:cubicBezTo>
                <a:cubicBezTo>
                  <a:pt x="0" y="82"/>
                  <a:pt x="0" y="45"/>
                  <a:pt x="23" y="23"/>
                </a:cubicBezTo>
                <a:cubicBezTo>
                  <a:pt x="45" y="0"/>
                  <a:pt x="82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" name="Freeform 71"/>
          <p:cNvSpPr>
            <a:spLocks/>
          </p:cNvSpPr>
          <p:nvPr/>
        </p:nvSpPr>
        <p:spPr bwMode="auto">
          <a:xfrm>
            <a:off x="1707176" y="1915741"/>
            <a:ext cx="138332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2" y="104"/>
              </a:cxn>
              <a:cxn ang="0">
                <a:pos x="22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2"/>
                </a:cubicBezTo>
                <a:cubicBezTo>
                  <a:pt x="45" y="0"/>
                  <a:pt x="81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6" name="Freeform 72"/>
          <p:cNvSpPr>
            <a:spLocks/>
          </p:cNvSpPr>
          <p:nvPr/>
        </p:nvSpPr>
        <p:spPr bwMode="auto">
          <a:xfrm>
            <a:off x="1769789" y="1940494"/>
            <a:ext cx="139788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7" h="127">
                <a:moveTo>
                  <a:pt x="104" y="23"/>
                </a:moveTo>
                <a:lnTo>
                  <a:pt x="104" y="23"/>
                </a:lnTo>
                <a:cubicBezTo>
                  <a:pt x="127" y="45"/>
                  <a:pt x="127" y="82"/>
                  <a:pt x="104" y="104"/>
                </a:cubicBezTo>
                <a:cubicBezTo>
                  <a:pt x="82" y="127"/>
                  <a:pt x="45" y="127"/>
                  <a:pt x="23" y="104"/>
                </a:cubicBezTo>
                <a:cubicBezTo>
                  <a:pt x="0" y="82"/>
                  <a:pt x="0" y="45"/>
                  <a:pt x="23" y="23"/>
                </a:cubicBezTo>
                <a:cubicBezTo>
                  <a:pt x="45" y="0"/>
                  <a:pt x="82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7" name="Freeform 73"/>
          <p:cNvSpPr>
            <a:spLocks/>
          </p:cNvSpPr>
          <p:nvPr/>
        </p:nvSpPr>
        <p:spPr bwMode="auto">
          <a:xfrm>
            <a:off x="1833858" y="2259385"/>
            <a:ext cx="138332" cy="141243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7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7"/>
                  <a:pt x="45" y="127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8" name="Freeform 74"/>
          <p:cNvSpPr>
            <a:spLocks/>
          </p:cNvSpPr>
          <p:nvPr/>
        </p:nvSpPr>
        <p:spPr bwMode="auto">
          <a:xfrm>
            <a:off x="1896472" y="2030774"/>
            <a:ext cx="139788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3" y="104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7" h="126">
                <a:moveTo>
                  <a:pt x="104" y="22"/>
                </a:moveTo>
                <a:lnTo>
                  <a:pt x="104" y="22"/>
                </a:lnTo>
                <a:cubicBezTo>
                  <a:pt x="127" y="45"/>
                  <a:pt x="127" y="81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2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9" name="Freeform 75"/>
          <p:cNvSpPr>
            <a:spLocks/>
          </p:cNvSpPr>
          <p:nvPr/>
        </p:nvSpPr>
        <p:spPr bwMode="auto">
          <a:xfrm>
            <a:off x="1960541" y="2413734"/>
            <a:ext cx="139788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7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7"/>
                  <a:pt x="45" y="127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0" name="Freeform 76"/>
          <p:cNvSpPr>
            <a:spLocks/>
          </p:cNvSpPr>
          <p:nvPr/>
        </p:nvSpPr>
        <p:spPr bwMode="auto">
          <a:xfrm>
            <a:off x="2023154" y="2010388"/>
            <a:ext cx="139788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7" h="126">
                <a:moveTo>
                  <a:pt x="104" y="23"/>
                </a:moveTo>
                <a:lnTo>
                  <a:pt x="104" y="23"/>
                </a:lnTo>
                <a:cubicBezTo>
                  <a:pt x="127" y="45"/>
                  <a:pt x="127" y="81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1"/>
                  <a:pt x="0" y="45"/>
                  <a:pt x="23" y="23"/>
                </a:cubicBezTo>
                <a:cubicBezTo>
                  <a:pt x="45" y="0"/>
                  <a:pt x="82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1" name="Freeform 77"/>
          <p:cNvSpPr>
            <a:spLocks/>
          </p:cNvSpPr>
          <p:nvPr/>
        </p:nvSpPr>
        <p:spPr bwMode="auto">
          <a:xfrm>
            <a:off x="2151292" y="2163281"/>
            <a:ext cx="139788" cy="139788"/>
          </a:xfrm>
          <a:custGeom>
            <a:avLst/>
            <a:gdLst/>
            <a:ahLst/>
            <a:cxnLst>
              <a:cxn ang="0">
                <a:pos x="103" y="22"/>
              </a:cxn>
              <a:cxn ang="0">
                <a:pos x="103" y="22"/>
              </a:cxn>
              <a:cxn ang="0">
                <a:pos x="103" y="103"/>
              </a:cxn>
              <a:cxn ang="0">
                <a:pos x="22" y="103"/>
              </a:cxn>
              <a:cxn ang="0">
                <a:pos x="22" y="22"/>
              </a:cxn>
              <a:cxn ang="0">
                <a:pos x="103" y="22"/>
              </a:cxn>
            </a:cxnLst>
            <a:rect l="0" t="0" r="r" b="b"/>
            <a:pathLst>
              <a:path w="126" h="126">
                <a:moveTo>
                  <a:pt x="103" y="22"/>
                </a:moveTo>
                <a:lnTo>
                  <a:pt x="103" y="22"/>
                </a:lnTo>
                <a:cubicBezTo>
                  <a:pt x="126" y="44"/>
                  <a:pt x="126" y="81"/>
                  <a:pt x="103" y="103"/>
                </a:cubicBezTo>
                <a:cubicBezTo>
                  <a:pt x="81" y="126"/>
                  <a:pt x="44" y="126"/>
                  <a:pt x="22" y="103"/>
                </a:cubicBezTo>
                <a:cubicBezTo>
                  <a:pt x="0" y="81"/>
                  <a:pt x="0" y="44"/>
                  <a:pt x="22" y="22"/>
                </a:cubicBezTo>
                <a:cubicBezTo>
                  <a:pt x="44" y="0"/>
                  <a:pt x="81" y="0"/>
                  <a:pt x="103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2" name="Freeform 78"/>
          <p:cNvSpPr>
            <a:spLocks/>
          </p:cNvSpPr>
          <p:nvPr/>
        </p:nvSpPr>
        <p:spPr bwMode="auto">
          <a:xfrm>
            <a:off x="2342045" y="1992915"/>
            <a:ext cx="138332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6" h="126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6"/>
                  <a:pt x="45" y="126"/>
                  <a:pt x="23" y="104"/>
                </a:cubicBezTo>
                <a:cubicBezTo>
                  <a:pt x="0" y="82"/>
                  <a:pt x="0" y="45"/>
                  <a:pt x="23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3" name="Freeform 79"/>
          <p:cNvSpPr>
            <a:spLocks/>
          </p:cNvSpPr>
          <p:nvPr/>
        </p:nvSpPr>
        <p:spPr bwMode="auto">
          <a:xfrm>
            <a:off x="2406114" y="2096300"/>
            <a:ext cx="138332" cy="138331"/>
          </a:xfrm>
          <a:custGeom>
            <a:avLst/>
            <a:gdLst/>
            <a:ahLst/>
            <a:cxnLst>
              <a:cxn ang="0">
                <a:pos x="103" y="22"/>
              </a:cxn>
              <a:cxn ang="0">
                <a:pos x="103" y="22"/>
              </a:cxn>
              <a:cxn ang="0">
                <a:pos x="103" y="104"/>
              </a:cxn>
              <a:cxn ang="0">
                <a:pos x="22" y="104"/>
              </a:cxn>
              <a:cxn ang="0">
                <a:pos x="22" y="22"/>
              </a:cxn>
              <a:cxn ang="0">
                <a:pos x="103" y="22"/>
              </a:cxn>
            </a:cxnLst>
            <a:rect l="0" t="0" r="r" b="b"/>
            <a:pathLst>
              <a:path w="126" h="126">
                <a:moveTo>
                  <a:pt x="103" y="22"/>
                </a:moveTo>
                <a:lnTo>
                  <a:pt x="103" y="22"/>
                </a:lnTo>
                <a:cubicBezTo>
                  <a:pt x="126" y="45"/>
                  <a:pt x="126" y="81"/>
                  <a:pt x="103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2"/>
                </a:cubicBezTo>
                <a:cubicBezTo>
                  <a:pt x="45" y="0"/>
                  <a:pt x="81" y="0"/>
                  <a:pt x="103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4" name="Freeform 80"/>
          <p:cNvSpPr>
            <a:spLocks/>
          </p:cNvSpPr>
          <p:nvPr/>
        </p:nvSpPr>
        <p:spPr bwMode="auto">
          <a:xfrm>
            <a:off x="2468727" y="1628885"/>
            <a:ext cx="138332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3" y="104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2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5" name="Freeform 81"/>
          <p:cNvSpPr>
            <a:spLocks/>
          </p:cNvSpPr>
          <p:nvPr/>
        </p:nvSpPr>
        <p:spPr bwMode="auto">
          <a:xfrm>
            <a:off x="2532796" y="2371506"/>
            <a:ext cx="138332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6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" name="Freeform 82"/>
          <p:cNvSpPr>
            <a:spLocks/>
          </p:cNvSpPr>
          <p:nvPr/>
        </p:nvSpPr>
        <p:spPr bwMode="auto">
          <a:xfrm>
            <a:off x="2595410" y="1806531"/>
            <a:ext cx="139788" cy="141243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7" h="127">
                <a:moveTo>
                  <a:pt x="104" y="23"/>
                </a:moveTo>
                <a:lnTo>
                  <a:pt x="104" y="23"/>
                </a:lnTo>
                <a:cubicBezTo>
                  <a:pt x="127" y="45"/>
                  <a:pt x="127" y="82"/>
                  <a:pt x="104" y="104"/>
                </a:cubicBezTo>
                <a:cubicBezTo>
                  <a:pt x="82" y="127"/>
                  <a:pt x="45" y="127"/>
                  <a:pt x="23" y="104"/>
                </a:cubicBezTo>
                <a:cubicBezTo>
                  <a:pt x="0" y="82"/>
                  <a:pt x="0" y="45"/>
                  <a:pt x="23" y="23"/>
                </a:cubicBezTo>
                <a:cubicBezTo>
                  <a:pt x="45" y="0"/>
                  <a:pt x="82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7" name="Freeform 83"/>
          <p:cNvSpPr>
            <a:spLocks/>
          </p:cNvSpPr>
          <p:nvPr/>
        </p:nvSpPr>
        <p:spPr bwMode="auto">
          <a:xfrm>
            <a:off x="2659479" y="2048247"/>
            <a:ext cx="138332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2" y="104"/>
              </a:cxn>
              <a:cxn ang="0">
                <a:pos x="22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2"/>
                </a:cubicBezTo>
                <a:cubicBezTo>
                  <a:pt x="45" y="0"/>
                  <a:pt x="81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8" name="Freeform 84"/>
          <p:cNvSpPr>
            <a:spLocks/>
          </p:cNvSpPr>
          <p:nvPr/>
        </p:nvSpPr>
        <p:spPr bwMode="auto">
          <a:xfrm>
            <a:off x="2722092" y="2091931"/>
            <a:ext cx="139788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3"/>
              </a:cxn>
              <a:cxn ang="0">
                <a:pos x="23" y="103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7" h="126">
                <a:moveTo>
                  <a:pt x="104" y="22"/>
                </a:moveTo>
                <a:lnTo>
                  <a:pt x="104" y="22"/>
                </a:lnTo>
                <a:cubicBezTo>
                  <a:pt x="127" y="45"/>
                  <a:pt x="127" y="81"/>
                  <a:pt x="104" y="103"/>
                </a:cubicBezTo>
                <a:cubicBezTo>
                  <a:pt x="82" y="126"/>
                  <a:pt x="45" y="126"/>
                  <a:pt x="23" y="103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2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9" name="Freeform 85"/>
          <p:cNvSpPr>
            <a:spLocks/>
          </p:cNvSpPr>
          <p:nvPr/>
        </p:nvSpPr>
        <p:spPr bwMode="auto">
          <a:xfrm>
            <a:off x="2786161" y="1950688"/>
            <a:ext cx="139788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2" y="104"/>
              </a:cxn>
              <a:cxn ang="0">
                <a:pos x="22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2"/>
                </a:cubicBezTo>
                <a:cubicBezTo>
                  <a:pt x="45" y="0"/>
                  <a:pt x="81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0" name="Freeform 86"/>
          <p:cNvSpPr>
            <a:spLocks/>
          </p:cNvSpPr>
          <p:nvPr/>
        </p:nvSpPr>
        <p:spPr bwMode="auto">
          <a:xfrm>
            <a:off x="2848775" y="1787602"/>
            <a:ext cx="141244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3" y="104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7" h="126">
                <a:moveTo>
                  <a:pt x="104" y="22"/>
                </a:moveTo>
                <a:lnTo>
                  <a:pt x="104" y="22"/>
                </a:lnTo>
                <a:cubicBezTo>
                  <a:pt x="127" y="45"/>
                  <a:pt x="127" y="81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2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1" name="Freeform 87"/>
          <p:cNvSpPr>
            <a:spLocks/>
          </p:cNvSpPr>
          <p:nvPr/>
        </p:nvSpPr>
        <p:spPr bwMode="auto">
          <a:xfrm>
            <a:off x="2912844" y="2314718"/>
            <a:ext cx="139788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2" y="104"/>
              </a:cxn>
              <a:cxn ang="0">
                <a:pos x="22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2"/>
                </a:cubicBezTo>
                <a:cubicBezTo>
                  <a:pt x="45" y="0"/>
                  <a:pt x="81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2" name="Freeform 88"/>
          <p:cNvSpPr>
            <a:spLocks/>
          </p:cNvSpPr>
          <p:nvPr/>
        </p:nvSpPr>
        <p:spPr bwMode="auto">
          <a:xfrm>
            <a:off x="2975457" y="1487641"/>
            <a:ext cx="141244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7" h="126">
                <a:moveTo>
                  <a:pt x="104" y="23"/>
                </a:moveTo>
                <a:lnTo>
                  <a:pt x="104" y="23"/>
                </a:lnTo>
                <a:cubicBezTo>
                  <a:pt x="127" y="45"/>
                  <a:pt x="127" y="81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1"/>
                  <a:pt x="0" y="45"/>
                  <a:pt x="23" y="23"/>
                </a:cubicBezTo>
                <a:cubicBezTo>
                  <a:pt x="45" y="0"/>
                  <a:pt x="82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3" name="Freeform 89"/>
          <p:cNvSpPr>
            <a:spLocks/>
          </p:cNvSpPr>
          <p:nvPr/>
        </p:nvSpPr>
        <p:spPr bwMode="auto">
          <a:xfrm>
            <a:off x="3039526" y="2222982"/>
            <a:ext cx="139788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2" y="104"/>
              </a:cxn>
              <a:cxn ang="0">
                <a:pos x="22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2"/>
                </a:cubicBezTo>
                <a:cubicBezTo>
                  <a:pt x="45" y="0"/>
                  <a:pt x="81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4" name="Freeform 90"/>
          <p:cNvSpPr>
            <a:spLocks/>
          </p:cNvSpPr>
          <p:nvPr/>
        </p:nvSpPr>
        <p:spPr bwMode="auto">
          <a:xfrm>
            <a:off x="3103595" y="1889531"/>
            <a:ext cx="139788" cy="138331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3" y="104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7" h="126">
                <a:moveTo>
                  <a:pt x="104" y="22"/>
                </a:moveTo>
                <a:lnTo>
                  <a:pt x="104" y="22"/>
                </a:lnTo>
                <a:cubicBezTo>
                  <a:pt x="127" y="45"/>
                  <a:pt x="127" y="81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2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5" name="Freeform 91"/>
          <p:cNvSpPr>
            <a:spLocks/>
          </p:cNvSpPr>
          <p:nvPr/>
        </p:nvSpPr>
        <p:spPr bwMode="auto">
          <a:xfrm>
            <a:off x="3167665" y="2073002"/>
            <a:ext cx="138332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6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" name="Freeform 92"/>
          <p:cNvSpPr>
            <a:spLocks/>
          </p:cNvSpPr>
          <p:nvPr/>
        </p:nvSpPr>
        <p:spPr bwMode="auto">
          <a:xfrm>
            <a:off x="3231734" y="2282683"/>
            <a:ext cx="138332" cy="141243"/>
          </a:xfrm>
          <a:custGeom>
            <a:avLst/>
            <a:gdLst/>
            <a:ahLst/>
            <a:cxnLst>
              <a:cxn ang="0">
                <a:pos x="103" y="23"/>
              </a:cxn>
              <a:cxn ang="0">
                <a:pos x="103" y="23"/>
              </a:cxn>
              <a:cxn ang="0">
                <a:pos x="103" y="104"/>
              </a:cxn>
              <a:cxn ang="0">
                <a:pos x="22" y="104"/>
              </a:cxn>
              <a:cxn ang="0">
                <a:pos x="22" y="23"/>
              </a:cxn>
              <a:cxn ang="0">
                <a:pos x="103" y="23"/>
              </a:cxn>
            </a:cxnLst>
            <a:rect l="0" t="0" r="r" b="b"/>
            <a:pathLst>
              <a:path w="126" h="127">
                <a:moveTo>
                  <a:pt x="103" y="23"/>
                </a:moveTo>
                <a:lnTo>
                  <a:pt x="103" y="23"/>
                </a:lnTo>
                <a:cubicBezTo>
                  <a:pt x="126" y="45"/>
                  <a:pt x="126" y="82"/>
                  <a:pt x="103" y="104"/>
                </a:cubicBezTo>
                <a:cubicBezTo>
                  <a:pt x="81" y="127"/>
                  <a:pt x="44" y="127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4" y="0"/>
                  <a:pt x="81" y="0"/>
                  <a:pt x="103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7" name="Freeform 93"/>
          <p:cNvSpPr>
            <a:spLocks/>
          </p:cNvSpPr>
          <p:nvPr/>
        </p:nvSpPr>
        <p:spPr bwMode="auto">
          <a:xfrm>
            <a:off x="3294348" y="2208421"/>
            <a:ext cx="138332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6" h="126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3" y="104"/>
                </a:cubicBezTo>
                <a:cubicBezTo>
                  <a:pt x="0" y="81"/>
                  <a:pt x="0" y="45"/>
                  <a:pt x="23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8" name="Freeform 94"/>
          <p:cNvSpPr>
            <a:spLocks/>
          </p:cNvSpPr>
          <p:nvPr/>
        </p:nvSpPr>
        <p:spPr bwMode="auto">
          <a:xfrm>
            <a:off x="3358417" y="963438"/>
            <a:ext cx="138332" cy="139788"/>
          </a:xfrm>
          <a:custGeom>
            <a:avLst/>
            <a:gdLst/>
            <a:ahLst/>
            <a:cxnLst>
              <a:cxn ang="0">
                <a:pos x="103" y="23"/>
              </a:cxn>
              <a:cxn ang="0">
                <a:pos x="103" y="23"/>
              </a:cxn>
              <a:cxn ang="0">
                <a:pos x="103" y="104"/>
              </a:cxn>
              <a:cxn ang="0">
                <a:pos x="22" y="104"/>
              </a:cxn>
              <a:cxn ang="0">
                <a:pos x="22" y="23"/>
              </a:cxn>
              <a:cxn ang="0">
                <a:pos x="103" y="23"/>
              </a:cxn>
            </a:cxnLst>
            <a:rect l="0" t="0" r="r" b="b"/>
            <a:pathLst>
              <a:path w="126" h="126">
                <a:moveTo>
                  <a:pt x="103" y="23"/>
                </a:moveTo>
                <a:lnTo>
                  <a:pt x="103" y="23"/>
                </a:lnTo>
                <a:cubicBezTo>
                  <a:pt x="126" y="45"/>
                  <a:pt x="126" y="81"/>
                  <a:pt x="103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3"/>
                </a:cubicBezTo>
                <a:cubicBezTo>
                  <a:pt x="45" y="0"/>
                  <a:pt x="81" y="0"/>
                  <a:pt x="103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9" name="Freeform 95"/>
          <p:cNvSpPr>
            <a:spLocks/>
          </p:cNvSpPr>
          <p:nvPr/>
        </p:nvSpPr>
        <p:spPr bwMode="auto">
          <a:xfrm>
            <a:off x="3421030" y="2368594"/>
            <a:ext cx="139788" cy="138331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3" y="104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2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0" name="Freeform 96"/>
          <p:cNvSpPr>
            <a:spLocks/>
          </p:cNvSpPr>
          <p:nvPr/>
        </p:nvSpPr>
        <p:spPr bwMode="auto">
          <a:xfrm>
            <a:off x="3485099" y="1717708"/>
            <a:ext cx="139788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2" y="104"/>
              </a:cxn>
              <a:cxn ang="0">
                <a:pos x="22" y="22"/>
              </a:cxn>
              <a:cxn ang="0">
                <a:pos x="104" y="22"/>
              </a:cxn>
            </a:cxnLst>
            <a:rect l="0" t="0" r="r" b="b"/>
            <a:pathLst>
              <a:path w="126" h="126">
                <a:moveTo>
                  <a:pt x="104" y="22"/>
                </a:moveTo>
                <a:lnTo>
                  <a:pt x="104" y="22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2"/>
                </a:cubicBezTo>
                <a:cubicBezTo>
                  <a:pt x="45" y="0"/>
                  <a:pt x="81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1" name="Freeform 97"/>
          <p:cNvSpPr>
            <a:spLocks/>
          </p:cNvSpPr>
          <p:nvPr/>
        </p:nvSpPr>
        <p:spPr bwMode="auto">
          <a:xfrm>
            <a:off x="3547713" y="1714796"/>
            <a:ext cx="139788" cy="138331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3"/>
              </a:cxn>
              <a:cxn ang="0">
                <a:pos x="23" y="103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7" h="126">
                <a:moveTo>
                  <a:pt x="104" y="22"/>
                </a:moveTo>
                <a:lnTo>
                  <a:pt x="104" y="22"/>
                </a:lnTo>
                <a:cubicBezTo>
                  <a:pt x="127" y="45"/>
                  <a:pt x="127" y="81"/>
                  <a:pt x="104" y="103"/>
                </a:cubicBezTo>
                <a:cubicBezTo>
                  <a:pt x="82" y="126"/>
                  <a:pt x="45" y="126"/>
                  <a:pt x="23" y="103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2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2" name="Freeform 98"/>
          <p:cNvSpPr>
            <a:spLocks/>
          </p:cNvSpPr>
          <p:nvPr/>
        </p:nvSpPr>
        <p:spPr bwMode="auto">
          <a:xfrm>
            <a:off x="3611782" y="1082840"/>
            <a:ext cx="139788" cy="138331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6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1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1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3" name="Freeform 99"/>
          <p:cNvSpPr>
            <a:spLocks/>
          </p:cNvSpPr>
          <p:nvPr/>
        </p:nvSpPr>
        <p:spPr bwMode="auto">
          <a:xfrm>
            <a:off x="3674395" y="1442501"/>
            <a:ext cx="141244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3" y="104"/>
              </a:cxn>
              <a:cxn ang="0">
                <a:pos x="23" y="23"/>
              </a:cxn>
              <a:cxn ang="0">
                <a:pos x="104" y="23"/>
              </a:cxn>
            </a:cxnLst>
            <a:rect l="0" t="0" r="r" b="b"/>
            <a:pathLst>
              <a:path w="127" h="126">
                <a:moveTo>
                  <a:pt x="104" y="23"/>
                </a:moveTo>
                <a:lnTo>
                  <a:pt x="104" y="23"/>
                </a:lnTo>
                <a:cubicBezTo>
                  <a:pt x="127" y="45"/>
                  <a:pt x="127" y="82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2"/>
                  <a:pt x="0" y="45"/>
                  <a:pt x="23" y="23"/>
                </a:cubicBezTo>
                <a:cubicBezTo>
                  <a:pt x="45" y="0"/>
                  <a:pt x="82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4" name="Freeform 100"/>
          <p:cNvSpPr>
            <a:spLocks/>
          </p:cNvSpPr>
          <p:nvPr/>
        </p:nvSpPr>
        <p:spPr bwMode="auto">
          <a:xfrm>
            <a:off x="3738464" y="1653639"/>
            <a:ext cx="139788" cy="139788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7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7"/>
                  <a:pt x="45" y="127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5" name="Freeform 101"/>
          <p:cNvSpPr>
            <a:spLocks/>
          </p:cNvSpPr>
          <p:nvPr/>
        </p:nvSpPr>
        <p:spPr bwMode="auto">
          <a:xfrm>
            <a:off x="3866603" y="2138527"/>
            <a:ext cx="138332" cy="138331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6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6"/>
                  <a:pt x="45" y="126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" name="Freeform 102"/>
          <p:cNvSpPr>
            <a:spLocks/>
          </p:cNvSpPr>
          <p:nvPr/>
        </p:nvSpPr>
        <p:spPr bwMode="auto">
          <a:xfrm>
            <a:off x="3929216" y="2372963"/>
            <a:ext cx="139788" cy="139788"/>
          </a:xfrm>
          <a:custGeom>
            <a:avLst/>
            <a:gdLst/>
            <a:ahLst/>
            <a:cxnLst>
              <a:cxn ang="0">
                <a:pos x="104" y="22"/>
              </a:cxn>
              <a:cxn ang="0">
                <a:pos x="104" y="22"/>
              </a:cxn>
              <a:cxn ang="0">
                <a:pos x="104" y="104"/>
              </a:cxn>
              <a:cxn ang="0">
                <a:pos x="23" y="104"/>
              </a:cxn>
              <a:cxn ang="0">
                <a:pos x="23" y="22"/>
              </a:cxn>
              <a:cxn ang="0">
                <a:pos x="104" y="22"/>
              </a:cxn>
            </a:cxnLst>
            <a:rect l="0" t="0" r="r" b="b"/>
            <a:pathLst>
              <a:path w="127" h="126">
                <a:moveTo>
                  <a:pt x="104" y="22"/>
                </a:moveTo>
                <a:lnTo>
                  <a:pt x="104" y="22"/>
                </a:lnTo>
                <a:cubicBezTo>
                  <a:pt x="127" y="45"/>
                  <a:pt x="127" y="81"/>
                  <a:pt x="104" y="104"/>
                </a:cubicBezTo>
                <a:cubicBezTo>
                  <a:pt x="82" y="126"/>
                  <a:pt x="45" y="126"/>
                  <a:pt x="23" y="104"/>
                </a:cubicBezTo>
                <a:cubicBezTo>
                  <a:pt x="0" y="81"/>
                  <a:pt x="0" y="45"/>
                  <a:pt x="23" y="22"/>
                </a:cubicBezTo>
                <a:cubicBezTo>
                  <a:pt x="45" y="0"/>
                  <a:pt x="82" y="0"/>
                  <a:pt x="104" y="22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" name="Rectangle 103"/>
          <p:cNvSpPr>
            <a:spLocks noChangeArrowheads="1"/>
          </p:cNvSpPr>
          <p:nvPr/>
        </p:nvSpPr>
        <p:spPr bwMode="auto">
          <a:xfrm>
            <a:off x="2376992" y="2946674"/>
            <a:ext cx="7373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Samples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" name="Rectangle 104"/>
          <p:cNvSpPr>
            <a:spLocks noChangeArrowheads="1"/>
          </p:cNvSpPr>
          <p:nvPr/>
        </p:nvSpPr>
        <p:spPr bwMode="auto">
          <a:xfrm rot="16200000">
            <a:off x="-28012" y="1503761"/>
            <a:ext cx="92653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%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ddcfDNA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5" name="Rectangle 111"/>
          <p:cNvSpPr>
            <a:spLocks noChangeArrowheads="1"/>
          </p:cNvSpPr>
          <p:nvPr/>
        </p:nvSpPr>
        <p:spPr bwMode="auto">
          <a:xfrm>
            <a:off x="1947436" y="533400"/>
            <a:ext cx="403346" cy="24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NIH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6" name="Freeform 112"/>
          <p:cNvSpPr>
            <a:spLocks/>
          </p:cNvSpPr>
          <p:nvPr/>
        </p:nvSpPr>
        <p:spPr bwMode="auto">
          <a:xfrm>
            <a:off x="1635826" y="561067"/>
            <a:ext cx="139788" cy="141243"/>
          </a:xfrm>
          <a:custGeom>
            <a:avLst/>
            <a:gdLst/>
            <a:ahLst/>
            <a:cxnLst>
              <a:cxn ang="0">
                <a:pos x="104" y="23"/>
              </a:cxn>
              <a:cxn ang="0">
                <a:pos x="104" y="23"/>
              </a:cxn>
              <a:cxn ang="0">
                <a:pos x="104" y="104"/>
              </a:cxn>
              <a:cxn ang="0">
                <a:pos x="22" y="104"/>
              </a:cxn>
              <a:cxn ang="0">
                <a:pos x="22" y="23"/>
              </a:cxn>
              <a:cxn ang="0">
                <a:pos x="104" y="23"/>
              </a:cxn>
            </a:cxnLst>
            <a:rect l="0" t="0" r="r" b="b"/>
            <a:pathLst>
              <a:path w="126" h="127">
                <a:moveTo>
                  <a:pt x="104" y="23"/>
                </a:moveTo>
                <a:lnTo>
                  <a:pt x="104" y="23"/>
                </a:lnTo>
                <a:cubicBezTo>
                  <a:pt x="126" y="45"/>
                  <a:pt x="126" y="82"/>
                  <a:pt x="104" y="104"/>
                </a:cubicBezTo>
                <a:cubicBezTo>
                  <a:pt x="81" y="127"/>
                  <a:pt x="45" y="127"/>
                  <a:pt x="22" y="104"/>
                </a:cubicBezTo>
                <a:cubicBezTo>
                  <a:pt x="0" y="82"/>
                  <a:pt x="0" y="45"/>
                  <a:pt x="22" y="23"/>
                </a:cubicBezTo>
                <a:cubicBezTo>
                  <a:pt x="45" y="0"/>
                  <a:pt x="81" y="0"/>
                  <a:pt x="104" y="23"/>
                </a:cubicBez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7" name="Rectangle 113"/>
          <p:cNvSpPr>
            <a:spLocks noChangeArrowheads="1"/>
          </p:cNvSpPr>
          <p:nvPr/>
        </p:nvSpPr>
        <p:spPr bwMode="auto">
          <a:xfrm>
            <a:off x="3372978" y="533400"/>
            <a:ext cx="476152" cy="24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GTD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Freeform 114"/>
          <p:cNvSpPr>
            <a:spLocks noEditPoints="1"/>
          </p:cNvSpPr>
          <p:nvPr/>
        </p:nvSpPr>
        <p:spPr bwMode="auto">
          <a:xfrm>
            <a:off x="3048263" y="547961"/>
            <a:ext cx="170367" cy="168910"/>
          </a:xfrm>
          <a:custGeom>
            <a:avLst/>
            <a:gdLst/>
            <a:ahLst/>
            <a:cxnLst>
              <a:cxn ang="0">
                <a:pos x="77" y="0"/>
              </a:cxn>
              <a:cxn ang="0">
                <a:pos x="77" y="0"/>
              </a:cxn>
              <a:cxn ang="0">
                <a:pos x="134" y="153"/>
              </a:cxn>
              <a:cxn ang="0">
                <a:pos x="0" y="51"/>
              </a:cxn>
              <a:cxn ang="0">
                <a:pos x="154" y="51"/>
              </a:cxn>
              <a:cxn ang="0">
                <a:pos x="19" y="153"/>
              </a:cxn>
              <a:cxn ang="0">
                <a:pos x="77" y="0"/>
              </a:cxn>
              <a:cxn ang="0">
                <a:pos x="77" y="0"/>
              </a:cxn>
              <a:cxn ang="0">
                <a:pos x="77" y="0"/>
              </a:cxn>
            </a:cxnLst>
            <a:rect l="0" t="0" r="r" b="b"/>
            <a:pathLst>
              <a:path w="154" h="153">
                <a:moveTo>
                  <a:pt x="77" y="0"/>
                </a:moveTo>
                <a:lnTo>
                  <a:pt x="77" y="0"/>
                </a:lnTo>
                <a:lnTo>
                  <a:pt x="134" y="153"/>
                </a:lnTo>
                <a:lnTo>
                  <a:pt x="0" y="51"/>
                </a:lnTo>
                <a:lnTo>
                  <a:pt x="154" y="51"/>
                </a:lnTo>
                <a:lnTo>
                  <a:pt x="19" y="153"/>
                </a:lnTo>
                <a:lnTo>
                  <a:pt x="77" y="0"/>
                </a:lnTo>
                <a:close/>
                <a:moveTo>
                  <a:pt x="77" y="0"/>
                </a:moveTo>
                <a:lnTo>
                  <a:pt x="77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" name="Freeform 252"/>
          <p:cNvSpPr>
            <a:spLocks/>
          </p:cNvSpPr>
          <p:nvPr/>
        </p:nvSpPr>
        <p:spPr bwMode="auto">
          <a:xfrm>
            <a:off x="1150379" y="5971704"/>
            <a:ext cx="3274815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876" y="0"/>
              </a:cxn>
            </a:cxnLst>
            <a:rect l="0" t="0" r="r" b="b"/>
            <a:pathLst>
              <a:path w="2876">
                <a:moveTo>
                  <a:pt x="0" y="0"/>
                </a:moveTo>
                <a:lnTo>
                  <a:pt x="0" y="0"/>
                </a:lnTo>
                <a:lnTo>
                  <a:pt x="2876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77" name="Freeform 253"/>
          <p:cNvSpPr>
            <a:spLocks/>
          </p:cNvSpPr>
          <p:nvPr/>
        </p:nvSpPr>
        <p:spPr bwMode="auto">
          <a:xfrm>
            <a:off x="1256675" y="5971704"/>
            <a:ext cx="1456" cy="71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2"/>
              </a:cxn>
            </a:cxnLst>
            <a:rect l="0" t="0" r="r" b="b"/>
            <a:pathLst>
              <a:path h="62">
                <a:moveTo>
                  <a:pt x="0" y="0"/>
                </a:moveTo>
                <a:lnTo>
                  <a:pt x="0" y="0"/>
                </a:lnTo>
                <a:lnTo>
                  <a:pt x="0" y="62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78" name="Freeform 254"/>
          <p:cNvSpPr>
            <a:spLocks/>
          </p:cNvSpPr>
          <p:nvPr/>
        </p:nvSpPr>
        <p:spPr bwMode="auto">
          <a:xfrm>
            <a:off x="2063366" y="5971704"/>
            <a:ext cx="1456" cy="71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2"/>
              </a:cxn>
            </a:cxnLst>
            <a:rect l="0" t="0" r="r" b="b"/>
            <a:pathLst>
              <a:path h="62">
                <a:moveTo>
                  <a:pt x="0" y="0"/>
                </a:moveTo>
                <a:lnTo>
                  <a:pt x="0" y="0"/>
                </a:lnTo>
                <a:lnTo>
                  <a:pt x="0" y="62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79" name="Freeform 255"/>
          <p:cNvSpPr>
            <a:spLocks/>
          </p:cNvSpPr>
          <p:nvPr/>
        </p:nvSpPr>
        <p:spPr bwMode="auto">
          <a:xfrm>
            <a:off x="2867145" y="5971704"/>
            <a:ext cx="1456" cy="71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2"/>
              </a:cxn>
            </a:cxnLst>
            <a:rect l="0" t="0" r="r" b="b"/>
            <a:pathLst>
              <a:path h="62">
                <a:moveTo>
                  <a:pt x="0" y="0"/>
                </a:moveTo>
                <a:lnTo>
                  <a:pt x="0" y="0"/>
                </a:lnTo>
                <a:lnTo>
                  <a:pt x="0" y="62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80" name="Freeform 256"/>
          <p:cNvSpPr>
            <a:spLocks/>
          </p:cNvSpPr>
          <p:nvPr/>
        </p:nvSpPr>
        <p:spPr bwMode="auto">
          <a:xfrm>
            <a:off x="3672380" y="5971704"/>
            <a:ext cx="1456" cy="71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2"/>
              </a:cxn>
            </a:cxnLst>
            <a:rect l="0" t="0" r="r" b="b"/>
            <a:pathLst>
              <a:path h="62">
                <a:moveTo>
                  <a:pt x="0" y="0"/>
                </a:moveTo>
                <a:lnTo>
                  <a:pt x="0" y="0"/>
                </a:lnTo>
                <a:lnTo>
                  <a:pt x="0" y="62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81" name="Rectangle 257"/>
          <p:cNvSpPr>
            <a:spLocks noChangeArrowheads="1"/>
          </p:cNvSpPr>
          <p:nvPr/>
        </p:nvSpPr>
        <p:spPr bwMode="auto">
          <a:xfrm rot="18900000">
            <a:off x="1110878" y="6118075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2" name="Rectangle 258"/>
          <p:cNvSpPr>
            <a:spLocks noChangeArrowheads="1"/>
          </p:cNvSpPr>
          <p:nvPr/>
        </p:nvSpPr>
        <p:spPr bwMode="auto">
          <a:xfrm rot="18900000">
            <a:off x="1182320" y="6070023"/>
            <a:ext cx="496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3" name="Rectangle 259"/>
          <p:cNvSpPr>
            <a:spLocks noChangeArrowheads="1"/>
          </p:cNvSpPr>
          <p:nvPr/>
        </p:nvSpPr>
        <p:spPr bwMode="auto">
          <a:xfrm rot="18900000">
            <a:off x="1208438" y="6019059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4" name="Rectangle 260"/>
          <p:cNvSpPr>
            <a:spLocks noChangeArrowheads="1"/>
          </p:cNvSpPr>
          <p:nvPr/>
        </p:nvSpPr>
        <p:spPr bwMode="auto">
          <a:xfrm rot="18900000">
            <a:off x="1916113" y="6118075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5" name="Rectangle 261"/>
          <p:cNvSpPr>
            <a:spLocks noChangeArrowheads="1"/>
          </p:cNvSpPr>
          <p:nvPr/>
        </p:nvSpPr>
        <p:spPr bwMode="auto">
          <a:xfrm rot="18900000">
            <a:off x="1989011" y="6070023"/>
            <a:ext cx="496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6" name="Rectangle 262"/>
          <p:cNvSpPr>
            <a:spLocks noChangeArrowheads="1"/>
          </p:cNvSpPr>
          <p:nvPr/>
        </p:nvSpPr>
        <p:spPr bwMode="auto">
          <a:xfrm rot="18900000">
            <a:off x="2015129" y="6019059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7" name="Rectangle 263"/>
          <p:cNvSpPr>
            <a:spLocks noChangeArrowheads="1"/>
          </p:cNvSpPr>
          <p:nvPr/>
        </p:nvSpPr>
        <p:spPr bwMode="auto">
          <a:xfrm rot="18900000">
            <a:off x="2719891" y="6118075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5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8" name="Rectangle 264"/>
          <p:cNvSpPr>
            <a:spLocks noChangeArrowheads="1"/>
          </p:cNvSpPr>
          <p:nvPr/>
        </p:nvSpPr>
        <p:spPr bwMode="auto">
          <a:xfrm rot="18900000">
            <a:off x="2792789" y="6070023"/>
            <a:ext cx="496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9" name="Rectangle 265"/>
          <p:cNvSpPr>
            <a:spLocks noChangeArrowheads="1"/>
          </p:cNvSpPr>
          <p:nvPr/>
        </p:nvSpPr>
        <p:spPr bwMode="auto">
          <a:xfrm rot="18900000">
            <a:off x="2818908" y="6019059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90" name="Rectangle 266"/>
          <p:cNvSpPr>
            <a:spLocks noChangeArrowheads="1"/>
          </p:cNvSpPr>
          <p:nvPr/>
        </p:nvSpPr>
        <p:spPr bwMode="auto">
          <a:xfrm rot="18900000">
            <a:off x="3526582" y="6118075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91" name="Rectangle 267"/>
          <p:cNvSpPr>
            <a:spLocks noChangeArrowheads="1"/>
          </p:cNvSpPr>
          <p:nvPr/>
        </p:nvSpPr>
        <p:spPr bwMode="auto">
          <a:xfrm rot="18900000">
            <a:off x="3599480" y="6070023"/>
            <a:ext cx="496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92" name="Rectangle 268"/>
          <p:cNvSpPr>
            <a:spLocks noChangeArrowheads="1"/>
          </p:cNvSpPr>
          <p:nvPr/>
        </p:nvSpPr>
        <p:spPr bwMode="auto">
          <a:xfrm rot="18900000">
            <a:off x="3624142" y="6019059"/>
            <a:ext cx="9938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93" name="Freeform 269"/>
          <p:cNvSpPr>
            <a:spLocks/>
          </p:cNvSpPr>
          <p:nvPr/>
        </p:nvSpPr>
        <p:spPr bwMode="auto">
          <a:xfrm>
            <a:off x="1150379" y="3788979"/>
            <a:ext cx="1456" cy="2182725"/>
          </a:xfrm>
          <a:custGeom>
            <a:avLst/>
            <a:gdLst/>
            <a:ahLst/>
            <a:cxnLst>
              <a:cxn ang="0">
                <a:pos x="0" y="1917"/>
              </a:cxn>
              <a:cxn ang="0">
                <a:pos x="0" y="1917"/>
              </a:cxn>
              <a:cxn ang="0">
                <a:pos x="0" y="0"/>
              </a:cxn>
            </a:cxnLst>
            <a:rect l="0" t="0" r="r" b="b"/>
            <a:pathLst>
              <a:path h="1917">
                <a:moveTo>
                  <a:pt x="0" y="1917"/>
                </a:moveTo>
                <a:lnTo>
                  <a:pt x="0" y="1917"/>
                </a:lnTo>
                <a:lnTo>
                  <a:pt x="0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94" name="Freeform 270"/>
          <p:cNvSpPr>
            <a:spLocks/>
          </p:cNvSpPr>
          <p:nvPr/>
        </p:nvSpPr>
        <p:spPr bwMode="auto">
          <a:xfrm>
            <a:off x="1081941" y="5971704"/>
            <a:ext cx="68438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0"/>
              </a:cxn>
            </a:cxnLst>
            <a:rect l="0" t="0" r="r" b="b"/>
            <a:pathLst>
              <a:path w="61">
                <a:moveTo>
                  <a:pt x="0" y="0"/>
                </a:moveTo>
                <a:lnTo>
                  <a:pt x="0" y="0"/>
                </a:lnTo>
                <a:lnTo>
                  <a:pt x="61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95" name="Freeform 271"/>
          <p:cNvSpPr>
            <a:spLocks/>
          </p:cNvSpPr>
          <p:nvPr/>
        </p:nvSpPr>
        <p:spPr bwMode="auto">
          <a:xfrm>
            <a:off x="1081941" y="5425659"/>
            <a:ext cx="68438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0"/>
              </a:cxn>
            </a:cxnLst>
            <a:rect l="0" t="0" r="r" b="b"/>
            <a:pathLst>
              <a:path w="61">
                <a:moveTo>
                  <a:pt x="0" y="0"/>
                </a:moveTo>
                <a:lnTo>
                  <a:pt x="0" y="0"/>
                </a:lnTo>
                <a:lnTo>
                  <a:pt x="61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96" name="Freeform 272"/>
          <p:cNvSpPr>
            <a:spLocks/>
          </p:cNvSpPr>
          <p:nvPr/>
        </p:nvSpPr>
        <p:spPr bwMode="auto">
          <a:xfrm>
            <a:off x="1081941" y="4881070"/>
            <a:ext cx="68438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0"/>
              </a:cxn>
            </a:cxnLst>
            <a:rect l="0" t="0" r="r" b="b"/>
            <a:pathLst>
              <a:path w="61">
                <a:moveTo>
                  <a:pt x="0" y="0"/>
                </a:moveTo>
                <a:lnTo>
                  <a:pt x="0" y="0"/>
                </a:lnTo>
                <a:lnTo>
                  <a:pt x="61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97" name="Freeform 273"/>
          <p:cNvSpPr>
            <a:spLocks/>
          </p:cNvSpPr>
          <p:nvPr/>
        </p:nvSpPr>
        <p:spPr bwMode="auto">
          <a:xfrm>
            <a:off x="1081941" y="4335025"/>
            <a:ext cx="68438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0"/>
              </a:cxn>
            </a:cxnLst>
            <a:rect l="0" t="0" r="r" b="b"/>
            <a:pathLst>
              <a:path w="61">
                <a:moveTo>
                  <a:pt x="0" y="0"/>
                </a:moveTo>
                <a:lnTo>
                  <a:pt x="0" y="0"/>
                </a:lnTo>
                <a:lnTo>
                  <a:pt x="61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98" name="Freeform 274"/>
          <p:cNvSpPr>
            <a:spLocks/>
          </p:cNvSpPr>
          <p:nvPr/>
        </p:nvSpPr>
        <p:spPr bwMode="auto">
          <a:xfrm>
            <a:off x="1081941" y="3788979"/>
            <a:ext cx="68438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1" y="0"/>
              </a:cxn>
            </a:cxnLst>
            <a:rect l="0" t="0" r="r" b="b"/>
            <a:pathLst>
              <a:path w="61">
                <a:moveTo>
                  <a:pt x="0" y="0"/>
                </a:moveTo>
                <a:lnTo>
                  <a:pt x="0" y="0"/>
                </a:lnTo>
                <a:lnTo>
                  <a:pt x="61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99" name="Rectangle 275"/>
          <p:cNvSpPr>
            <a:spLocks noChangeArrowheads="1"/>
          </p:cNvSpPr>
          <p:nvPr/>
        </p:nvSpPr>
        <p:spPr bwMode="auto">
          <a:xfrm>
            <a:off x="795571" y="5878513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0.0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0" name="Rectangle 276"/>
          <p:cNvSpPr>
            <a:spLocks noChangeArrowheads="1"/>
          </p:cNvSpPr>
          <p:nvPr/>
        </p:nvSpPr>
        <p:spPr bwMode="auto">
          <a:xfrm>
            <a:off x="795571" y="5333923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0.2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1" name="Rectangle 277"/>
          <p:cNvSpPr>
            <a:spLocks noChangeArrowheads="1"/>
          </p:cNvSpPr>
          <p:nvPr/>
        </p:nvSpPr>
        <p:spPr bwMode="auto">
          <a:xfrm>
            <a:off x="795571" y="4786422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0.4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2" name="Rectangle 278"/>
          <p:cNvSpPr>
            <a:spLocks noChangeArrowheads="1"/>
          </p:cNvSpPr>
          <p:nvPr/>
        </p:nvSpPr>
        <p:spPr bwMode="auto">
          <a:xfrm>
            <a:off x="795571" y="4241833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0.6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3" name="Rectangle 279"/>
          <p:cNvSpPr>
            <a:spLocks noChangeArrowheads="1"/>
          </p:cNvSpPr>
          <p:nvPr/>
        </p:nvSpPr>
        <p:spPr bwMode="auto">
          <a:xfrm>
            <a:off x="795571" y="3695788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0.8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4" name="Freeform 280"/>
          <p:cNvSpPr>
            <a:spLocks noEditPoints="1"/>
          </p:cNvSpPr>
          <p:nvPr/>
        </p:nvSpPr>
        <p:spPr bwMode="auto">
          <a:xfrm>
            <a:off x="1258132" y="4214167"/>
            <a:ext cx="3057853" cy="1757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3"/>
              </a:cxn>
              <a:cxn ang="0">
                <a:pos x="16" y="108"/>
              </a:cxn>
              <a:cxn ang="0">
                <a:pos x="32" y="216"/>
              </a:cxn>
              <a:cxn ang="0">
                <a:pos x="34" y="229"/>
              </a:cxn>
              <a:cxn ang="0">
                <a:pos x="48" y="324"/>
              </a:cxn>
              <a:cxn ang="0">
                <a:pos x="64" y="432"/>
              </a:cxn>
              <a:cxn ang="0">
                <a:pos x="65" y="445"/>
              </a:cxn>
              <a:cxn ang="0">
                <a:pos x="79" y="540"/>
              </a:cxn>
              <a:cxn ang="0">
                <a:pos x="95" y="648"/>
              </a:cxn>
              <a:cxn ang="0">
                <a:pos x="97" y="661"/>
              </a:cxn>
              <a:cxn ang="0">
                <a:pos x="111" y="756"/>
              </a:cxn>
              <a:cxn ang="0">
                <a:pos x="127" y="864"/>
              </a:cxn>
              <a:cxn ang="0">
                <a:pos x="129" y="877"/>
              </a:cxn>
              <a:cxn ang="0">
                <a:pos x="144" y="972"/>
              </a:cxn>
              <a:cxn ang="0">
                <a:pos x="173" y="1077"/>
              </a:cxn>
              <a:cxn ang="0">
                <a:pos x="176" y="1090"/>
              </a:cxn>
              <a:cxn ang="0">
                <a:pos x="201" y="1183"/>
              </a:cxn>
              <a:cxn ang="0">
                <a:pos x="229" y="1288"/>
              </a:cxn>
              <a:cxn ang="0">
                <a:pos x="232" y="1301"/>
              </a:cxn>
              <a:cxn ang="0">
                <a:pos x="257" y="1394"/>
              </a:cxn>
              <a:cxn ang="0">
                <a:pos x="290" y="1485"/>
              </a:cxn>
              <a:cxn ang="0">
                <a:pos x="301" y="1477"/>
              </a:cxn>
              <a:cxn ang="0">
                <a:pos x="377" y="1420"/>
              </a:cxn>
              <a:cxn ang="0">
                <a:pos x="458" y="1423"/>
              </a:cxn>
              <a:cxn ang="0">
                <a:pos x="467" y="1433"/>
              </a:cxn>
              <a:cxn ang="0">
                <a:pos x="531" y="1505"/>
              </a:cxn>
              <a:cxn ang="0">
                <a:pos x="623" y="1543"/>
              </a:cxn>
              <a:cxn ang="0">
                <a:pos x="636" y="1543"/>
              </a:cxn>
              <a:cxn ang="0">
                <a:pos x="732" y="1543"/>
              </a:cxn>
              <a:cxn ang="0">
                <a:pos x="841" y="1543"/>
              </a:cxn>
              <a:cxn ang="0">
                <a:pos x="849" y="1543"/>
              </a:cxn>
              <a:cxn ang="0">
                <a:pos x="951" y="1543"/>
              </a:cxn>
              <a:cxn ang="0">
                <a:pos x="964" y="1543"/>
              </a:cxn>
              <a:cxn ang="0">
                <a:pos x="1060" y="1543"/>
              </a:cxn>
              <a:cxn ang="0">
                <a:pos x="1169" y="1543"/>
              </a:cxn>
              <a:cxn ang="0">
                <a:pos x="1182" y="1543"/>
              </a:cxn>
              <a:cxn ang="0">
                <a:pos x="1278" y="1543"/>
              </a:cxn>
              <a:cxn ang="0">
                <a:pos x="1387" y="1543"/>
              </a:cxn>
              <a:cxn ang="0">
                <a:pos x="1401" y="1543"/>
              </a:cxn>
              <a:cxn ang="0">
                <a:pos x="1497" y="1543"/>
              </a:cxn>
              <a:cxn ang="0">
                <a:pos x="1603" y="1526"/>
              </a:cxn>
              <a:cxn ang="0">
                <a:pos x="1615" y="1521"/>
              </a:cxn>
              <a:cxn ang="0">
                <a:pos x="1705" y="1494"/>
              </a:cxn>
              <a:cxn ang="0">
                <a:pos x="1807" y="1532"/>
              </a:cxn>
              <a:cxn ang="0">
                <a:pos x="1820" y="1537"/>
              </a:cxn>
              <a:cxn ang="0">
                <a:pos x="1914" y="1543"/>
              </a:cxn>
              <a:cxn ang="0">
                <a:pos x="2023" y="1543"/>
              </a:cxn>
              <a:cxn ang="0">
                <a:pos x="2037" y="1543"/>
              </a:cxn>
              <a:cxn ang="0">
                <a:pos x="2133" y="1543"/>
              </a:cxn>
              <a:cxn ang="0">
                <a:pos x="2242" y="1543"/>
              </a:cxn>
              <a:cxn ang="0">
                <a:pos x="2255" y="1543"/>
              </a:cxn>
              <a:cxn ang="0">
                <a:pos x="2351" y="1543"/>
              </a:cxn>
              <a:cxn ang="0">
                <a:pos x="2460" y="1543"/>
              </a:cxn>
              <a:cxn ang="0">
                <a:pos x="2474" y="1543"/>
              </a:cxn>
              <a:cxn ang="0">
                <a:pos x="2569" y="1543"/>
              </a:cxn>
              <a:cxn ang="0">
                <a:pos x="2679" y="1543"/>
              </a:cxn>
              <a:cxn ang="0">
                <a:pos x="2686" y="1543"/>
              </a:cxn>
            </a:cxnLst>
            <a:rect l="0" t="0" r="r" b="b"/>
            <a:pathLst>
              <a:path w="2686" h="154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2" y="13"/>
                </a:lnTo>
                <a:moveTo>
                  <a:pt x="16" y="108"/>
                </a:moveTo>
                <a:lnTo>
                  <a:pt x="16" y="108"/>
                </a:lnTo>
                <a:lnTo>
                  <a:pt x="18" y="121"/>
                </a:lnTo>
                <a:moveTo>
                  <a:pt x="32" y="216"/>
                </a:moveTo>
                <a:lnTo>
                  <a:pt x="32" y="216"/>
                </a:lnTo>
                <a:lnTo>
                  <a:pt x="34" y="229"/>
                </a:lnTo>
                <a:moveTo>
                  <a:pt x="48" y="324"/>
                </a:moveTo>
                <a:lnTo>
                  <a:pt x="48" y="324"/>
                </a:lnTo>
                <a:lnTo>
                  <a:pt x="50" y="337"/>
                </a:lnTo>
                <a:moveTo>
                  <a:pt x="64" y="432"/>
                </a:moveTo>
                <a:lnTo>
                  <a:pt x="64" y="432"/>
                </a:lnTo>
                <a:lnTo>
                  <a:pt x="65" y="445"/>
                </a:lnTo>
                <a:moveTo>
                  <a:pt x="79" y="540"/>
                </a:moveTo>
                <a:lnTo>
                  <a:pt x="79" y="540"/>
                </a:lnTo>
                <a:lnTo>
                  <a:pt x="81" y="553"/>
                </a:lnTo>
                <a:moveTo>
                  <a:pt x="95" y="648"/>
                </a:moveTo>
                <a:lnTo>
                  <a:pt x="95" y="648"/>
                </a:lnTo>
                <a:lnTo>
                  <a:pt x="97" y="661"/>
                </a:lnTo>
                <a:moveTo>
                  <a:pt x="111" y="756"/>
                </a:moveTo>
                <a:lnTo>
                  <a:pt x="111" y="756"/>
                </a:lnTo>
                <a:lnTo>
                  <a:pt x="113" y="769"/>
                </a:lnTo>
                <a:moveTo>
                  <a:pt x="127" y="864"/>
                </a:moveTo>
                <a:lnTo>
                  <a:pt x="127" y="864"/>
                </a:lnTo>
                <a:lnTo>
                  <a:pt x="129" y="877"/>
                </a:lnTo>
                <a:moveTo>
                  <a:pt x="144" y="972"/>
                </a:moveTo>
                <a:lnTo>
                  <a:pt x="144" y="972"/>
                </a:lnTo>
                <a:lnTo>
                  <a:pt x="148" y="985"/>
                </a:lnTo>
                <a:moveTo>
                  <a:pt x="173" y="1077"/>
                </a:moveTo>
                <a:lnTo>
                  <a:pt x="173" y="1077"/>
                </a:lnTo>
                <a:lnTo>
                  <a:pt x="176" y="1090"/>
                </a:lnTo>
                <a:moveTo>
                  <a:pt x="201" y="1183"/>
                </a:moveTo>
                <a:lnTo>
                  <a:pt x="201" y="1183"/>
                </a:lnTo>
                <a:lnTo>
                  <a:pt x="204" y="1196"/>
                </a:lnTo>
                <a:moveTo>
                  <a:pt x="229" y="1288"/>
                </a:moveTo>
                <a:lnTo>
                  <a:pt x="229" y="1288"/>
                </a:lnTo>
                <a:lnTo>
                  <a:pt x="232" y="1301"/>
                </a:lnTo>
                <a:moveTo>
                  <a:pt x="257" y="1394"/>
                </a:moveTo>
                <a:lnTo>
                  <a:pt x="257" y="1394"/>
                </a:lnTo>
                <a:lnTo>
                  <a:pt x="261" y="1407"/>
                </a:lnTo>
                <a:moveTo>
                  <a:pt x="290" y="1485"/>
                </a:moveTo>
                <a:lnTo>
                  <a:pt x="290" y="1485"/>
                </a:lnTo>
                <a:lnTo>
                  <a:pt x="301" y="1477"/>
                </a:lnTo>
                <a:moveTo>
                  <a:pt x="377" y="1420"/>
                </a:moveTo>
                <a:lnTo>
                  <a:pt x="377" y="1420"/>
                </a:lnTo>
                <a:lnTo>
                  <a:pt x="388" y="1412"/>
                </a:lnTo>
                <a:moveTo>
                  <a:pt x="458" y="1423"/>
                </a:moveTo>
                <a:lnTo>
                  <a:pt x="458" y="1423"/>
                </a:lnTo>
                <a:lnTo>
                  <a:pt x="467" y="1433"/>
                </a:lnTo>
                <a:moveTo>
                  <a:pt x="531" y="1505"/>
                </a:moveTo>
                <a:lnTo>
                  <a:pt x="531" y="1505"/>
                </a:lnTo>
                <a:lnTo>
                  <a:pt x="540" y="1515"/>
                </a:lnTo>
                <a:moveTo>
                  <a:pt x="623" y="1543"/>
                </a:moveTo>
                <a:lnTo>
                  <a:pt x="623" y="1543"/>
                </a:lnTo>
                <a:lnTo>
                  <a:pt x="636" y="1543"/>
                </a:lnTo>
                <a:moveTo>
                  <a:pt x="732" y="1543"/>
                </a:moveTo>
                <a:lnTo>
                  <a:pt x="732" y="1543"/>
                </a:lnTo>
                <a:lnTo>
                  <a:pt x="746" y="1543"/>
                </a:lnTo>
                <a:moveTo>
                  <a:pt x="841" y="1543"/>
                </a:moveTo>
                <a:lnTo>
                  <a:pt x="841" y="1543"/>
                </a:lnTo>
                <a:lnTo>
                  <a:pt x="849" y="1543"/>
                </a:lnTo>
                <a:lnTo>
                  <a:pt x="855" y="1543"/>
                </a:lnTo>
                <a:moveTo>
                  <a:pt x="951" y="1543"/>
                </a:moveTo>
                <a:lnTo>
                  <a:pt x="951" y="1543"/>
                </a:lnTo>
                <a:lnTo>
                  <a:pt x="964" y="1543"/>
                </a:lnTo>
                <a:moveTo>
                  <a:pt x="1060" y="1543"/>
                </a:moveTo>
                <a:lnTo>
                  <a:pt x="1060" y="1543"/>
                </a:lnTo>
                <a:lnTo>
                  <a:pt x="1073" y="1543"/>
                </a:lnTo>
                <a:moveTo>
                  <a:pt x="1169" y="1543"/>
                </a:moveTo>
                <a:lnTo>
                  <a:pt x="1169" y="1543"/>
                </a:lnTo>
                <a:lnTo>
                  <a:pt x="1182" y="1543"/>
                </a:lnTo>
                <a:moveTo>
                  <a:pt x="1278" y="1543"/>
                </a:moveTo>
                <a:lnTo>
                  <a:pt x="1278" y="1543"/>
                </a:lnTo>
                <a:lnTo>
                  <a:pt x="1291" y="1543"/>
                </a:lnTo>
                <a:moveTo>
                  <a:pt x="1387" y="1543"/>
                </a:moveTo>
                <a:lnTo>
                  <a:pt x="1387" y="1543"/>
                </a:lnTo>
                <a:lnTo>
                  <a:pt x="1401" y="1543"/>
                </a:lnTo>
                <a:moveTo>
                  <a:pt x="1497" y="1543"/>
                </a:moveTo>
                <a:lnTo>
                  <a:pt x="1497" y="1543"/>
                </a:lnTo>
                <a:lnTo>
                  <a:pt x="1510" y="1543"/>
                </a:lnTo>
                <a:moveTo>
                  <a:pt x="1603" y="1526"/>
                </a:moveTo>
                <a:lnTo>
                  <a:pt x="1603" y="1526"/>
                </a:lnTo>
                <a:lnTo>
                  <a:pt x="1615" y="1521"/>
                </a:lnTo>
                <a:moveTo>
                  <a:pt x="1705" y="1494"/>
                </a:moveTo>
                <a:lnTo>
                  <a:pt x="1705" y="1494"/>
                </a:lnTo>
                <a:lnTo>
                  <a:pt x="1717" y="1498"/>
                </a:lnTo>
                <a:moveTo>
                  <a:pt x="1807" y="1532"/>
                </a:moveTo>
                <a:lnTo>
                  <a:pt x="1807" y="1532"/>
                </a:lnTo>
                <a:lnTo>
                  <a:pt x="1820" y="1537"/>
                </a:lnTo>
                <a:moveTo>
                  <a:pt x="1914" y="1543"/>
                </a:moveTo>
                <a:lnTo>
                  <a:pt x="1914" y="1543"/>
                </a:lnTo>
                <a:lnTo>
                  <a:pt x="1928" y="1543"/>
                </a:lnTo>
                <a:moveTo>
                  <a:pt x="2023" y="1543"/>
                </a:moveTo>
                <a:lnTo>
                  <a:pt x="2023" y="1543"/>
                </a:lnTo>
                <a:lnTo>
                  <a:pt x="2037" y="1543"/>
                </a:lnTo>
                <a:moveTo>
                  <a:pt x="2133" y="1543"/>
                </a:moveTo>
                <a:lnTo>
                  <a:pt x="2133" y="1543"/>
                </a:lnTo>
                <a:lnTo>
                  <a:pt x="2146" y="1543"/>
                </a:lnTo>
                <a:moveTo>
                  <a:pt x="2242" y="1543"/>
                </a:moveTo>
                <a:lnTo>
                  <a:pt x="2242" y="1543"/>
                </a:lnTo>
                <a:lnTo>
                  <a:pt x="2255" y="1543"/>
                </a:lnTo>
                <a:moveTo>
                  <a:pt x="2351" y="1543"/>
                </a:moveTo>
                <a:lnTo>
                  <a:pt x="2351" y="1543"/>
                </a:lnTo>
                <a:lnTo>
                  <a:pt x="2364" y="1543"/>
                </a:lnTo>
                <a:moveTo>
                  <a:pt x="2460" y="1543"/>
                </a:moveTo>
                <a:lnTo>
                  <a:pt x="2460" y="1543"/>
                </a:lnTo>
                <a:lnTo>
                  <a:pt x="2474" y="1543"/>
                </a:lnTo>
                <a:moveTo>
                  <a:pt x="2569" y="1543"/>
                </a:moveTo>
                <a:lnTo>
                  <a:pt x="2569" y="1543"/>
                </a:lnTo>
                <a:lnTo>
                  <a:pt x="2583" y="1543"/>
                </a:lnTo>
                <a:moveTo>
                  <a:pt x="2679" y="1543"/>
                </a:moveTo>
                <a:lnTo>
                  <a:pt x="2679" y="1543"/>
                </a:lnTo>
                <a:lnTo>
                  <a:pt x="2686" y="1543"/>
                </a:lnTo>
              </a:path>
            </a:pathLst>
          </a:custGeom>
          <a:noFill/>
          <a:ln w="58738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05" name="Freeform 281"/>
          <p:cNvSpPr>
            <a:spLocks noEditPoints="1"/>
          </p:cNvSpPr>
          <p:nvPr/>
        </p:nvSpPr>
        <p:spPr bwMode="auto">
          <a:xfrm>
            <a:off x="1214448" y="4170483"/>
            <a:ext cx="87367" cy="87367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9"/>
              </a:cxn>
              <a:cxn ang="0">
                <a:pos x="77" y="39"/>
              </a:cxn>
              <a:cxn ang="0">
                <a:pos x="0" y="39"/>
              </a:cxn>
            </a:cxnLst>
            <a:rect l="0" t="0" r="r" b="b"/>
            <a:pathLst>
              <a:path w="77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9"/>
                </a:moveTo>
                <a:lnTo>
                  <a:pt x="77" y="39"/>
                </a:lnTo>
                <a:lnTo>
                  <a:pt x="0" y="39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06" name="Freeform 282"/>
          <p:cNvSpPr>
            <a:spLocks noEditPoints="1"/>
          </p:cNvSpPr>
          <p:nvPr/>
        </p:nvSpPr>
        <p:spPr bwMode="auto">
          <a:xfrm>
            <a:off x="1214448" y="4170483"/>
            <a:ext cx="87367" cy="87367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9"/>
              </a:cxn>
              <a:cxn ang="0">
                <a:pos x="77" y="39"/>
              </a:cxn>
              <a:cxn ang="0">
                <a:pos x="0" y="39"/>
              </a:cxn>
            </a:cxnLst>
            <a:rect l="0" t="0" r="r" b="b"/>
            <a:pathLst>
              <a:path w="77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9"/>
                </a:moveTo>
                <a:lnTo>
                  <a:pt x="77" y="39"/>
                </a:lnTo>
                <a:lnTo>
                  <a:pt x="0" y="39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07" name="Freeform 283"/>
          <p:cNvSpPr>
            <a:spLocks noEditPoints="1"/>
          </p:cNvSpPr>
          <p:nvPr/>
        </p:nvSpPr>
        <p:spPr bwMode="auto">
          <a:xfrm>
            <a:off x="1373165" y="5262573"/>
            <a:ext cx="88823" cy="87367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8" y="67"/>
              </a:cxn>
              <a:cxn ang="0">
                <a:pos x="68" y="10"/>
              </a:cxn>
              <a:cxn ang="0">
                <a:pos x="68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8" y="67"/>
                </a:lnTo>
                <a:moveTo>
                  <a:pt x="68" y="10"/>
                </a:moveTo>
                <a:lnTo>
                  <a:pt x="68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08" name="Freeform 284"/>
          <p:cNvSpPr>
            <a:spLocks noEditPoints="1"/>
          </p:cNvSpPr>
          <p:nvPr/>
        </p:nvSpPr>
        <p:spPr bwMode="auto">
          <a:xfrm>
            <a:off x="1373165" y="5262573"/>
            <a:ext cx="88823" cy="87367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8" y="67"/>
              </a:cxn>
              <a:cxn ang="0">
                <a:pos x="68" y="10"/>
              </a:cxn>
              <a:cxn ang="0">
                <a:pos x="68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8" y="67"/>
                </a:lnTo>
                <a:moveTo>
                  <a:pt x="68" y="10"/>
                </a:moveTo>
                <a:lnTo>
                  <a:pt x="68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09" name="Freeform 285"/>
          <p:cNvSpPr>
            <a:spLocks noEditPoints="1"/>
          </p:cNvSpPr>
          <p:nvPr/>
        </p:nvSpPr>
        <p:spPr bwMode="auto">
          <a:xfrm>
            <a:off x="1536251" y="5868320"/>
            <a:ext cx="87367" cy="87367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9"/>
              </a:cxn>
              <a:cxn ang="0">
                <a:pos x="76" y="39"/>
              </a:cxn>
              <a:cxn ang="0">
                <a:pos x="0" y="39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9"/>
                </a:moveTo>
                <a:lnTo>
                  <a:pt x="76" y="39"/>
                </a:lnTo>
                <a:lnTo>
                  <a:pt x="0" y="39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0" name="Freeform 286"/>
          <p:cNvSpPr>
            <a:spLocks noEditPoints="1"/>
          </p:cNvSpPr>
          <p:nvPr/>
        </p:nvSpPr>
        <p:spPr bwMode="auto">
          <a:xfrm>
            <a:off x="1536251" y="5868320"/>
            <a:ext cx="87367" cy="87367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9"/>
              </a:cxn>
              <a:cxn ang="0">
                <a:pos x="76" y="39"/>
              </a:cxn>
              <a:cxn ang="0">
                <a:pos x="0" y="39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9"/>
                </a:moveTo>
                <a:lnTo>
                  <a:pt x="76" y="39"/>
                </a:lnTo>
                <a:lnTo>
                  <a:pt x="0" y="39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1" name="Freeform 287"/>
          <p:cNvSpPr>
            <a:spLocks noEditPoints="1"/>
          </p:cNvSpPr>
          <p:nvPr/>
        </p:nvSpPr>
        <p:spPr bwMode="auto">
          <a:xfrm>
            <a:off x="1696424" y="5748918"/>
            <a:ext cx="87367" cy="85911"/>
          </a:xfrm>
          <a:custGeom>
            <a:avLst/>
            <a:gdLst/>
            <a:ahLst/>
            <a:cxnLst>
              <a:cxn ang="0">
                <a:pos x="10" y="9"/>
              </a:cxn>
              <a:cxn ang="0">
                <a:pos x="10" y="9"/>
              </a:cxn>
              <a:cxn ang="0">
                <a:pos x="67" y="67"/>
              </a:cxn>
              <a:cxn ang="0">
                <a:pos x="67" y="9"/>
              </a:cxn>
              <a:cxn ang="0">
                <a:pos x="67" y="9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6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6">
                <a:moveTo>
                  <a:pt x="10" y="9"/>
                </a:moveTo>
                <a:lnTo>
                  <a:pt x="10" y="9"/>
                </a:lnTo>
                <a:lnTo>
                  <a:pt x="67" y="67"/>
                </a:lnTo>
                <a:moveTo>
                  <a:pt x="67" y="9"/>
                </a:moveTo>
                <a:lnTo>
                  <a:pt x="67" y="9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6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2" name="Freeform 288"/>
          <p:cNvSpPr>
            <a:spLocks noEditPoints="1"/>
          </p:cNvSpPr>
          <p:nvPr/>
        </p:nvSpPr>
        <p:spPr bwMode="auto">
          <a:xfrm>
            <a:off x="1696424" y="5748918"/>
            <a:ext cx="87367" cy="85911"/>
          </a:xfrm>
          <a:custGeom>
            <a:avLst/>
            <a:gdLst/>
            <a:ahLst/>
            <a:cxnLst>
              <a:cxn ang="0">
                <a:pos x="10" y="9"/>
              </a:cxn>
              <a:cxn ang="0">
                <a:pos x="10" y="9"/>
              </a:cxn>
              <a:cxn ang="0">
                <a:pos x="67" y="67"/>
              </a:cxn>
              <a:cxn ang="0">
                <a:pos x="67" y="9"/>
              </a:cxn>
              <a:cxn ang="0">
                <a:pos x="67" y="9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6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6">
                <a:moveTo>
                  <a:pt x="10" y="9"/>
                </a:moveTo>
                <a:lnTo>
                  <a:pt x="10" y="9"/>
                </a:lnTo>
                <a:lnTo>
                  <a:pt x="67" y="67"/>
                </a:lnTo>
                <a:moveTo>
                  <a:pt x="67" y="9"/>
                </a:moveTo>
                <a:lnTo>
                  <a:pt x="67" y="9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6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3" name="Freeform 289"/>
          <p:cNvSpPr>
            <a:spLocks noEditPoints="1"/>
          </p:cNvSpPr>
          <p:nvPr/>
        </p:nvSpPr>
        <p:spPr bwMode="auto">
          <a:xfrm>
            <a:off x="1858053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8" y="67"/>
              </a:cxn>
              <a:cxn ang="0">
                <a:pos x="68" y="10"/>
              </a:cxn>
              <a:cxn ang="0">
                <a:pos x="68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8" y="67"/>
                </a:lnTo>
                <a:moveTo>
                  <a:pt x="68" y="10"/>
                </a:moveTo>
                <a:lnTo>
                  <a:pt x="68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4" name="Freeform 290"/>
          <p:cNvSpPr>
            <a:spLocks noEditPoints="1"/>
          </p:cNvSpPr>
          <p:nvPr/>
        </p:nvSpPr>
        <p:spPr bwMode="auto">
          <a:xfrm>
            <a:off x="1858053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8" y="67"/>
              </a:cxn>
              <a:cxn ang="0">
                <a:pos x="68" y="10"/>
              </a:cxn>
              <a:cxn ang="0">
                <a:pos x="68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8" y="67"/>
                </a:lnTo>
                <a:moveTo>
                  <a:pt x="68" y="10"/>
                </a:moveTo>
                <a:lnTo>
                  <a:pt x="68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5" name="Freeform 291"/>
          <p:cNvSpPr>
            <a:spLocks noEditPoints="1"/>
          </p:cNvSpPr>
          <p:nvPr/>
        </p:nvSpPr>
        <p:spPr bwMode="auto">
          <a:xfrm>
            <a:off x="2018227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6" name="Freeform 292"/>
          <p:cNvSpPr>
            <a:spLocks noEditPoints="1"/>
          </p:cNvSpPr>
          <p:nvPr/>
        </p:nvSpPr>
        <p:spPr bwMode="auto">
          <a:xfrm>
            <a:off x="2018227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7" name="Freeform 293"/>
          <p:cNvSpPr>
            <a:spLocks noEditPoints="1"/>
          </p:cNvSpPr>
          <p:nvPr/>
        </p:nvSpPr>
        <p:spPr bwMode="auto">
          <a:xfrm>
            <a:off x="2179856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8" name="Freeform 294"/>
          <p:cNvSpPr>
            <a:spLocks noEditPoints="1"/>
          </p:cNvSpPr>
          <p:nvPr/>
        </p:nvSpPr>
        <p:spPr bwMode="auto">
          <a:xfrm>
            <a:off x="2179856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19" name="Freeform 295"/>
          <p:cNvSpPr>
            <a:spLocks noEditPoints="1"/>
          </p:cNvSpPr>
          <p:nvPr/>
        </p:nvSpPr>
        <p:spPr bwMode="auto">
          <a:xfrm>
            <a:off x="2340029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0" name="Freeform 296"/>
          <p:cNvSpPr>
            <a:spLocks noEditPoints="1"/>
          </p:cNvSpPr>
          <p:nvPr/>
        </p:nvSpPr>
        <p:spPr bwMode="auto">
          <a:xfrm>
            <a:off x="2340029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1" name="Freeform 297"/>
          <p:cNvSpPr>
            <a:spLocks noEditPoints="1"/>
          </p:cNvSpPr>
          <p:nvPr/>
        </p:nvSpPr>
        <p:spPr bwMode="auto">
          <a:xfrm>
            <a:off x="2501659" y="5928021"/>
            <a:ext cx="88823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2" name="Freeform 298"/>
          <p:cNvSpPr>
            <a:spLocks noEditPoints="1"/>
          </p:cNvSpPr>
          <p:nvPr/>
        </p:nvSpPr>
        <p:spPr bwMode="auto">
          <a:xfrm>
            <a:off x="2501659" y="5928021"/>
            <a:ext cx="88823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3" name="Freeform 299"/>
          <p:cNvSpPr>
            <a:spLocks noEditPoints="1"/>
          </p:cNvSpPr>
          <p:nvPr/>
        </p:nvSpPr>
        <p:spPr bwMode="auto">
          <a:xfrm>
            <a:off x="2663288" y="5928021"/>
            <a:ext cx="85911" cy="88823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4" name="Freeform 300"/>
          <p:cNvSpPr>
            <a:spLocks noEditPoints="1"/>
          </p:cNvSpPr>
          <p:nvPr/>
        </p:nvSpPr>
        <p:spPr bwMode="auto">
          <a:xfrm>
            <a:off x="2663288" y="5928021"/>
            <a:ext cx="85911" cy="88823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5" name="Freeform 301"/>
          <p:cNvSpPr>
            <a:spLocks noEditPoints="1"/>
          </p:cNvSpPr>
          <p:nvPr/>
        </p:nvSpPr>
        <p:spPr bwMode="auto">
          <a:xfrm>
            <a:off x="2824917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6" name="Freeform 302"/>
          <p:cNvSpPr>
            <a:spLocks noEditPoints="1"/>
          </p:cNvSpPr>
          <p:nvPr/>
        </p:nvSpPr>
        <p:spPr bwMode="auto">
          <a:xfrm>
            <a:off x="2824917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7" name="Freeform 303"/>
          <p:cNvSpPr>
            <a:spLocks noEditPoints="1"/>
          </p:cNvSpPr>
          <p:nvPr/>
        </p:nvSpPr>
        <p:spPr bwMode="auto">
          <a:xfrm>
            <a:off x="2985091" y="5928021"/>
            <a:ext cx="85911" cy="88823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8" name="Freeform 304"/>
          <p:cNvSpPr>
            <a:spLocks noEditPoints="1"/>
          </p:cNvSpPr>
          <p:nvPr/>
        </p:nvSpPr>
        <p:spPr bwMode="auto">
          <a:xfrm>
            <a:off x="2985091" y="5928021"/>
            <a:ext cx="85911" cy="88823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29" name="Freeform 305"/>
          <p:cNvSpPr>
            <a:spLocks noEditPoints="1"/>
          </p:cNvSpPr>
          <p:nvPr/>
        </p:nvSpPr>
        <p:spPr bwMode="auto">
          <a:xfrm>
            <a:off x="3146720" y="5868320"/>
            <a:ext cx="87367" cy="87367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9"/>
              </a:cxn>
              <a:cxn ang="0">
                <a:pos x="77" y="39"/>
              </a:cxn>
              <a:cxn ang="0">
                <a:pos x="0" y="39"/>
              </a:cxn>
            </a:cxnLst>
            <a:rect l="0" t="0" r="r" b="b"/>
            <a:pathLst>
              <a:path w="77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9"/>
                </a:moveTo>
                <a:lnTo>
                  <a:pt x="77" y="39"/>
                </a:lnTo>
                <a:lnTo>
                  <a:pt x="0" y="39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0" name="Freeform 306"/>
          <p:cNvSpPr>
            <a:spLocks noEditPoints="1"/>
          </p:cNvSpPr>
          <p:nvPr/>
        </p:nvSpPr>
        <p:spPr bwMode="auto">
          <a:xfrm>
            <a:off x="3146720" y="5868320"/>
            <a:ext cx="87367" cy="87367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9"/>
              </a:cxn>
              <a:cxn ang="0">
                <a:pos x="77" y="39"/>
              </a:cxn>
              <a:cxn ang="0">
                <a:pos x="0" y="39"/>
              </a:cxn>
            </a:cxnLst>
            <a:rect l="0" t="0" r="r" b="b"/>
            <a:pathLst>
              <a:path w="77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9"/>
                </a:moveTo>
                <a:lnTo>
                  <a:pt x="77" y="39"/>
                </a:lnTo>
                <a:lnTo>
                  <a:pt x="0" y="39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1" name="Freeform 307"/>
          <p:cNvSpPr>
            <a:spLocks noEditPoints="1"/>
          </p:cNvSpPr>
          <p:nvPr/>
        </p:nvSpPr>
        <p:spPr bwMode="auto">
          <a:xfrm>
            <a:off x="3305437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8" y="67"/>
              </a:cxn>
              <a:cxn ang="0">
                <a:pos x="68" y="10"/>
              </a:cxn>
              <a:cxn ang="0">
                <a:pos x="68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8" y="67"/>
                </a:lnTo>
                <a:moveTo>
                  <a:pt x="68" y="10"/>
                </a:moveTo>
                <a:lnTo>
                  <a:pt x="68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2" name="Freeform 308"/>
          <p:cNvSpPr>
            <a:spLocks noEditPoints="1"/>
          </p:cNvSpPr>
          <p:nvPr/>
        </p:nvSpPr>
        <p:spPr bwMode="auto">
          <a:xfrm>
            <a:off x="3305437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8" y="67"/>
              </a:cxn>
              <a:cxn ang="0">
                <a:pos x="68" y="10"/>
              </a:cxn>
              <a:cxn ang="0">
                <a:pos x="68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8" y="67"/>
                </a:lnTo>
                <a:moveTo>
                  <a:pt x="68" y="10"/>
                </a:moveTo>
                <a:lnTo>
                  <a:pt x="68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3" name="Freeform 309"/>
          <p:cNvSpPr>
            <a:spLocks noEditPoints="1"/>
          </p:cNvSpPr>
          <p:nvPr/>
        </p:nvSpPr>
        <p:spPr bwMode="auto">
          <a:xfrm>
            <a:off x="3468523" y="5928021"/>
            <a:ext cx="87367" cy="88823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4" name="Freeform 310"/>
          <p:cNvSpPr>
            <a:spLocks noEditPoints="1"/>
          </p:cNvSpPr>
          <p:nvPr/>
        </p:nvSpPr>
        <p:spPr bwMode="auto">
          <a:xfrm>
            <a:off x="3468523" y="5928021"/>
            <a:ext cx="87367" cy="88823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5" name="Freeform 311"/>
          <p:cNvSpPr>
            <a:spLocks noEditPoints="1"/>
          </p:cNvSpPr>
          <p:nvPr/>
        </p:nvSpPr>
        <p:spPr bwMode="auto">
          <a:xfrm>
            <a:off x="3628696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6" name="Freeform 312"/>
          <p:cNvSpPr>
            <a:spLocks noEditPoints="1"/>
          </p:cNvSpPr>
          <p:nvPr/>
        </p:nvSpPr>
        <p:spPr bwMode="auto">
          <a:xfrm>
            <a:off x="3628696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7" name="Freeform 313"/>
          <p:cNvSpPr>
            <a:spLocks noEditPoints="1"/>
          </p:cNvSpPr>
          <p:nvPr/>
        </p:nvSpPr>
        <p:spPr bwMode="auto">
          <a:xfrm>
            <a:off x="3790325" y="5928021"/>
            <a:ext cx="87367" cy="88823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8" name="Freeform 314"/>
          <p:cNvSpPr>
            <a:spLocks noEditPoints="1"/>
          </p:cNvSpPr>
          <p:nvPr/>
        </p:nvSpPr>
        <p:spPr bwMode="auto">
          <a:xfrm>
            <a:off x="3790325" y="5928021"/>
            <a:ext cx="87367" cy="88823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10"/>
                </a:moveTo>
                <a:lnTo>
                  <a:pt x="9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39" name="Freeform 315"/>
          <p:cNvSpPr>
            <a:spLocks noEditPoints="1"/>
          </p:cNvSpPr>
          <p:nvPr/>
        </p:nvSpPr>
        <p:spPr bwMode="auto">
          <a:xfrm>
            <a:off x="3950499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0" name="Freeform 316"/>
          <p:cNvSpPr>
            <a:spLocks noEditPoints="1"/>
          </p:cNvSpPr>
          <p:nvPr/>
        </p:nvSpPr>
        <p:spPr bwMode="auto">
          <a:xfrm>
            <a:off x="3950499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1" name="Freeform 317"/>
          <p:cNvSpPr>
            <a:spLocks noEditPoints="1"/>
          </p:cNvSpPr>
          <p:nvPr/>
        </p:nvSpPr>
        <p:spPr bwMode="auto">
          <a:xfrm>
            <a:off x="4112128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2" name="Freeform 318"/>
          <p:cNvSpPr>
            <a:spLocks noEditPoints="1"/>
          </p:cNvSpPr>
          <p:nvPr/>
        </p:nvSpPr>
        <p:spPr bwMode="auto">
          <a:xfrm>
            <a:off x="4112128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9" y="0"/>
              </a:cxn>
              <a:cxn ang="0">
                <a:pos x="39" y="0"/>
              </a:cxn>
              <a:cxn ang="0">
                <a:pos x="39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9" y="0"/>
                </a:moveTo>
                <a:lnTo>
                  <a:pt x="39" y="0"/>
                </a:lnTo>
                <a:lnTo>
                  <a:pt x="39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3" name="Freeform 319"/>
          <p:cNvSpPr>
            <a:spLocks noEditPoints="1"/>
          </p:cNvSpPr>
          <p:nvPr/>
        </p:nvSpPr>
        <p:spPr bwMode="auto">
          <a:xfrm>
            <a:off x="4272301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4" name="Freeform 320"/>
          <p:cNvSpPr>
            <a:spLocks noEditPoints="1"/>
          </p:cNvSpPr>
          <p:nvPr/>
        </p:nvSpPr>
        <p:spPr bwMode="auto">
          <a:xfrm>
            <a:off x="4272301" y="5928021"/>
            <a:ext cx="87367" cy="88823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67" y="67"/>
              </a:cxn>
              <a:cxn ang="0">
                <a:pos x="67" y="10"/>
              </a:cxn>
              <a:cxn ang="0">
                <a:pos x="67" y="10"/>
              </a:cxn>
              <a:cxn ang="0">
                <a:pos x="10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7" y="38"/>
              </a:cxn>
              <a:cxn ang="0">
                <a:pos x="77" y="38"/>
              </a:cxn>
              <a:cxn ang="0">
                <a:pos x="0" y="38"/>
              </a:cxn>
            </a:cxnLst>
            <a:rect l="0" t="0" r="r" b="b"/>
            <a:pathLst>
              <a:path w="77" h="77">
                <a:moveTo>
                  <a:pt x="10" y="10"/>
                </a:moveTo>
                <a:lnTo>
                  <a:pt x="10" y="10"/>
                </a:lnTo>
                <a:lnTo>
                  <a:pt x="67" y="67"/>
                </a:lnTo>
                <a:moveTo>
                  <a:pt x="67" y="10"/>
                </a:moveTo>
                <a:lnTo>
                  <a:pt x="67" y="10"/>
                </a:lnTo>
                <a:lnTo>
                  <a:pt x="10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7" y="38"/>
                </a:moveTo>
                <a:lnTo>
                  <a:pt x="77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5" name="Freeform 321"/>
          <p:cNvSpPr>
            <a:spLocks/>
          </p:cNvSpPr>
          <p:nvPr/>
        </p:nvSpPr>
        <p:spPr bwMode="auto">
          <a:xfrm>
            <a:off x="1258132" y="4461707"/>
            <a:ext cx="3057853" cy="150999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141" y="941"/>
              </a:cxn>
              <a:cxn ang="0">
                <a:pos x="283" y="1285"/>
              </a:cxn>
              <a:cxn ang="0">
                <a:pos x="424" y="1326"/>
              </a:cxn>
              <a:cxn ang="0">
                <a:pos x="566" y="1285"/>
              </a:cxn>
              <a:cxn ang="0">
                <a:pos x="706" y="1242"/>
              </a:cxn>
              <a:cxn ang="0">
                <a:pos x="849" y="1285"/>
              </a:cxn>
              <a:cxn ang="0">
                <a:pos x="989" y="1326"/>
              </a:cxn>
              <a:cxn ang="0">
                <a:pos x="1132" y="1326"/>
              </a:cxn>
              <a:cxn ang="0">
                <a:pos x="1272" y="1242"/>
              </a:cxn>
              <a:cxn ang="0">
                <a:pos x="1414" y="1326"/>
              </a:cxn>
              <a:cxn ang="0">
                <a:pos x="1555" y="1242"/>
              </a:cxn>
              <a:cxn ang="0">
                <a:pos x="1697" y="1326"/>
              </a:cxn>
              <a:cxn ang="0">
                <a:pos x="1838" y="1285"/>
              </a:cxn>
              <a:cxn ang="0">
                <a:pos x="1980" y="1326"/>
              </a:cxn>
              <a:cxn ang="0">
                <a:pos x="2121" y="1242"/>
              </a:cxn>
              <a:cxn ang="0">
                <a:pos x="2263" y="1242"/>
              </a:cxn>
              <a:cxn ang="0">
                <a:pos x="2403" y="1326"/>
              </a:cxn>
              <a:cxn ang="0">
                <a:pos x="2546" y="1326"/>
              </a:cxn>
              <a:cxn ang="0">
                <a:pos x="2686" y="1242"/>
              </a:cxn>
            </a:cxnLst>
            <a:rect l="0" t="0" r="r" b="b"/>
            <a:pathLst>
              <a:path w="2686" h="132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41" y="941"/>
                </a:lnTo>
                <a:lnTo>
                  <a:pt x="283" y="1285"/>
                </a:lnTo>
                <a:lnTo>
                  <a:pt x="424" y="1326"/>
                </a:lnTo>
                <a:lnTo>
                  <a:pt x="566" y="1285"/>
                </a:lnTo>
                <a:lnTo>
                  <a:pt x="706" y="1242"/>
                </a:lnTo>
                <a:lnTo>
                  <a:pt x="849" y="1285"/>
                </a:lnTo>
                <a:lnTo>
                  <a:pt x="989" y="1326"/>
                </a:lnTo>
                <a:lnTo>
                  <a:pt x="1132" y="1326"/>
                </a:lnTo>
                <a:lnTo>
                  <a:pt x="1272" y="1242"/>
                </a:lnTo>
                <a:lnTo>
                  <a:pt x="1414" y="1326"/>
                </a:lnTo>
                <a:lnTo>
                  <a:pt x="1555" y="1242"/>
                </a:lnTo>
                <a:lnTo>
                  <a:pt x="1697" y="1326"/>
                </a:lnTo>
                <a:lnTo>
                  <a:pt x="1838" y="1285"/>
                </a:lnTo>
                <a:lnTo>
                  <a:pt x="1980" y="1326"/>
                </a:lnTo>
                <a:lnTo>
                  <a:pt x="2121" y="1242"/>
                </a:lnTo>
                <a:lnTo>
                  <a:pt x="2263" y="1242"/>
                </a:lnTo>
                <a:lnTo>
                  <a:pt x="2403" y="1326"/>
                </a:lnTo>
                <a:lnTo>
                  <a:pt x="2546" y="1326"/>
                </a:lnTo>
                <a:lnTo>
                  <a:pt x="2686" y="1242"/>
                </a:lnTo>
              </a:path>
            </a:pathLst>
          </a:custGeom>
          <a:noFill/>
          <a:ln w="476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6" name="Freeform 322"/>
          <p:cNvSpPr>
            <a:spLocks/>
          </p:cNvSpPr>
          <p:nvPr/>
        </p:nvSpPr>
        <p:spPr bwMode="auto">
          <a:xfrm>
            <a:off x="1210080" y="4413655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7" name="Freeform 323"/>
          <p:cNvSpPr>
            <a:spLocks/>
          </p:cNvSpPr>
          <p:nvPr/>
        </p:nvSpPr>
        <p:spPr bwMode="auto">
          <a:xfrm>
            <a:off x="1370253" y="5485360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8" name="Freeform 324"/>
          <p:cNvSpPr>
            <a:spLocks/>
          </p:cNvSpPr>
          <p:nvPr/>
        </p:nvSpPr>
        <p:spPr bwMode="auto">
          <a:xfrm>
            <a:off x="1531882" y="5877056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49" name="Freeform 325"/>
          <p:cNvSpPr>
            <a:spLocks/>
          </p:cNvSpPr>
          <p:nvPr/>
        </p:nvSpPr>
        <p:spPr bwMode="auto">
          <a:xfrm>
            <a:off x="1692056" y="5923652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29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29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0" name="Freeform 326"/>
          <p:cNvSpPr>
            <a:spLocks/>
          </p:cNvSpPr>
          <p:nvPr/>
        </p:nvSpPr>
        <p:spPr bwMode="auto">
          <a:xfrm>
            <a:off x="1853685" y="5877056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1" name="Freeform 327"/>
          <p:cNvSpPr>
            <a:spLocks/>
          </p:cNvSpPr>
          <p:nvPr/>
        </p:nvSpPr>
        <p:spPr bwMode="auto">
          <a:xfrm>
            <a:off x="2013858" y="5829004"/>
            <a:ext cx="96104" cy="94648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69"/>
              </a:cxn>
              <a:cxn ang="0">
                <a:pos x="15" y="69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5" h="84">
                <a:moveTo>
                  <a:pt x="70" y="15"/>
                </a:moveTo>
                <a:lnTo>
                  <a:pt x="70" y="15"/>
                </a:lnTo>
                <a:cubicBezTo>
                  <a:pt x="85" y="30"/>
                  <a:pt x="85" y="54"/>
                  <a:pt x="70" y="69"/>
                </a:cubicBezTo>
                <a:cubicBezTo>
                  <a:pt x="55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2" name="Freeform 328"/>
          <p:cNvSpPr>
            <a:spLocks/>
          </p:cNvSpPr>
          <p:nvPr/>
        </p:nvSpPr>
        <p:spPr bwMode="auto">
          <a:xfrm>
            <a:off x="2176944" y="5877056"/>
            <a:ext cx="94648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3" name="Freeform 329"/>
          <p:cNvSpPr>
            <a:spLocks/>
          </p:cNvSpPr>
          <p:nvPr/>
        </p:nvSpPr>
        <p:spPr bwMode="auto">
          <a:xfrm>
            <a:off x="2335661" y="5923652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4" name="Freeform 330"/>
          <p:cNvSpPr>
            <a:spLocks/>
          </p:cNvSpPr>
          <p:nvPr/>
        </p:nvSpPr>
        <p:spPr bwMode="auto">
          <a:xfrm>
            <a:off x="2497290" y="5923652"/>
            <a:ext cx="97560" cy="96104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69"/>
              </a:cxn>
              <a:cxn ang="0">
                <a:pos x="15" y="69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5" h="84">
                <a:moveTo>
                  <a:pt x="70" y="15"/>
                </a:moveTo>
                <a:lnTo>
                  <a:pt x="70" y="15"/>
                </a:lnTo>
                <a:cubicBezTo>
                  <a:pt x="85" y="30"/>
                  <a:pt x="85" y="54"/>
                  <a:pt x="70" y="69"/>
                </a:cubicBezTo>
                <a:cubicBezTo>
                  <a:pt x="55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5" name="Freeform 331"/>
          <p:cNvSpPr>
            <a:spLocks/>
          </p:cNvSpPr>
          <p:nvPr/>
        </p:nvSpPr>
        <p:spPr bwMode="auto">
          <a:xfrm>
            <a:off x="2657464" y="5829004"/>
            <a:ext cx="96104" cy="9464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6" name="Freeform 332"/>
          <p:cNvSpPr>
            <a:spLocks/>
          </p:cNvSpPr>
          <p:nvPr/>
        </p:nvSpPr>
        <p:spPr bwMode="auto">
          <a:xfrm>
            <a:off x="2819093" y="5923652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5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5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7" name="Freeform 333"/>
          <p:cNvSpPr>
            <a:spLocks/>
          </p:cNvSpPr>
          <p:nvPr/>
        </p:nvSpPr>
        <p:spPr bwMode="auto">
          <a:xfrm>
            <a:off x="2980722" y="5829004"/>
            <a:ext cx="94648" cy="9464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8" name="Freeform 334"/>
          <p:cNvSpPr>
            <a:spLocks/>
          </p:cNvSpPr>
          <p:nvPr/>
        </p:nvSpPr>
        <p:spPr bwMode="auto">
          <a:xfrm>
            <a:off x="3142352" y="5923652"/>
            <a:ext cx="94648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59" name="Freeform 335"/>
          <p:cNvSpPr>
            <a:spLocks/>
          </p:cNvSpPr>
          <p:nvPr/>
        </p:nvSpPr>
        <p:spPr bwMode="auto">
          <a:xfrm>
            <a:off x="3302525" y="5877056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60" name="Freeform 336"/>
          <p:cNvSpPr>
            <a:spLocks/>
          </p:cNvSpPr>
          <p:nvPr/>
        </p:nvSpPr>
        <p:spPr bwMode="auto">
          <a:xfrm>
            <a:off x="3464154" y="5923652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61" name="Freeform 337"/>
          <p:cNvSpPr>
            <a:spLocks/>
          </p:cNvSpPr>
          <p:nvPr/>
        </p:nvSpPr>
        <p:spPr bwMode="auto">
          <a:xfrm>
            <a:off x="3624328" y="5829004"/>
            <a:ext cx="96104" cy="9464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62" name="Freeform 338"/>
          <p:cNvSpPr>
            <a:spLocks/>
          </p:cNvSpPr>
          <p:nvPr/>
        </p:nvSpPr>
        <p:spPr bwMode="auto">
          <a:xfrm>
            <a:off x="3785957" y="5829004"/>
            <a:ext cx="96104" cy="9464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63" name="Freeform 339"/>
          <p:cNvSpPr>
            <a:spLocks/>
          </p:cNvSpPr>
          <p:nvPr/>
        </p:nvSpPr>
        <p:spPr bwMode="auto">
          <a:xfrm>
            <a:off x="3946130" y="5923652"/>
            <a:ext cx="96104" cy="96104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69"/>
              </a:cxn>
              <a:cxn ang="0">
                <a:pos x="15" y="69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5" h="84">
                <a:moveTo>
                  <a:pt x="70" y="15"/>
                </a:moveTo>
                <a:lnTo>
                  <a:pt x="70" y="15"/>
                </a:lnTo>
                <a:cubicBezTo>
                  <a:pt x="85" y="30"/>
                  <a:pt x="85" y="54"/>
                  <a:pt x="70" y="69"/>
                </a:cubicBezTo>
                <a:cubicBezTo>
                  <a:pt x="55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64" name="Freeform 340"/>
          <p:cNvSpPr>
            <a:spLocks/>
          </p:cNvSpPr>
          <p:nvPr/>
        </p:nvSpPr>
        <p:spPr bwMode="auto">
          <a:xfrm>
            <a:off x="4107760" y="5923652"/>
            <a:ext cx="96104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65" name="Freeform 341"/>
          <p:cNvSpPr>
            <a:spLocks/>
          </p:cNvSpPr>
          <p:nvPr/>
        </p:nvSpPr>
        <p:spPr bwMode="auto">
          <a:xfrm>
            <a:off x="4267933" y="5829004"/>
            <a:ext cx="96104" cy="9464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66" name="Rectangle 342"/>
          <p:cNvSpPr>
            <a:spLocks noChangeArrowheads="1"/>
          </p:cNvSpPr>
          <p:nvPr/>
        </p:nvSpPr>
        <p:spPr bwMode="auto">
          <a:xfrm>
            <a:off x="1752600" y="6408540"/>
            <a:ext cx="92653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%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ddcfDNA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7" name="Rectangle 343"/>
          <p:cNvSpPr>
            <a:spLocks noChangeArrowheads="1"/>
          </p:cNvSpPr>
          <p:nvPr/>
        </p:nvSpPr>
        <p:spPr bwMode="auto">
          <a:xfrm>
            <a:off x="2720077" y="6408540"/>
            <a:ext cx="95539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 Bin Center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8" name="Rectangle 344"/>
          <p:cNvSpPr>
            <a:spLocks noChangeArrowheads="1"/>
          </p:cNvSpPr>
          <p:nvPr/>
        </p:nvSpPr>
        <p:spPr bwMode="auto">
          <a:xfrm rot="16200000">
            <a:off x="-466108" y="4640913"/>
            <a:ext cx="188192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Relative frequency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(fractions)</a:t>
            </a:r>
            <a:endParaRPr kumimoji="0" lang="en-US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8" name="Rectangle 374"/>
          <p:cNvSpPr>
            <a:spLocks noChangeArrowheads="1"/>
          </p:cNvSpPr>
          <p:nvPr/>
        </p:nvSpPr>
        <p:spPr bwMode="auto">
          <a:xfrm>
            <a:off x="3409387" y="3572435"/>
            <a:ext cx="3783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GTD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9" name="Freeform 375"/>
          <p:cNvSpPr>
            <a:spLocks noEditPoints="1"/>
          </p:cNvSpPr>
          <p:nvPr/>
        </p:nvSpPr>
        <p:spPr bwMode="auto">
          <a:xfrm>
            <a:off x="3043900" y="3672908"/>
            <a:ext cx="138331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3" y="0"/>
              </a:cxn>
              <a:cxn ang="0">
                <a:pos x="109" y="0"/>
              </a:cxn>
              <a:cxn ang="0">
                <a:pos x="109" y="0"/>
              </a:cxn>
              <a:cxn ang="0">
                <a:pos x="122" y="0"/>
              </a:cxn>
            </a:cxnLst>
            <a:rect l="0" t="0" r="r" b="b"/>
            <a:pathLst>
              <a:path w="122">
                <a:moveTo>
                  <a:pt x="0" y="0"/>
                </a:moveTo>
                <a:lnTo>
                  <a:pt x="0" y="0"/>
                </a:lnTo>
                <a:lnTo>
                  <a:pt x="13" y="0"/>
                </a:lnTo>
                <a:moveTo>
                  <a:pt x="109" y="0"/>
                </a:moveTo>
                <a:lnTo>
                  <a:pt x="109" y="0"/>
                </a:lnTo>
                <a:lnTo>
                  <a:pt x="122" y="0"/>
                </a:lnTo>
              </a:path>
            </a:pathLst>
          </a:custGeom>
          <a:noFill/>
          <a:ln w="58738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400" name="Freeform 376"/>
          <p:cNvSpPr>
            <a:spLocks noEditPoints="1"/>
          </p:cNvSpPr>
          <p:nvPr/>
        </p:nvSpPr>
        <p:spPr bwMode="auto">
          <a:xfrm>
            <a:off x="3116706" y="3630680"/>
            <a:ext cx="85911" cy="87367"/>
          </a:xfrm>
          <a:custGeom>
            <a:avLst/>
            <a:gdLst/>
            <a:ahLst/>
            <a:cxnLst>
              <a:cxn ang="0">
                <a:pos x="9" y="9"/>
              </a:cxn>
              <a:cxn ang="0">
                <a:pos x="9" y="9"/>
              </a:cxn>
              <a:cxn ang="0">
                <a:pos x="67" y="67"/>
              </a:cxn>
              <a:cxn ang="0">
                <a:pos x="67" y="9"/>
              </a:cxn>
              <a:cxn ang="0">
                <a:pos x="67" y="9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9"/>
                </a:moveTo>
                <a:lnTo>
                  <a:pt x="9" y="9"/>
                </a:lnTo>
                <a:lnTo>
                  <a:pt x="67" y="67"/>
                </a:lnTo>
                <a:moveTo>
                  <a:pt x="67" y="9"/>
                </a:moveTo>
                <a:lnTo>
                  <a:pt x="67" y="9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401" name="Freeform 377"/>
          <p:cNvSpPr>
            <a:spLocks noEditPoints="1"/>
          </p:cNvSpPr>
          <p:nvPr/>
        </p:nvSpPr>
        <p:spPr bwMode="auto">
          <a:xfrm>
            <a:off x="3116706" y="3630680"/>
            <a:ext cx="85911" cy="87367"/>
          </a:xfrm>
          <a:custGeom>
            <a:avLst/>
            <a:gdLst/>
            <a:ahLst/>
            <a:cxnLst>
              <a:cxn ang="0">
                <a:pos x="9" y="9"/>
              </a:cxn>
              <a:cxn ang="0">
                <a:pos x="9" y="9"/>
              </a:cxn>
              <a:cxn ang="0">
                <a:pos x="67" y="67"/>
              </a:cxn>
              <a:cxn ang="0">
                <a:pos x="67" y="9"/>
              </a:cxn>
              <a:cxn ang="0">
                <a:pos x="67" y="9"/>
              </a:cxn>
              <a:cxn ang="0">
                <a:pos x="9" y="67"/>
              </a:cxn>
              <a:cxn ang="0">
                <a:pos x="38" y="0"/>
              </a:cxn>
              <a:cxn ang="0">
                <a:pos x="38" y="0"/>
              </a:cxn>
              <a:cxn ang="0">
                <a:pos x="38" y="77"/>
              </a:cxn>
              <a:cxn ang="0">
                <a:pos x="76" y="38"/>
              </a:cxn>
              <a:cxn ang="0">
                <a:pos x="76" y="38"/>
              </a:cxn>
              <a:cxn ang="0">
                <a:pos x="0" y="38"/>
              </a:cxn>
            </a:cxnLst>
            <a:rect l="0" t="0" r="r" b="b"/>
            <a:pathLst>
              <a:path w="76" h="77">
                <a:moveTo>
                  <a:pt x="9" y="9"/>
                </a:moveTo>
                <a:lnTo>
                  <a:pt x="9" y="9"/>
                </a:lnTo>
                <a:lnTo>
                  <a:pt x="67" y="67"/>
                </a:lnTo>
                <a:moveTo>
                  <a:pt x="67" y="9"/>
                </a:moveTo>
                <a:lnTo>
                  <a:pt x="67" y="9"/>
                </a:lnTo>
                <a:lnTo>
                  <a:pt x="9" y="67"/>
                </a:lnTo>
                <a:moveTo>
                  <a:pt x="38" y="0"/>
                </a:moveTo>
                <a:lnTo>
                  <a:pt x="38" y="0"/>
                </a:lnTo>
                <a:lnTo>
                  <a:pt x="38" y="77"/>
                </a:lnTo>
                <a:moveTo>
                  <a:pt x="76" y="38"/>
                </a:moveTo>
                <a:lnTo>
                  <a:pt x="76" y="38"/>
                </a:lnTo>
                <a:lnTo>
                  <a:pt x="0" y="38"/>
                </a:lnTo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402" name="Rectangle 378"/>
          <p:cNvSpPr>
            <a:spLocks noChangeArrowheads="1"/>
          </p:cNvSpPr>
          <p:nvPr/>
        </p:nvSpPr>
        <p:spPr bwMode="auto">
          <a:xfrm>
            <a:off x="1992581" y="3572435"/>
            <a:ext cx="3093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NIH</a:t>
            </a: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3" name="Freeform 379"/>
          <p:cNvSpPr>
            <a:spLocks/>
          </p:cNvSpPr>
          <p:nvPr/>
        </p:nvSpPr>
        <p:spPr bwMode="auto">
          <a:xfrm>
            <a:off x="1627095" y="3672908"/>
            <a:ext cx="232979" cy="145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05" y="0"/>
              </a:cxn>
            </a:cxnLst>
            <a:rect l="0" t="0" r="r" b="b"/>
            <a:pathLst>
              <a:path w="205">
                <a:moveTo>
                  <a:pt x="0" y="0"/>
                </a:moveTo>
                <a:lnTo>
                  <a:pt x="0" y="0"/>
                </a:lnTo>
                <a:lnTo>
                  <a:pt x="205" y="0"/>
                </a:lnTo>
              </a:path>
            </a:pathLst>
          </a:custGeom>
          <a:noFill/>
          <a:ln w="476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404" name="Freeform 380"/>
          <p:cNvSpPr>
            <a:spLocks/>
          </p:cNvSpPr>
          <p:nvPr/>
        </p:nvSpPr>
        <p:spPr bwMode="auto">
          <a:xfrm>
            <a:off x="1696989" y="3624856"/>
            <a:ext cx="94648" cy="96104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noFill/>
          <a:ln w="23813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384" name="Rectangle 383"/>
          <p:cNvSpPr/>
          <p:nvPr/>
        </p:nvSpPr>
        <p:spPr>
          <a:xfrm>
            <a:off x="84665" y="327660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sp>
        <p:nvSpPr>
          <p:cNvPr id="385" name="Rectangle 384"/>
          <p:cNvSpPr/>
          <p:nvPr/>
        </p:nvSpPr>
        <p:spPr>
          <a:xfrm>
            <a:off x="84665" y="653409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87" name="Rectangle 386"/>
          <p:cNvSpPr/>
          <p:nvPr/>
        </p:nvSpPr>
        <p:spPr>
          <a:xfrm>
            <a:off x="1524000" y="497540"/>
            <a:ext cx="23622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Rectangle 387"/>
          <p:cNvSpPr/>
          <p:nvPr/>
        </p:nvSpPr>
        <p:spPr>
          <a:xfrm>
            <a:off x="1524000" y="3505200"/>
            <a:ext cx="23622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9" name="Freeform 385"/>
          <p:cNvSpPr>
            <a:spLocks/>
          </p:cNvSpPr>
          <p:nvPr/>
        </p:nvSpPr>
        <p:spPr bwMode="auto">
          <a:xfrm>
            <a:off x="1139826" y="9231313"/>
            <a:ext cx="3281363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876" y="0"/>
              </a:cxn>
            </a:cxnLst>
            <a:rect l="0" t="0" r="r" b="b"/>
            <a:pathLst>
              <a:path w="2876">
                <a:moveTo>
                  <a:pt x="0" y="0"/>
                </a:moveTo>
                <a:lnTo>
                  <a:pt x="0" y="0"/>
                </a:lnTo>
                <a:lnTo>
                  <a:pt x="2876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0" name="Freeform 386"/>
          <p:cNvSpPr>
            <a:spLocks/>
          </p:cNvSpPr>
          <p:nvPr/>
        </p:nvSpPr>
        <p:spPr bwMode="auto">
          <a:xfrm>
            <a:off x="1401763" y="9231313"/>
            <a:ext cx="1588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1" name="Freeform 387"/>
          <p:cNvSpPr>
            <a:spLocks/>
          </p:cNvSpPr>
          <p:nvPr/>
        </p:nvSpPr>
        <p:spPr bwMode="auto">
          <a:xfrm>
            <a:off x="1795463" y="9231313"/>
            <a:ext cx="1588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2" name="Freeform 388"/>
          <p:cNvSpPr>
            <a:spLocks/>
          </p:cNvSpPr>
          <p:nvPr/>
        </p:nvSpPr>
        <p:spPr bwMode="auto">
          <a:xfrm>
            <a:off x="2189163" y="9231313"/>
            <a:ext cx="1588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3" name="Freeform 389"/>
          <p:cNvSpPr>
            <a:spLocks/>
          </p:cNvSpPr>
          <p:nvPr/>
        </p:nvSpPr>
        <p:spPr bwMode="auto">
          <a:xfrm>
            <a:off x="2582863" y="9231313"/>
            <a:ext cx="1588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4" name="Freeform 390"/>
          <p:cNvSpPr>
            <a:spLocks/>
          </p:cNvSpPr>
          <p:nvPr/>
        </p:nvSpPr>
        <p:spPr bwMode="auto">
          <a:xfrm>
            <a:off x="2978151" y="9231313"/>
            <a:ext cx="1588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5" name="Freeform 391"/>
          <p:cNvSpPr>
            <a:spLocks/>
          </p:cNvSpPr>
          <p:nvPr/>
        </p:nvSpPr>
        <p:spPr bwMode="auto">
          <a:xfrm>
            <a:off x="3371851" y="9231313"/>
            <a:ext cx="1588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6" name="Freeform 392"/>
          <p:cNvSpPr>
            <a:spLocks/>
          </p:cNvSpPr>
          <p:nvPr/>
        </p:nvSpPr>
        <p:spPr bwMode="auto">
          <a:xfrm>
            <a:off x="3763963" y="9231313"/>
            <a:ext cx="1588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7" name="Freeform 393"/>
          <p:cNvSpPr>
            <a:spLocks/>
          </p:cNvSpPr>
          <p:nvPr/>
        </p:nvSpPr>
        <p:spPr bwMode="auto">
          <a:xfrm>
            <a:off x="4157663" y="9231313"/>
            <a:ext cx="1588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h="61">
                <a:moveTo>
                  <a:pt x="0" y="0"/>
                </a:moveTo>
                <a:lnTo>
                  <a:pt x="0" y="0"/>
                </a:lnTo>
                <a:lnTo>
                  <a:pt x="0" y="61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18" name="Rectangle 394"/>
          <p:cNvSpPr>
            <a:spLocks noChangeArrowheads="1"/>
          </p:cNvSpPr>
          <p:nvPr/>
        </p:nvSpPr>
        <p:spPr bwMode="auto">
          <a:xfrm>
            <a:off x="1341438" y="9318625"/>
            <a:ext cx="1298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A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19" name="Rectangle 395"/>
          <p:cNvSpPr>
            <a:spLocks noChangeArrowheads="1"/>
          </p:cNvSpPr>
          <p:nvPr/>
        </p:nvSpPr>
        <p:spPr bwMode="auto">
          <a:xfrm>
            <a:off x="1736726" y="9318625"/>
            <a:ext cx="1298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B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0" name="Rectangle 396"/>
          <p:cNvSpPr>
            <a:spLocks noChangeArrowheads="1"/>
          </p:cNvSpPr>
          <p:nvPr/>
        </p:nvSpPr>
        <p:spPr bwMode="auto">
          <a:xfrm>
            <a:off x="2130426" y="9318625"/>
            <a:ext cx="1298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C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1" name="Rectangle 397"/>
          <p:cNvSpPr>
            <a:spLocks noChangeArrowheads="1"/>
          </p:cNvSpPr>
          <p:nvPr/>
        </p:nvSpPr>
        <p:spPr bwMode="auto">
          <a:xfrm>
            <a:off x="2524126" y="9318625"/>
            <a:ext cx="1298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D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2" name="Rectangle 398"/>
          <p:cNvSpPr>
            <a:spLocks noChangeArrowheads="1"/>
          </p:cNvSpPr>
          <p:nvPr/>
        </p:nvSpPr>
        <p:spPr bwMode="auto">
          <a:xfrm>
            <a:off x="2921001" y="9318625"/>
            <a:ext cx="12022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E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3" name="Rectangle 399"/>
          <p:cNvSpPr>
            <a:spLocks noChangeArrowheads="1"/>
          </p:cNvSpPr>
          <p:nvPr/>
        </p:nvSpPr>
        <p:spPr bwMode="auto">
          <a:xfrm>
            <a:off x="3321051" y="9318625"/>
            <a:ext cx="10900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F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4" name="Rectangle 400"/>
          <p:cNvSpPr>
            <a:spLocks noChangeArrowheads="1"/>
          </p:cNvSpPr>
          <p:nvPr/>
        </p:nvSpPr>
        <p:spPr bwMode="auto">
          <a:xfrm>
            <a:off x="3700463" y="9318625"/>
            <a:ext cx="1394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G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5" name="Rectangle 401"/>
          <p:cNvSpPr>
            <a:spLocks noChangeArrowheads="1"/>
          </p:cNvSpPr>
          <p:nvPr/>
        </p:nvSpPr>
        <p:spPr bwMode="auto">
          <a:xfrm>
            <a:off x="4098926" y="9318625"/>
            <a:ext cx="1298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H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6" name="Freeform 402"/>
          <p:cNvSpPr>
            <a:spLocks/>
          </p:cNvSpPr>
          <p:nvPr/>
        </p:nvSpPr>
        <p:spPr bwMode="auto">
          <a:xfrm>
            <a:off x="1139826" y="7038975"/>
            <a:ext cx="1588" cy="2192338"/>
          </a:xfrm>
          <a:custGeom>
            <a:avLst/>
            <a:gdLst/>
            <a:ahLst/>
            <a:cxnLst>
              <a:cxn ang="0">
                <a:pos x="0" y="1918"/>
              </a:cxn>
              <a:cxn ang="0">
                <a:pos x="0" y="1918"/>
              </a:cxn>
              <a:cxn ang="0">
                <a:pos x="0" y="0"/>
              </a:cxn>
            </a:cxnLst>
            <a:rect l="0" t="0" r="r" b="b"/>
            <a:pathLst>
              <a:path h="1918">
                <a:moveTo>
                  <a:pt x="0" y="1918"/>
                </a:moveTo>
                <a:lnTo>
                  <a:pt x="0" y="1918"/>
                </a:lnTo>
                <a:lnTo>
                  <a:pt x="0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27" name="Freeform 403"/>
          <p:cNvSpPr>
            <a:spLocks/>
          </p:cNvSpPr>
          <p:nvPr/>
        </p:nvSpPr>
        <p:spPr bwMode="auto">
          <a:xfrm>
            <a:off x="1068388" y="9231313"/>
            <a:ext cx="714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0"/>
              </a:cxn>
            </a:cxnLst>
            <a:rect l="0" t="0" r="r" b="b"/>
            <a:pathLst>
              <a:path w="62">
                <a:moveTo>
                  <a:pt x="0" y="0"/>
                </a:moveTo>
                <a:lnTo>
                  <a:pt x="0" y="0"/>
                </a:lnTo>
                <a:lnTo>
                  <a:pt x="62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28" name="Freeform 404"/>
          <p:cNvSpPr>
            <a:spLocks/>
          </p:cNvSpPr>
          <p:nvPr/>
        </p:nvSpPr>
        <p:spPr bwMode="auto">
          <a:xfrm>
            <a:off x="1068388" y="8683625"/>
            <a:ext cx="714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0"/>
              </a:cxn>
            </a:cxnLst>
            <a:rect l="0" t="0" r="r" b="b"/>
            <a:pathLst>
              <a:path w="62">
                <a:moveTo>
                  <a:pt x="0" y="0"/>
                </a:moveTo>
                <a:lnTo>
                  <a:pt x="0" y="0"/>
                </a:lnTo>
                <a:lnTo>
                  <a:pt x="62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29" name="Freeform 405"/>
          <p:cNvSpPr>
            <a:spLocks/>
          </p:cNvSpPr>
          <p:nvPr/>
        </p:nvSpPr>
        <p:spPr bwMode="auto">
          <a:xfrm>
            <a:off x="1068388" y="8135938"/>
            <a:ext cx="714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0"/>
              </a:cxn>
            </a:cxnLst>
            <a:rect l="0" t="0" r="r" b="b"/>
            <a:pathLst>
              <a:path w="62">
                <a:moveTo>
                  <a:pt x="0" y="0"/>
                </a:moveTo>
                <a:lnTo>
                  <a:pt x="0" y="0"/>
                </a:lnTo>
                <a:lnTo>
                  <a:pt x="62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30" name="Freeform 406"/>
          <p:cNvSpPr>
            <a:spLocks/>
          </p:cNvSpPr>
          <p:nvPr/>
        </p:nvSpPr>
        <p:spPr bwMode="auto">
          <a:xfrm>
            <a:off x="1068388" y="7588250"/>
            <a:ext cx="714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0"/>
              </a:cxn>
            </a:cxnLst>
            <a:rect l="0" t="0" r="r" b="b"/>
            <a:pathLst>
              <a:path w="62">
                <a:moveTo>
                  <a:pt x="0" y="0"/>
                </a:moveTo>
                <a:lnTo>
                  <a:pt x="0" y="0"/>
                </a:lnTo>
                <a:lnTo>
                  <a:pt x="62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31" name="Freeform 407"/>
          <p:cNvSpPr>
            <a:spLocks/>
          </p:cNvSpPr>
          <p:nvPr/>
        </p:nvSpPr>
        <p:spPr bwMode="auto">
          <a:xfrm>
            <a:off x="1068388" y="7038975"/>
            <a:ext cx="714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2" y="0"/>
              </a:cxn>
            </a:cxnLst>
            <a:rect l="0" t="0" r="r" b="b"/>
            <a:pathLst>
              <a:path w="62">
                <a:moveTo>
                  <a:pt x="0" y="0"/>
                </a:moveTo>
                <a:lnTo>
                  <a:pt x="0" y="0"/>
                </a:lnTo>
                <a:lnTo>
                  <a:pt x="62" y="0"/>
                </a:lnTo>
              </a:path>
            </a:pathLst>
          </a:custGeom>
          <a:noFill/>
          <a:ln w="19050" cap="sq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32" name="Rectangle 408"/>
          <p:cNvSpPr>
            <a:spLocks noChangeArrowheads="1"/>
          </p:cNvSpPr>
          <p:nvPr/>
        </p:nvSpPr>
        <p:spPr bwMode="auto">
          <a:xfrm>
            <a:off x="776848" y="9109978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0.0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" name="Rectangle 409"/>
          <p:cNvSpPr>
            <a:spLocks noChangeArrowheads="1"/>
          </p:cNvSpPr>
          <p:nvPr/>
        </p:nvSpPr>
        <p:spPr bwMode="auto">
          <a:xfrm>
            <a:off x="776848" y="8562290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2.5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" name="Rectangle 410"/>
          <p:cNvSpPr>
            <a:spLocks noChangeArrowheads="1"/>
          </p:cNvSpPr>
          <p:nvPr/>
        </p:nvSpPr>
        <p:spPr bwMode="auto">
          <a:xfrm>
            <a:off x="776848" y="8014603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5.0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5" name="Rectangle 411"/>
          <p:cNvSpPr>
            <a:spLocks noChangeArrowheads="1"/>
          </p:cNvSpPr>
          <p:nvPr/>
        </p:nvSpPr>
        <p:spPr bwMode="auto">
          <a:xfrm>
            <a:off x="776848" y="7465328"/>
            <a:ext cx="248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7.5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6" name="Rectangle 412"/>
          <p:cNvSpPr>
            <a:spLocks noChangeArrowheads="1"/>
          </p:cNvSpPr>
          <p:nvPr/>
        </p:nvSpPr>
        <p:spPr bwMode="auto">
          <a:xfrm>
            <a:off x="683186" y="6917640"/>
            <a:ext cx="34785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10.0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7" name="Freeform 413"/>
          <p:cNvSpPr>
            <a:spLocks/>
          </p:cNvSpPr>
          <p:nvPr/>
        </p:nvSpPr>
        <p:spPr bwMode="auto">
          <a:xfrm>
            <a:off x="1271588" y="9213850"/>
            <a:ext cx="2619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30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38" name="Freeform 414"/>
          <p:cNvSpPr>
            <a:spLocks noEditPoints="1"/>
          </p:cNvSpPr>
          <p:nvPr/>
        </p:nvSpPr>
        <p:spPr bwMode="auto">
          <a:xfrm>
            <a:off x="1335088" y="9204325"/>
            <a:ext cx="131763" cy="19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15" y="0"/>
              </a:cxn>
              <a:cxn ang="0">
                <a:pos x="58" y="0"/>
              </a:cxn>
              <a:cxn ang="0">
                <a:pos x="58" y="0"/>
              </a:cxn>
              <a:cxn ang="0">
                <a:pos x="58" y="16"/>
              </a:cxn>
              <a:cxn ang="0">
                <a:pos x="0" y="16"/>
              </a:cxn>
              <a:cxn ang="0">
                <a:pos x="0" y="16"/>
              </a:cxn>
              <a:cxn ang="0">
                <a:pos x="115" y="16"/>
              </a:cxn>
            </a:cxnLst>
            <a:rect l="0" t="0" r="r" b="b"/>
            <a:pathLst>
              <a:path w="115" h="16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  <a:moveTo>
                  <a:pt x="58" y="0"/>
                </a:moveTo>
                <a:lnTo>
                  <a:pt x="58" y="0"/>
                </a:lnTo>
                <a:lnTo>
                  <a:pt x="58" y="16"/>
                </a:lnTo>
                <a:moveTo>
                  <a:pt x="0" y="16"/>
                </a:moveTo>
                <a:lnTo>
                  <a:pt x="0" y="16"/>
                </a:lnTo>
                <a:lnTo>
                  <a:pt x="115" y="16"/>
                </a:lnTo>
              </a:path>
            </a:pathLst>
          </a:custGeom>
          <a:noFill/>
          <a:ln w="222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39" name="Freeform 415"/>
          <p:cNvSpPr>
            <a:spLocks/>
          </p:cNvSpPr>
          <p:nvPr/>
        </p:nvSpPr>
        <p:spPr bwMode="auto">
          <a:xfrm>
            <a:off x="1419226" y="9163050"/>
            <a:ext cx="95250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0" name="Freeform 416"/>
          <p:cNvSpPr>
            <a:spLocks/>
          </p:cNvSpPr>
          <p:nvPr/>
        </p:nvSpPr>
        <p:spPr bwMode="auto">
          <a:xfrm>
            <a:off x="1354138" y="9174163"/>
            <a:ext cx="95250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1" name="Freeform 417"/>
          <p:cNvSpPr>
            <a:spLocks/>
          </p:cNvSpPr>
          <p:nvPr/>
        </p:nvSpPr>
        <p:spPr bwMode="auto">
          <a:xfrm>
            <a:off x="1287463" y="9156700"/>
            <a:ext cx="96838" cy="95250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2" name="Freeform 418"/>
          <p:cNvSpPr>
            <a:spLocks/>
          </p:cNvSpPr>
          <p:nvPr/>
        </p:nvSpPr>
        <p:spPr bwMode="auto">
          <a:xfrm>
            <a:off x="1663701" y="9217025"/>
            <a:ext cx="2635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30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3" name="Freeform 419"/>
          <p:cNvSpPr>
            <a:spLocks noEditPoints="1"/>
          </p:cNvSpPr>
          <p:nvPr/>
        </p:nvSpPr>
        <p:spPr bwMode="auto">
          <a:xfrm>
            <a:off x="1728788" y="9204325"/>
            <a:ext cx="133350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16" y="0"/>
              </a:cxn>
              <a:cxn ang="0">
                <a:pos x="58" y="0"/>
              </a:cxn>
              <a:cxn ang="0">
                <a:pos x="58" y="0"/>
              </a:cxn>
              <a:cxn ang="0">
                <a:pos x="58" y="22"/>
              </a:cxn>
              <a:cxn ang="0">
                <a:pos x="0" y="22"/>
              </a:cxn>
              <a:cxn ang="0">
                <a:pos x="0" y="22"/>
              </a:cxn>
              <a:cxn ang="0">
                <a:pos x="116" y="22"/>
              </a:cxn>
            </a:cxnLst>
            <a:rect l="0" t="0" r="r" b="b"/>
            <a:pathLst>
              <a:path w="116" h="22">
                <a:moveTo>
                  <a:pt x="0" y="0"/>
                </a:moveTo>
                <a:lnTo>
                  <a:pt x="0" y="0"/>
                </a:lnTo>
                <a:lnTo>
                  <a:pt x="116" y="0"/>
                </a:lnTo>
                <a:moveTo>
                  <a:pt x="58" y="0"/>
                </a:moveTo>
                <a:lnTo>
                  <a:pt x="58" y="0"/>
                </a:lnTo>
                <a:lnTo>
                  <a:pt x="58" y="22"/>
                </a:lnTo>
                <a:moveTo>
                  <a:pt x="0" y="22"/>
                </a:moveTo>
                <a:lnTo>
                  <a:pt x="0" y="22"/>
                </a:lnTo>
                <a:lnTo>
                  <a:pt x="116" y="22"/>
                </a:lnTo>
              </a:path>
            </a:pathLst>
          </a:custGeom>
          <a:noFill/>
          <a:ln w="222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4" name="Freeform 420"/>
          <p:cNvSpPr>
            <a:spLocks/>
          </p:cNvSpPr>
          <p:nvPr/>
        </p:nvSpPr>
        <p:spPr bwMode="auto">
          <a:xfrm>
            <a:off x="1714501" y="9175750"/>
            <a:ext cx="95250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70"/>
              </a:cxn>
              <a:cxn ang="0">
                <a:pos x="15" y="70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5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5"/>
                  <a:pt x="69" y="70"/>
                </a:cubicBezTo>
                <a:cubicBezTo>
                  <a:pt x="54" y="85"/>
                  <a:pt x="30" y="85"/>
                  <a:pt x="15" y="70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5" name="Freeform 421"/>
          <p:cNvSpPr>
            <a:spLocks/>
          </p:cNvSpPr>
          <p:nvPr/>
        </p:nvSpPr>
        <p:spPr bwMode="auto">
          <a:xfrm>
            <a:off x="1681163" y="9170988"/>
            <a:ext cx="96838" cy="96838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69"/>
              </a:cxn>
              <a:cxn ang="0">
                <a:pos x="15" y="69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5" h="84">
                <a:moveTo>
                  <a:pt x="70" y="15"/>
                </a:moveTo>
                <a:lnTo>
                  <a:pt x="70" y="15"/>
                </a:lnTo>
                <a:cubicBezTo>
                  <a:pt x="85" y="30"/>
                  <a:pt x="85" y="54"/>
                  <a:pt x="70" y="69"/>
                </a:cubicBezTo>
                <a:cubicBezTo>
                  <a:pt x="55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6" name="Freeform 422"/>
          <p:cNvSpPr>
            <a:spLocks/>
          </p:cNvSpPr>
          <p:nvPr/>
        </p:nvSpPr>
        <p:spPr bwMode="auto">
          <a:xfrm>
            <a:off x="1781176" y="9175750"/>
            <a:ext cx="95250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70"/>
              </a:cxn>
              <a:cxn ang="0">
                <a:pos x="15" y="70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5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5"/>
                  <a:pt x="69" y="70"/>
                </a:cubicBezTo>
                <a:cubicBezTo>
                  <a:pt x="54" y="85"/>
                  <a:pt x="30" y="85"/>
                  <a:pt x="15" y="70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7" name="Freeform 423"/>
          <p:cNvSpPr>
            <a:spLocks/>
          </p:cNvSpPr>
          <p:nvPr/>
        </p:nvSpPr>
        <p:spPr bwMode="auto">
          <a:xfrm>
            <a:off x="1812926" y="9148763"/>
            <a:ext cx="96838" cy="96838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70"/>
              </a:cxn>
              <a:cxn ang="0">
                <a:pos x="15" y="70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5" h="85">
                <a:moveTo>
                  <a:pt x="70" y="15"/>
                </a:moveTo>
                <a:lnTo>
                  <a:pt x="70" y="15"/>
                </a:lnTo>
                <a:cubicBezTo>
                  <a:pt x="85" y="30"/>
                  <a:pt x="85" y="55"/>
                  <a:pt x="70" y="70"/>
                </a:cubicBezTo>
                <a:cubicBezTo>
                  <a:pt x="55" y="85"/>
                  <a:pt x="30" y="85"/>
                  <a:pt x="15" y="70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8" name="Freeform 424"/>
          <p:cNvSpPr>
            <a:spLocks/>
          </p:cNvSpPr>
          <p:nvPr/>
        </p:nvSpPr>
        <p:spPr bwMode="auto">
          <a:xfrm>
            <a:off x="2057401" y="7932738"/>
            <a:ext cx="2635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30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49" name="Freeform 425"/>
          <p:cNvSpPr>
            <a:spLocks noEditPoints="1"/>
          </p:cNvSpPr>
          <p:nvPr/>
        </p:nvSpPr>
        <p:spPr bwMode="auto">
          <a:xfrm>
            <a:off x="2124076" y="7802563"/>
            <a:ext cx="131763" cy="260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15" y="0"/>
              </a:cxn>
              <a:cxn ang="0">
                <a:pos x="57" y="0"/>
              </a:cxn>
              <a:cxn ang="0">
                <a:pos x="57" y="0"/>
              </a:cxn>
              <a:cxn ang="0">
                <a:pos x="57" y="228"/>
              </a:cxn>
              <a:cxn ang="0">
                <a:pos x="0" y="228"/>
              </a:cxn>
              <a:cxn ang="0">
                <a:pos x="0" y="228"/>
              </a:cxn>
              <a:cxn ang="0">
                <a:pos x="115" y="228"/>
              </a:cxn>
            </a:cxnLst>
            <a:rect l="0" t="0" r="r" b="b"/>
            <a:pathLst>
              <a:path w="115" h="228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  <a:moveTo>
                  <a:pt x="57" y="0"/>
                </a:moveTo>
                <a:lnTo>
                  <a:pt x="57" y="0"/>
                </a:lnTo>
                <a:lnTo>
                  <a:pt x="57" y="228"/>
                </a:lnTo>
                <a:moveTo>
                  <a:pt x="0" y="228"/>
                </a:moveTo>
                <a:lnTo>
                  <a:pt x="0" y="228"/>
                </a:lnTo>
                <a:lnTo>
                  <a:pt x="115" y="228"/>
                </a:lnTo>
              </a:path>
            </a:pathLst>
          </a:custGeom>
          <a:noFill/>
          <a:ln w="222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0" name="Freeform 426"/>
          <p:cNvSpPr>
            <a:spLocks/>
          </p:cNvSpPr>
          <p:nvPr/>
        </p:nvSpPr>
        <p:spPr bwMode="auto">
          <a:xfrm>
            <a:off x="2208213" y="7935913"/>
            <a:ext cx="95250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70"/>
              </a:cxn>
              <a:cxn ang="0">
                <a:pos x="15" y="70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5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5"/>
                  <a:pt x="69" y="70"/>
                </a:cubicBezTo>
                <a:cubicBezTo>
                  <a:pt x="54" y="85"/>
                  <a:pt x="30" y="85"/>
                  <a:pt x="15" y="70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1" name="Freeform 427"/>
          <p:cNvSpPr>
            <a:spLocks/>
          </p:cNvSpPr>
          <p:nvPr/>
        </p:nvSpPr>
        <p:spPr bwMode="auto">
          <a:xfrm>
            <a:off x="2141538" y="7737475"/>
            <a:ext cx="95250" cy="95250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2" name="Freeform 428"/>
          <p:cNvSpPr>
            <a:spLocks/>
          </p:cNvSpPr>
          <p:nvPr/>
        </p:nvSpPr>
        <p:spPr bwMode="auto">
          <a:xfrm>
            <a:off x="2076451" y="7981950"/>
            <a:ext cx="95250" cy="95250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5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3" name="Freeform 429"/>
          <p:cNvSpPr>
            <a:spLocks/>
          </p:cNvSpPr>
          <p:nvPr/>
        </p:nvSpPr>
        <p:spPr bwMode="auto">
          <a:xfrm>
            <a:off x="2451101" y="7402513"/>
            <a:ext cx="2635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30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4" name="Freeform 430"/>
          <p:cNvSpPr>
            <a:spLocks noEditPoints="1"/>
          </p:cNvSpPr>
          <p:nvPr/>
        </p:nvSpPr>
        <p:spPr bwMode="auto">
          <a:xfrm>
            <a:off x="2517776" y="7345363"/>
            <a:ext cx="131763" cy="1127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15" y="0"/>
              </a:cxn>
              <a:cxn ang="0">
                <a:pos x="57" y="0"/>
              </a:cxn>
              <a:cxn ang="0">
                <a:pos x="57" y="0"/>
              </a:cxn>
              <a:cxn ang="0">
                <a:pos x="57" y="99"/>
              </a:cxn>
              <a:cxn ang="0">
                <a:pos x="0" y="99"/>
              </a:cxn>
              <a:cxn ang="0">
                <a:pos x="0" y="99"/>
              </a:cxn>
              <a:cxn ang="0">
                <a:pos x="115" y="99"/>
              </a:cxn>
            </a:cxnLst>
            <a:rect l="0" t="0" r="r" b="b"/>
            <a:pathLst>
              <a:path w="115" h="99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  <a:moveTo>
                  <a:pt x="57" y="0"/>
                </a:moveTo>
                <a:lnTo>
                  <a:pt x="57" y="0"/>
                </a:lnTo>
                <a:lnTo>
                  <a:pt x="57" y="99"/>
                </a:lnTo>
                <a:moveTo>
                  <a:pt x="0" y="99"/>
                </a:moveTo>
                <a:lnTo>
                  <a:pt x="0" y="99"/>
                </a:lnTo>
                <a:lnTo>
                  <a:pt x="115" y="99"/>
                </a:lnTo>
              </a:path>
            </a:pathLst>
          </a:custGeom>
          <a:noFill/>
          <a:ln w="222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5" name="Freeform 431"/>
          <p:cNvSpPr>
            <a:spLocks/>
          </p:cNvSpPr>
          <p:nvPr/>
        </p:nvSpPr>
        <p:spPr bwMode="auto">
          <a:xfrm>
            <a:off x="2535238" y="7280275"/>
            <a:ext cx="95250" cy="96838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69"/>
              </a:cxn>
              <a:cxn ang="0">
                <a:pos x="15" y="69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4" h="84">
                <a:moveTo>
                  <a:pt x="70" y="15"/>
                </a:moveTo>
                <a:lnTo>
                  <a:pt x="70" y="15"/>
                </a:lnTo>
                <a:cubicBezTo>
                  <a:pt x="84" y="30"/>
                  <a:pt x="84" y="54"/>
                  <a:pt x="70" y="69"/>
                </a:cubicBezTo>
                <a:cubicBezTo>
                  <a:pt x="55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6" name="Freeform 432"/>
          <p:cNvSpPr>
            <a:spLocks/>
          </p:cNvSpPr>
          <p:nvPr/>
        </p:nvSpPr>
        <p:spPr bwMode="auto">
          <a:xfrm>
            <a:off x="2535238" y="7415213"/>
            <a:ext cx="95250" cy="96838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69"/>
              </a:cxn>
              <a:cxn ang="0">
                <a:pos x="15" y="69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4" h="84">
                <a:moveTo>
                  <a:pt x="70" y="15"/>
                </a:moveTo>
                <a:lnTo>
                  <a:pt x="70" y="15"/>
                </a:lnTo>
                <a:cubicBezTo>
                  <a:pt x="84" y="30"/>
                  <a:pt x="84" y="54"/>
                  <a:pt x="70" y="69"/>
                </a:cubicBezTo>
                <a:cubicBezTo>
                  <a:pt x="55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7" name="Freeform 433"/>
          <p:cNvSpPr>
            <a:spLocks/>
          </p:cNvSpPr>
          <p:nvPr/>
        </p:nvSpPr>
        <p:spPr bwMode="auto">
          <a:xfrm>
            <a:off x="2470151" y="7351713"/>
            <a:ext cx="95250" cy="95250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8" name="Freeform 434"/>
          <p:cNvSpPr>
            <a:spLocks/>
          </p:cNvSpPr>
          <p:nvPr/>
        </p:nvSpPr>
        <p:spPr bwMode="auto">
          <a:xfrm>
            <a:off x="2600326" y="7366000"/>
            <a:ext cx="96838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59" name="Freeform 435"/>
          <p:cNvSpPr>
            <a:spLocks/>
          </p:cNvSpPr>
          <p:nvPr/>
        </p:nvSpPr>
        <p:spPr bwMode="auto">
          <a:xfrm>
            <a:off x="2846388" y="7537450"/>
            <a:ext cx="2619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30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0" name="Freeform 436"/>
          <p:cNvSpPr>
            <a:spLocks noEditPoints="1"/>
          </p:cNvSpPr>
          <p:nvPr/>
        </p:nvSpPr>
        <p:spPr bwMode="auto">
          <a:xfrm>
            <a:off x="2911476" y="7461250"/>
            <a:ext cx="131763" cy="149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15" y="0"/>
              </a:cxn>
              <a:cxn ang="0">
                <a:pos x="58" y="0"/>
              </a:cxn>
              <a:cxn ang="0">
                <a:pos x="58" y="0"/>
              </a:cxn>
              <a:cxn ang="0">
                <a:pos x="58" y="130"/>
              </a:cxn>
              <a:cxn ang="0">
                <a:pos x="0" y="130"/>
              </a:cxn>
              <a:cxn ang="0">
                <a:pos x="0" y="130"/>
              </a:cxn>
              <a:cxn ang="0">
                <a:pos x="115" y="130"/>
              </a:cxn>
            </a:cxnLst>
            <a:rect l="0" t="0" r="r" b="b"/>
            <a:pathLst>
              <a:path w="115" h="130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  <a:moveTo>
                  <a:pt x="58" y="0"/>
                </a:moveTo>
                <a:lnTo>
                  <a:pt x="58" y="0"/>
                </a:lnTo>
                <a:lnTo>
                  <a:pt x="58" y="130"/>
                </a:lnTo>
                <a:moveTo>
                  <a:pt x="0" y="130"/>
                </a:moveTo>
                <a:lnTo>
                  <a:pt x="0" y="130"/>
                </a:lnTo>
                <a:lnTo>
                  <a:pt x="115" y="130"/>
                </a:lnTo>
              </a:path>
            </a:pathLst>
          </a:custGeom>
          <a:noFill/>
          <a:ln w="222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1" name="Freeform 437"/>
          <p:cNvSpPr>
            <a:spLocks/>
          </p:cNvSpPr>
          <p:nvPr/>
        </p:nvSpPr>
        <p:spPr bwMode="auto">
          <a:xfrm>
            <a:off x="2863851" y="7416800"/>
            <a:ext cx="95250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70"/>
              </a:cxn>
              <a:cxn ang="0">
                <a:pos x="15" y="70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5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5"/>
                  <a:pt x="69" y="70"/>
                </a:cubicBezTo>
                <a:cubicBezTo>
                  <a:pt x="54" y="85"/>
                  <a:pt x="30" y="85"/>
                  <a:pt x="15" y="70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2" name="Freeform 438"/>
          <p:cNvSpPr>
            <a:spLocks/>
          </p:cNvSpPr>
          <p:nvPr/>
        </p:nvSpPr>
        <p:spPr bwMode="auto">
          <a:xfrm>
            <a:off x="2863851" y="7585075"/>
            <a:ext cx="95250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70"/>
              </a:cxn>
              <a:cxn ang="0">
                <a:pos x="15" y="70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5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5"/>
                  <a:pt x="69" y="70"/>
                </a:cubicBezTo>
                <a:cubicBezTo>
                  <a:pt x="54" y="85"/>
                  <a:pt x="30" y="85"/>
                  <a:pt x="15" y="70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3" name="Freeform 439"/>
          <p:cNvSpPr>
            <a:spLocks/>
          </p:cNvSpPr>
          <p:nvPr/>
        </p:nvSpPr>
        <p:spPr bwMode="auto">
          <a:xfrm>
            <a:off x="3060701" y="7446963"/>
            <a:ext cx="95250" cy="95250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4" name="Freeform 440"/>
          <p:cNvSpPr>
            <a:spLocks/>
          </p:cNvSpPr>
          <p:nvPr/>
        </p:nvSpPr>
        <p:spPr bwMode="auto">
          <a:xfrm>
            <a:off x="2994026" y="7500938"/>
            <a:ext cx="96838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5" name="Freeform 441"/>
          <p:cNvSpPr>
            <a:spLocks/>
          </p:cNvSpPr>
          <p:nvPr/>
        </p:nvSpPr>
        <p:spPr bwMode="auto">
          <a:xfrm>
            <a:off x="3240088" y="7610475"/>
            <a:ext cx="2619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30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6" name="Freeform 442"/>
          <p:cNvSpPr>
            <a:spLocks noEditPoints="1"/>
          </p:cNvSpPr>
          <p:nvPr/>
        </p:nvSpPr>
        <p:spPr bwMode="auto">
          <a:xfrm>
            <a:off x="3305176" y="7580313"/>
            <a:ext cx="130175" cy="58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15" y="0"/>
              </a:cxn>
              <a:cxn ang="0">
                <a:pos x="58" y="0"/>
              </a:cxn>
              <a:cxn ang="0">
                <a:pos x="58" y="0"/>
              </a:cxn>
              <a:cxn ang="0">
                <a:pos x="58" y="51"/>
              </a:cxn>
              <a:cxn ang="0">
                <a:pos x="0" y="51"/>
              </a:cxn>
              <a:cxn ang="0">
                <a:pos x="0" y="51"/>
              </a:cxn>
              <a:cxn ang="0">
                <a:pos x="115" y="51"/>
              </a:cxn>
            </a:cxnLst>
            <a:rect l="0" t="0" r="r" b="b"/>
            <a:pathLst>
              <a:path w="115" h="51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  <a:moveTo>
                  <a:pt x="58" y="0"/>
                </a:moveTo>
                <a:lnTo>
                  <a:pt x="58" y="0"/>
                </a:lnTo>
                <a:lnTo>
                  <a:pt x="58" y="51"/>
                </a:lnTo>
                <a:moveTo>
                  <a:pt x="0" y="51"/>
                </a:moveTo>
                <a:lnTo>
                  <a:pt x="0" y="51"/>
                </a:lnTo>
                <a:lnTo>
                  <a:pt x="115" y="51"/>
                </a:lnTo>
              </a:path>
            </a:pathLst>
          </a:custGeom>
          <a:noFill/>
          <a:ln w="222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7" name="Freeform 443"/>
          <p:cNvSpPr>
            <a:spLocks/>
          </p:cNvSpPr>
          <p:nvPr/>
        </p:nvSpPr>
        <p:spPr bwMode="auto">
          <a:xfrm>
            <a:off x="3257551" y="7529513"/>
            <a:ext cx="95250" cy="95250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8" name="Freeform 444"/>
          <p:cNvSpPr>
            <a:spLocks/>
          </p:cNvSpPr>
          <p:nvPr/>
        </p:nvSpPr>
        <p:spPr bwMode="auto">
          <a:xfrm>
            <a:off x="3322638" y="7583488"/>
            <a:ext cx="96838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69" name="Freeform 445"/>
          <p:cNvSpPr>
            <a:spLocks/>
          </p:cNvSpPr>
          <p:nvPr/>
        </p:nvSpPr>
        <p:spPr bwMode="auto">
          <a:xfrm>
            <a:off x="3387726" y="7570788"/>
            <a:ext cx="96838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0" name="Freeform 446"/>
          <p:cNvSpPr>
            <a:spLocks/>
          </p:cNvSpPr>
          <p:nvPr/>
        </p:nvSpPr>
        <p:spPr bwMode="auto">
          <a:xfrm>
            <a:off x="3633788" y="7620000"/>
            <a:ext cx="2619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30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1" name="Freeform 447"/>
          <p:cNvSpPr>
            <a:spLocks noEditPoints="1"/>
          </p:cNvSpPr>
          <p:nvPr/>
        </p:nvSpPr>
        <p:spPr bwMode="auto">
          <a:xfrm>
            <a:off x="3698876" y="7581900"/>
            <a:ext cx="131763" cy="77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16" y="0"/>
              </a:cxn>
              <a:cxn ang="0">
                <a:pos x="58" y="0"/>
              </a:cxn>
              <a:cxn ang="0">
                <a:pos x="58" y="0"/>
              </a:cxn>
              <a:cxn ang="0">
                <a:pos x="58" y="67"/>
              </a:cxn>
              <a:cxn ang="0">
                <a:pos x="0" y="67"/>
              </a:cxn>
              <a:cxn ang="0">
                <a:pos x="0" y="67"/>
              </a:cxn>
              <a:cxn ang="0">
                <a:pos x="116" y="67"/>
              </a:cxn>
            </a:cxnLst>
            <a:rect l="0" t="0" r="r" b="b"/>
            <a:pathLst>
              <a:path w="116" h="67">
                <a:moveTo>
                  <a:pt x="0" y="0"/>
                </a:moveTo>
                <a:lnTo>
                  <a:pt x="0" y="0"/>
                </a:lnTo>
                <a:lnTo>
                  <a:pt x="116" y="0"/>
                </a:lnTo>
                <a:moveTo>
                  <a:pt x="58" y="0"/>
                </a:moveTo>
                <a:lnTo>
                  <a:pt x="58" y="0"/>
                </a:lnTo>
                <a:lnTo>
                  <a:pt x="58" y="67"/>
                </a:lnTo>
                <a:moveTo>
                  <a:pt x="0" y="67"/>
                </a:moveTo>
                <a:lnTo>
                  <a:pt x="0" y="67"/>
                </a:lnTo>
                <a:lnTo>
                  <a:pt x="116" y="67"/>
                </a:lnTo>
              </a:path>
            </a:pathLst>
          </a:custGeom>
          <a:noFill/>
          <a:ln w="222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2" name="Freeform 448"/>
          <p:cNvSpPr>
            <a:spLocks/>
          </p:cNvSpPr>
          <p:nvPr/>
        </p:nvSpPr>
        <p:spPr bwMode="auto">
          <a:xfrm>
            <a:off x="3749676" y="7581900"/>
            <a:ext cx="95250" cy="95250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5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3" name="Freeform 449"/>
          <p:cNvSpPr>
            <a:spLocks/>
          </p:cNvSpPr>
          <p:nvPr/>
        </p:nvSpPr>
        <p:spPr bwMode="auto">
          <a:xfrm>
            <a:off x="3651251" y="7580313"/>
            <a:ext cx="96838" cy="95250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69"/>
              </a:cxn>
              <a:cxn ang="0">
                <a:pos x="15" y="69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5" h="84">
                <a:moveTo>
                  <a:pt x="70" y="15"/>
                </a:moveTo>
                <a:lnTo>
                  <a:pt x="70" y="15"/>
                </a:lnTo>
                <a:cubicBezTo>
                  <a:pt x="85" y="30"/>
                  <a:pt x="85" y="54"/>
                  <a:pt x="70" y="69"/>
                </a:cubicBezTo>
                <a:cubicBezTo>
                  <a:pt x="55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4" name="Freeform 450"/>
          <p:cNvSpPr>
            <a:spLocks/>
          </p:cNvSpPr>
          <p:nvPr/>
        </p:nvSpPr>
        <p:spPr bwMode="auto">
          <a:xfrm>
            <a:off x="3781426" y="7516813"/>
            <a:ext cx="96838" cy="98425"/>
          </a:xfrm>
          <a:custGeom>
            <a:avLst/>
            <a:gdLst/>
            <a:ahLst/>
            <a:cxnLst>
              <a:cxn ang="0">
                <a:pos x="70" y="15"/>
              </a:cxn>
              <a:cxn ang="0">
                <a:pos x="70" y="15"/>
              </a:cxn>
              <a:cxn ang="0">
                <a:pos x="70" y="70"/>
              </a:cxn>
              <a:cxn ang="0">
                <a:pos x="15" y="70"/>
              </a:cxn>
              <a:cxn ang="0">
                <a:pos x="15" y="15"/>
              </a:cxn>
              <a:cxn ang="0">
                <a:pos x="70" y="15"/>
              </a:cxn>
            </a:cxnLst>
            <a:rect l="0" t="0" r="r" b="b"/>
            <a:pathLst>
              <a:path w="85" h="85">
                <a:moveTo>
                  <a:pt x="70" y="15"/>
                </a:moveTo>
                <a:lnTo>
                  <a:pt x="70" y="15"/>
                </a:lnTo>
                <a:cubicBezTo>
                  <a:pt x="85" y="30"/>
                  <a:pt x="85" y="55"/>
                  <a:pt x="70" y="70"/>
                </a:cubicBezTo>
                <a:cubicBezTo>
                  <a:pt x="55" y="85"/>
                  <a:pt x="30" y="85"/>
                  <a:pt x="15" y="70"/>
                </a:cubicBezTo>
                <a:cubicBezTo>
                  <a:pt x="0" y="55"/>
                  <a:pt x="0" y="30"/>
                  <a:pt x="15" y="15"/>
                </a:cubicBezTo>
                <a:cubicBezTo>
                  <a:pt x="30" y="0"/>
                  <a:pt x="55" y="0"/>
                  <a:pt x="70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5" name="Freeform 451"/>
          <p:cNvSpPr>
            <a:spLocks/>
          </p:cNvSpPr>
          <p:nvPr/>
        </p:nvSpPr>
        <p:spPr bwMode="auto">
          <a:xfrm>
            <a:off x="3683001" y="7610475"/>
            <a:ext cx="96838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6" name="Freeform 452"/>
          <p:cNvSpPr>
            <a:spLocks/>
          </p:cNvSpPr>
          <p:nvPr/>
        </p:nvSpPr>
        <p:spPr bwMode="auto">
          <a:xfrm>
            <a:off x="4027488" y="7197725"/>
            <a:ext cx="26193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30" y="0"/>
              </a:cxn>
            </a:cxnLst>
            <a:rect l="0" t="0" r="r" b="b"/>
            <a:pathLst>
              <a:path w="230">
                <a:moveTo>
                  <a:pt x="0" y="0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7" name="Freeform 453"/>
          <p:cNvSpPr>
            <a:spLocks noEditPoints="1"/>
          </p:cNvSpPr>
          <p:nvPr/>
        </p:nvSpPr>
        <p:spPr bwMode="auto">
          <a:xfrm>
            <a:off x="4092576" y="7115175"/>
            <a:ext cx="131763" cy="165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15" y="0"/>
              </a:cxn>
              <a:cxn ang="0">
                <a:pos x="57" y="0"/>
              </a:cxn>
              <a:cxn ang="0">
                <a:pos x="57" y="0"/>
              </a:cxn>
              <a:cxn ang="0">
                <a:pos x="57" y="145"/>
              </a:cxn>
              <a:cxn ang="0">
                <a:pos x="0" y="145"/>
              </a:cxn>
              <a:cxn ang="0">
                <a:pos x="0" y="145"/>
              </a:cxn>
              <a:cxn ang="0">
                <a:pos x="115" y="145"/>
              </a:cxn>
            </a:cxnLst>
            <a:rect l="0" t="0" r="r" b="b"/>
            <a:pathLst>
              <a:path w="115" h="145">
                <a:moveTo>
                  <a:pt x="0" y="0"/>
                </a:moveTo>
                <a:lnTo>
                  <a:pt x="0" y="0"/>
                </a:lnTo>
                <a:lnTo>
                  <a:pt x="115" y="0"/>
                </a:lnTo>
                <a:moveTo>
                  <a:pt x="57" y="0"/>
                </a:moveTo>
                <a:lnTo>
                  <a:pt x="57" y="0"/>
                </a:lnTo>
                <a:lnTo>
                  <a:pt x="57" y="145"/>
                </a:lnTo>
                <a:moveTo>
                  <a:pt x="0" y="145"/>
                </a:moveTo>
                <a:lnTo>
                  <a:pt x="0" y="145"/>
                </a:lnTo>
                <a:lnTo>
                  <a:pt x="115" y="145"/>
                </a:lnTo>
              </a:path>
            </a:pathLst>
          </a:custGeom>
          <a:noFill/>
          <a:ln w="22225" cap="rnd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8" name="Freeform 454"/>
          <p:cNvSpPr>
            <a:spLocks/>
          </p:cNvSpPr>
          <p:nvPr/>
        </p:nvSpPr>
        <p:spPr bwMode="auto">
          <a:xfrm>
            <a:off x="4044951" y="7094538"/>
            <a:ext cx="96838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29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29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79" name="Freeform 455"/>
          <p:cNvSpPr>
            <a:spLocks/>
          </p:cNvSpPr>
          <p:nvPr/>
        </p:nvSpPr>
        <p:spPr bwMode="auto">
          <a:xfrm>
            <a:off x="4176713" y="7107238"/>
            <a:ext cx="95250" cy="95250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80" name="Freeform 456"/>
          <p:cNvSpPr>
            <a:spLocks/>
          </p:cNvSpPr>
          <p:nvPr/>
        </p:nvSpPr>
        <p:spPr bwMode="auto">
          <a:xfrm>
            <a:off x="4110038" y="7245350"/>
            <a:ext cx="96838" cy="96838"/>
          </a:xfrm>
          <a:custGeom>
            <a:avLst/>
            <a:gdLst/>
            <a:ahLst/>
            <a:cxnLst>
              <a:cxn ang="0">
                <a:pos x="69" y="15"/>
              </a:cxn>
              <a:cxn ang="0">
                <a:pos x="69" y="15"/>
              </a:cxn>
              <a:cxn ang="0">
                <a:pos x="69" y="69"/>
              </a:cxn>
              <a:cxn ang="0">
                <a:pos x="15" y="69"/>
              </a:cxn>
              <a:cxn ang="0">
                <a:pos x="15" y="15"/>
              </a:cxn>
              <a:cxn ang="0">
                <a:pos x="69" y="15"/>
              </a:cxn>
            </a:cxnLst>
            <a:rect l="0" t="0" r="r" b="b"/>
            <a:pathLst>
              <a:path w="84" h="84">
                <a:moveTo>
                  <a:pt x="69" y="15"/>
                </a:moveTo>
                <a:lnTo>
                  <a:pt x="69" y="15"/>
                </a:lnTo>
                <a:cubicBezTo>
                  <a:pt x="84" y="30"/>
                  <a:pt x="84" y="54"/>
                  <a:pt x="69" y="69"/>
                </a:cubicBezTo>
                <a:cubicBezTo>
                  <a:pt x="54" y="84"/>
                  <a:pt x="30" y="84"/>
                  <a:pt x="15" y="69"/>
                </a:cubicBezTo>
                <a:cubicBezTo>
                  <a:pt x="0" y="54"/>
                  <a:pt x="0" y="30"/>
                  <a:pt x="15" y="15"/>
                </a:cubicBezTo>
                <a:cubicBezTo>
                  <a:pt x="30" y="0"/>
                  <a:pt x="54" y="0"/>
                  <a:pt x="69" y="15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481" name="Rectangle 457"/>
          <p:cNvSpPr>
            <a:spLocks noChangeArrowheads="1"/>
          </p:cNvSpPr>
          <p:nvPr/>
        </p:nvSpPr>
        <p:spPr bwMode="auto">
          <a:xfrm>
            <a:off x="2416176" y="9558338"/>
            <a:ext cx="7373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Samples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3" name="Rectangle 104"/>
          <p:cNvSpPr>
            <a:spLocks noChangeArrowheads="1"/>
          </p:cNvSpPr>
          <p:nvPr/>
        </p:nvSpPr>
        <p:spPr bwMode="auto">
          <a:xfrm rot="16200000">
            <a:off x="-16879" y="8017912"/>
            <a:ext cx="92653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%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ddcfDNA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7160" y="6781800"/>
            <a:ext cx="3749040" cy="28117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781800"/>
            <a:ext cx="3749040" cy="28117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7160" y="3581400"/>
            <a:ext cx="3749040" cy="28117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866" y="3581400"/>
            <a:ext cx="3749040" cy="28117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47160" y="541020"/>
            <a:ext cx="3749040" cy="28117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33400"/>
            <a:ext cx="3749040" cy="28117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29338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Figure </a:t>
            </a:r>
            <a:r>
              <a:rPr lang="en-US" b="1" dirty="0" smtClean="0">
                <a:latin typeface="Arial"/>
                <a:cs typeface="Arial"/>
              </a:rPr>
              <a:t>2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665" y="36189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665" y="344799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665" y="6534090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E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96586" y="36406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sp>
        <p:nvSpPr>
          <p:cNvPr id="8" name="Rectangle 7"/>
          <p:cNvSpPr/>
          <p:nvPr/>
        </p:nvSpPr>
        <p:spPr>
          <a:xfrm>
            <a:off x="3896586" y="345016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96586" y="6536267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5" name="Rectangle 104"/>
          <p:cNvSpPr>
            <a:spLocks noChangeArrowheads="1"/>
          </p:cNvSpPr>
          <p:nvPr/>
        </p:nvSpPr>
        <p:spPr bwMode="auto">
          <a:xfrm rot="16200000">
            <a:off x="-574659" y="1656850"/>
            <a:ext cx="1615772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Corrected %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ddcfDNA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04"/>
          <p:cNvSpPr>
            <a:spLocks noChangeArrowheads="1"/>
          </p:cNvSpPr>
          <p:nvPr/>
        </p:nvSpPr>
        <p:spPr bwMode="auto">
          <a:xfrm rot="16200000">
            <a:off x="3365627" y="1697305"/>
            <a:ext cx="1615772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Corrected %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ddcfDNA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59192" y="614088"/>
            <a:ext cx="16002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 smtClean="0">
                <a:latin typeface="Arial" pitchFamily="34" charset="0"/>
                <a:cs typeface="Arial" pitchFamily="34" charset="0"/>
              </a:rPr>
              <a:t>ddcfDNA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=1.25%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29020" y="614088"/>
            <a:ext cx="16002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 smtClean="0">
                <a:latin typeface="Arial" pitchFamily="34" charset="0"/>
                <a:cs typeface="Arial" pitchFamily="34" charset="0"/>
              </a:rPr>
              <a:t>ddcfDNA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=0.25%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04"/>
          <p:cNvSpPr>
            <a:spLocks noChangeArrowheads="1"/>
          </p:cNvSpPr>
          <p:nvPr/>
        </p:nvSpPr>
        <p:spPr bwMode="auto">
          <a:xfrm rot="16200000">
            <a:off x="-563153" y="4722897"/>
            <a:ext cx="1615772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Corrected %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ddcfDNA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30412" y="3639680"/>
            <a:ext cx="16002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 smtClean="0">
                <a:latin typeface="Arial" pitchFamily="34" charset="0"/>
                <a:cs typeface="Arial" pitchFamily="34" charset="0"/>
              </a:rPr>
              <a:t>ddcfDNA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=5%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29338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Figure </a:t>
            </a:r>
            <a:r>
              <a:rPr lang="en-US" b="1" dirty="0" smtClean="0">
                <a:latin typeface="Arial"/>
                <a:cs typeface="Arial"/>
              </a:rPr>
              <a:t>3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64820"/>
            <a:ext cx="4572000" cy="342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67200"/>
            <a:ext cx="4572000" cy="3429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4665" y="36189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4665" y="397377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sp>
        <p:nvSpPr>
          <p:cNvPr id="7" name="Rectangle 104"/>
          <p:cNvSpPr>
            <a:spLocks noChangeArrowheads="1"/>
          </p:cNvSpPr>
          <p:nvPr/>
        </p:nvSpPr>
        <p:spPr bwMode="auto">
          <a:xfrm rot="16200000">
            <a:off x="-839994" y="1890434"/>
            <a:ext cx="2209801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Corrected %</a:t>
            </a:r>
            <a:r>
              <a:rPr kumimoji="0" lang="en-US" sz="15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Bold"/>
                <a:cs typeface="Arial" pitchFamily="34" charset="0"/>
              </a:rPr>
              <a:t>ddcfDNA</a:t>
            </a: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609600"/>
            <a:ext cx="1600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ddcfDNA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=0.25%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93</Words>
  <Application>Microsoft Office PowerPoint</Application>
  <PresentationFormat>Custom</PresentationFormat>
  <Paragraphs>67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Kelly</dc:creator>
  <cp:lastModifiedBy>Kelly</cp:lastModifiedBy>
  <cp:revision>4</cp:revision>
  <dcterms:created xsi:type="dcterms:W3CDTF">2017-01-04T12:34:11Z</dcterms:created>
  <dcterms:modified xsi:type="dcterms:W3CDTF">2017-04-25T19:18:34Z</dcterms:modified>
</cp:coreProperties>
</file>