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94660"/>
  </p:normalViewPr>
  <p:slideViewPr>
    <p:cSldViewPr snapToGrid="0">
      <p:cViewPr varScale="1">
        <p:scale>
          <a:sx n="77" d="100"/>
          <a:sy n="77" d="100"/>
        </p:scale>
        <p:origin x="3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gisz\Google%20Drive%20(agiszatmari2020@gmail.com)\Publik&#225;ci&#243;2020\BMC%20Plant%20Biol\Revision\2021_02_05%20MA%20Acetosyringon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gisz\Google%20Drive%20(agiszatmari2020@gmail.com)\Publik&#225;ci&#243;2020\BMC%20Plant%20Biol\Revision\2021_02_05%20MA%20Acetosyringon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AS (m/z 197)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v>0 min</c:v>
          </c:tx>
          <c:spPr>
            <a:solidFill>
              <a:srgbClr val="4F81BD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Munka4!$F$25:$H$25</c:f>
              <c:numCache>
                <c:formatCode>General</c:formatCode>
                <c:ptCount val="3"/>
                <c:pt idx="0">
                  <c:v>4010334</c:v>
                </c:pt>
                <c:pt idx="1">
                  <c:v>4356406</c:v>
                </c:pt>
                <c:pt idx="2">
                  <c:v>4403141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0-DD6D-465D-8E2F-BF44518D21C6}"/>
            </c:ext>
          </c:extLst>
        </c:ser>
        <c:ser>
          <c:idx val="1"/>
          <c:order val="1"/>
          <c:tx>
            <c:v>5 min</c:v>
          </c:tx>
          <c:spPr>
            <a:solidFill>
              <a:srgbClr val="C0504D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Munka4!$F$26:$H$26</c:f>
              <c:numCache>
                <c:formatCode>General</c:formatCode>
                <c:ptCount val="3"/>
                <c:pt idx="0">
                  <c:v>3954538</c:v>
                </c:pt>
                <c:pt idx="1">
                  <c:v>4451216</c:v>
                </c:pt>
                <c:pt idx="2">
                  <c:v>4272763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1-DD6D-465D-8E2F-BF44518D21C6}"/>
            </c:ext>
          </c:extLst>
        </c:ser>
        <c:ser>
          <c:idx val="2"/>
          <c:order val="2"/>
          <c:tx>
            <c:v>30 min</c:v>
          </c:tx>
          <c:spPr>
            <a:solidFill>
              <a:srgbClr val="9BBB59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Munka4!$F$27:$H$27</c:f>
              <c:numCache>
                <c:formatCode>General</c:formatCode>
                <c:ptCount val="3"/>
                <c:pt idx="0">
                  <c:v>3889001</c:v>
                </c:pt>
                <c:pt idx="1">
                  <c:v>4564842</c:v>
                </c:pt>
                <c:pt idx="2">
                  <c:v>1968875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2-DD6D-465D-8E2F-BF44518D21C6}"/>
            </c:ext>
          </c:extLst>
        </c:ser>
        <c:ser>
          <c:idx val="3"/>
          <c:order val="3"/>
          <c:tx>
            <c:v>60 min</c:v>
          </c:tx>
          <c:spPr>
            <a:solidFill>
              <a:srgbClr val="8064A2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Munka4!$F$28:$H$28</c:f>
              <c:numCache>
                <c:formatCode>General</c:formatCode>
                <c:ptCount val="3"/>
                <c:pt idx="0">
                  <c:v>4140166</c:v>
                </c:pt>
                <c:pt idx="1">
                  <c:v>4618718</c:v>
                </c:pt>
                <c:pt idx="2">
                  <c:v>1255526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3-DD6D-465D-8E2F-BF44518D21C6}"/>
            </c:ext>
          </c:extLst>
        </c:ser>
        <c:ser>
          <c:idx val="4"/>
          <c:order val="4"/>
          <c:tx>
            <c:v>120 min</c:v>
          </c:tx>
          <c:spPr>
            <a:solidFill>
              <a:srgbClr val="4BACC6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Munka4!$F$29:$H$29</c:f>
              <c:numCache>
                <c:formatCode>General</c:formatCode>
                <c:ptCount val="3"/>
                <c:pt idx="0">
                  <c:v>3621870</c:v>
                </c:pt>
                <c:pt idx="1">
                  <c:v>4153763</c:v>
                </c:pt>
                <c:pt idx="2">
                  <c:v>1297427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4-DD6D-465D-8E2F-BF44518D21C6}"/>
            </c:ext>
          </c:extLst>
        </c:ser>
        <c:ser>
          <c:idx val="5"/>
          <c:order val="5"/>
          <c:tx>
            <c:v>180 min</c:v>
          </c:tx>
          <c:spPr>
            <a:solidFill>
              <a:srgbClr val="F79646"/>
            </a:solidFill>
            <a:ln cmpd="sng">
              <a:solidFill>
                <a:srgbClr val="000000"/>
              </a:solidFill>
            </a:ln>
          </c:spPr>
          <c:invertIfNegative val="1"/>
          <c:cat>
            <c:strRef>
              <c:f>Munka4!$F$24:$H$24</c:f>
              <c:strCache>
                <c:ptCount val="3"/>
                <c:pt idx="0">
                  <c:v>AS+H2O2</c:v>
                </c:pt>
                <c:pt idx="1">
                  <c:v>AS+POX</c:v>
                </c:pt>
                <c:pt idx="2">
                  <c:v>AS+H2O2+POX</c:v>
                </c:pt>
              </c:strCache>
            </c:strRef>
          </c:cat>
          <c:val>
            <c:numRef>
              <c:f>Munka4!$F$30:$H$30</c:f>
              <c:numCache>
                <c:formatCode>General</c:formatCode>
                <c:ptCount val="3"/>
                <c:pt idx="0">
                  <c:v>3672862</c:v>
                </c:pt>
                <c:pt idx="1">
                  <c:v>4105922</c:v>
                </c:pt>
                <c:pt idx="2">
                  <c:v>917349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5-DD6D-465D-8E2F-BF44518D21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3267031"/>
        <c:axId val="320022202"/>
      </c:barChart>
      <c:catAx>
        <c:axId val="2143267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20022202"/>
        <c:crosses val="autoZero"/>
        <c:auto val="1"/>
        <c:lblAlgn val="ctr"/>
        <c:lblOffset val="100"/>
        <c:noMultiLvlLbl val="1"/>
      </c:catAx>
      <c:valAx>
        <c:axId val="320022202"/>
        <c:scaling>
          <c:orientation val="minMax"/>
        </c:scaling>
        <c:delete val="0"/>
        <c:axPos val="l"/>
        <c:majorGridlines>
          <c:spPr>
            <a:ln>
              <a:solidFill>
                <a:srgbClr val="B7B7B7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Peak Area</a:t>
                </a:r>
                <a:endParaRPr lang="hu-HU"/>
              </a:p>
            </c:rich>
          </c:tx>
          <c:layout>
            <c:manualLayout>
              <c:xMode val="edge"/>
              <c:yMode val="edge"/>
              <c:x val="1.0917775503241215E-2"/>
              <c:y val="0.41287915813031206"/>
            </c:manualLayout>
          </c:layout>
          <c:overlay val="0"/>
        </c:title>
        <c:numFmt formatCode="0.0E+00" sourceLinked="0"/>
        <c:majorTickMark val="none"/>
        <c:minorTickMark val="none"/>
        <c:tickLblPos val="nextTo"/>
        <c:spPr>
          <a:ln/>
        </c:spPr>
        <c:crossAx val="2143267031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731303662150169E-2"/>
          <c:y val="0.93020094022727429"/>
          <c:w val="0.86537375909224967"/>
          <c:h val="6.9799059772725838E-2"/>
        </c:manualLayout>
      </c:layout>
      <c:overlay val="0"/>
      <c:txPr>
        <a:bodyPr/>
        <a:lstStyle/>
        <a:p>
          <a:pPr>
            <a:defRPr sz="1450" baseline="0"/>
          </a:pPr>
          <a:endParaRPr lang="hu-HU"/>
        </a:p>
      </c:txPr>
    </c:legend>
    <c:plotVisOnly val="1"/>
    <c:dispBlanksAs val="zero"/>
    <c:showDLblsOverMax val="1"/>
  </c:chart>
  <c:txPr>
    <a:bodyPr/>
    <a:lstStyle/>
    <a:p>
      <a:pPr>
        <a:defRPr sz="1400" baseline="0"/>
      </a:pPr>
      <a:endParaRPr lang="hu-H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hu-HU"/>
              <a:t>AS+H2O2+POX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1445267431584"/>
          <c:y val="8.1295880334707374E-2"/>
          <c:w val="0.85040887935660125"/>
          <c:h val="0.75377138202552263"/>
        </c:manualLayout>
      </c:layout>
      <c:barChart>
        <c:barDir val="col"/>
        <c:grouping val="clustered"/>
        <c:varyColors val="1"/>
        <c:ser>
          <c:idx val="0"/>
          <c:order val="0"/>
          <c:tx>
            <c:v>0 min</c:v>
          </c:tx>
          <c:spPr>
            <a:solidFill>
              <a:srgbClr val="4F81BD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Munka4!$B$2:$N$2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104114</c:v>
                </c:pt>
                <c:pt idx="3">
                  <c:v>0</c:v>
                </c:pt>
                <c:pt idx="4">
                  <c:v>0</c:v>
                </c:pt>
                <c:pt idx="5">
                  <c:v>4176554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0-DD40-49F6-943F-B6205F5D3CF2}"/>
            </c:ext>
          </c:extLst>
        </c:ser>
        <c:ser>
          <c:idx val="1"/>
          <c:order val="1"/>
          <c:tx>
            <c:v>15 min</c:v>
          </c:tx>
          <c:spPr>
            <a:solidFill>
              <a:srgbClr val="C0504D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Munka4!$B$3:$N$3</c:f>
              <c:numCache>
                <c:formatCode>General</c:formatCode>
                <c:ptCount val="13"/>
                <c:pt idx="0">
                  <c:v>29726</c:v>
                </c:pt>
                <c:pt idx="1">
                  <c:v>190240</c:v>
                </c:pt>
                <c:pt idx="2">
                  <c:v>62822</c:v>
                </c:pt>
                <c:pt idx="3">
                  <c:v>79949</c:v>
                </c:pt>
                <c:pt idx="4">
                  <c:v>119700</c:v>
                </c:pt>
                <c:pt idx="5">
                  <c:v>2819539</c:v>
                </c:pt>
                <c:pt idx="6">
                  <c:v>247886</c:v>
                </c:pt>
                <c:pt idx="7">
                  <c:v>819132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89165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1-DD40-49F6-943F-B6205F5D3CF2}"/>
            </c:ext>
          </c:extLst>
        </c:ser>
        <c:ser>
          <c:idx val="2"/>
          <c:order val="2"/>
          <c:tx>
            <c:v>30 min</c:v>
          </c:tx>
          <c:spPr>
            <a:solidFill>
              <a:srgbClr val="9BBB59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Munka4!$B$4:$N$4</c:f>
              <c:numCache>
                <c:formatCode>General</c:formatCode>
                <c:ptCount val="13"/>
                <c:pt idx="0">
                  <c:v>27220</c:v>
                </c:pt>
                <c:pt idx="1">
                  <c:v>284756</c:v>
                </c:pt>
                <c:pt idx="2">
                  <c:v>51625</c:v>
                </c:pt>
                <c:pt idx="3">
                  <c:v>161996</c:v>
                </c:pt>
                <c:pt idx="4">
                  <c:v>233148</c:v>
                </c:pt>
                <c:pt idx="5">
                  <c:v>1976811</c:v>
                </c:pt>
                <c:pt idx="6">
                  <c:v>443351</c:v>
                </c:pt>
                <c:pt idx="7">
                  <c:v>1240320</c:v>
                </c:pt>
                <c:pt idx="8">
                  <c:v>0</c:v>
                </c:pt>
                <c:pt idx="9">
                  <c:v>0</c:v>
                </c:pt>
                <c:pt idx="10">
                  <c:v>97585</c:v>
                </c:pt>
                <c:pt idx="11">
                  <c:v>116712</c:v>
                </c:pt>
                <c:pt idx="12">
                  <c:v>138961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2-DD40-49F6-943F-B6205F5D3CF2}"/>
            </c:ext>
          </c:extLst>
        </c:ser>
        <c:ser>
          <c:idx val="3"/>
          <c:order val="3"/>
          <c:tx>
            <c:v>60 min</c:v>
          </c:tx>
          <c:spPr>
            <a:solidFill>
              <a:srgbClr val="8064A2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Munka4!$B$5:$N$5</c:f>
              <c:numCache>
                <c:formatCode>General</c:formatCode>
                <c:ptCount val="13"/>
                <c:pt idx="0">
                  <c:v>55958</c:v>
                </c:pt>
                <c:pt idx="1">
                  <c:v>334647</c:v>
                </c:pt>
                <c:pt idx="2">
                  <c:v>39386</c:v>
                </c:pt>
                <c:pt idx="3">
                  <c:v>188911</c:v>
                </c:pt>
                <c:pt idx="4">
                  <c:v>291962</c:v>
                </c:pt>
                <c:pt idx="5">
                  <c:v>1116728</c:v>
                </c:pt>
                <c:pt idx="6">
                  <c:v>527075</c:v>
                </c:pt>
                <c:pt idx="7">
                  <c:v>1352794</c:v>
                </c:pt>
                <c:pt idx="8">
                  <c:v>120950</c:v>
                </c:pt>
                <c:pt idx="9">
                  <c:v>85459</c:v>
                </c:pt>
                <c:pt idx="10">
                  <c:v>180216</c:v>
                </c:pt>
                <c:pt idx="11">
                  <c:v>133454</c:v>
                </c:pt>
                <c:pt idx="12">
                  <c:v>144582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3-DD40-49F6-943F-B6205F5D3CF2}"/>
            </c:ext>
          </c:extLst>
        </c:ser>
        <c:ser>
          <c:idx val="4"/>
          <c:order val="4"/>
          <c:tx>
            <c:v>120 min</c:v>
          </c:tx>
          <c:spPr>
            <a:solidFill>
              <a:srgbClr val="4BACC6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Munka4!$B$6:$N$6</c:f>
              <c:numCache>
                <c:formatCode>General</c:formatCode>
                <c:ptCount val="13"/>
                <c:pt idx="0">
                  <c:v>58866</c:v>
                </c:pt>
                <c:pt idx="1">
                  <c:v>312494</c:v>
                </c:pt>
                <c:pt idx="2">
                  <c:v>42331</c:v>
                </c:pt>
                <c:pt idx="3">
                  <c:v>184210</c:v>
                </c:pt>
                <c:pt idx="4">
                  <c:v>279588</c:v>
                </c:pt>
                <c:pt idx="5">
                  <c:v>885545</c:v>
                </c:pt>
                <c:pt idx="6">
                  <c:v>454969</c:v>
                </c:pt>
                <c:pt idx="7">
                  <c:v>1584925</c:v>
                </c:pt>
                <c:pt idx="8">
                  <c:v>304284</c:v>
                </c:pt>
                <c:pt idx="9">
                  <c:v>141682</c:v>
                </c:pt>
                <c:pt idx="10">
                  <c:v>293426</c:v>
                </c:pt>
                <c:pt idx="11">
                  <c:v>76450</c:v>
                </c:pt>
                <c:pt idx="12">
                  <c:v>162983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4-DD40-49F6-943F-B6205F5D3CF2}"/>
            </c:ext>
          </c:extLst>
        </c:ser>
        <c:ser>
          <c:idx val="5"/>
          <c:order val="5"/>
          <c:tx>
            <c:v>180 min</c:v>
          </c:tx>
          <c:spPr>
            <a:solidFill>
              <a:srgbClr val="F79646"/>
            </a:solidFill>
            <a:ln cmpd="sng">
              <a:solidFill>
                <a:srgbClr val="000000"/>
              </a:solidFill>
            </a:ln>
          </c:spPr>
          <c:invertIfNegative val="1"/>
          <c:cat>
            <c:numRef>
              <c:f>Munka4!$B$1:$N$1</c:f>
              <c:numCache>
                <c:formatCode>General</c:formatCode>
                <c:ptCount val="13"/>
                <c:pt idx="0">
                  <c:v>-181</c:v>
                </c:pt>
                <c:pt idx="1">
                  <c:v>351</c:v>
                </c:pt>
                <c:pt idx="2">
                  <c:v>-195</c:v>
                </c:pt>
                <c:pt idx="3">
                  <c:v>389</c:v>
                </c:pt>
                <c:pt idx="4">
                  <c:v>183</c:v>
                </c:pt>
                <c:pt idx="5">
                  <c:v>197</c:v>
                </c:pt>
                <c:pt idx="6">
                  <c:v>333</c:v>
                </c:pt>
                <c:pt idx="7">
                  <c:v>371</c:v>
                </c:pt>
                <c:pt idx="8">
                  <c:v>412</c:v>
                </c:pt>
                <c:pt idx="9">
                  <c:v>565</c:v>
                </c:pt>
                <c:pt idx="10">
                  <c:v>299</c:v>
                </c:pt>
                <c:pt idx="11">
                  <c:v>627</c:v>
                </c:pt>
                <c:pt idx="12">
                  <c:v>169</c:v>
                </c:pt>
              </c:numCache>
            </c:numRef>
          </c:cat>
          <c:val>
            <c:numRef>
              <c:f>Munka4!$B$7:$N$7</c:f>
              <c:numCache>
                <c:formatCode>General</c:formatCode>
                <c:ptCount val="13"/>
                <c:pt idx="0">
                  <c:v>54290</c:v>
                </c:pt>
                <c:pt idx="1">
                  <c:v>335039</c:v>
                </c:pt>
                <c:pt idx="2">
                  <c:v>33968</c:v>
                </c:pt>
                <c:pt idx="3">
                  <c:v>198535</c:v>
                </c:pt>
                <c:pt idx="4">
                  <c:v>290280</c:v>
                </c:pt>
                <c:pt idx="5">
                  <c:v>917349</c:v>
                </c:pt>
                <c:pt idx="6">
                  <c:v>490916</c:v>
                </c:pt>
                <c:pt idx="7">
                  <c:v>1655695</c:v>
                </c:pt>
                <c:pt idx="8">
                  <c:v>346397</c:v>
                </c:pt>
                <c:pt idx="9">
                  <c:v>138540</c:v>
                </c:pt>
                <c:pt idx="10">
                  <c:v>391747</c:v>
                </c:pt>
                <c:pt idx="11">
                  <c:v>67253</c:v>
                </c:pt>
                <c:pt idx="12">
                  <c:v>189674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cmpd="sng">
                    <a:solidFill>
                      <a:srgbClr val="000000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5-DD40-49F6-943F-B6205F5D3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85988171"/>
        <c:axId val="1608062764"/>
      </c:barChart>
      <c:catAx>
        <c:axId val="385988171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m/z values</a:t>
                </a:r>
              </a:p>
            </c:rich>
          </c:tx>
          <c:layout>
            <c:manualLayout>
              <c:xMode val="edge"/>
              <c:yMode val="edge"/>
              <c:x val="0.44502110214728791"/>
              <c:y val="0.8930960432453780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608062764"/>
        <c:crosses val="autoZero"/>
        <c:auto val="1"/>
        <c:lblAlgn val="ctr"/>
        <c:lblOffset val="100"/>
        <c:noMultiLvlLbl val="1"/>
      </c:catAx>
      <c:valAx>
        <c:axId val="1608062764"/>
        <c:scaling>
          <c:orientation val="minMax"/>
        </c:scaling>
        <c:delete val="0"/>
        <c:axPos val="l"/>
        <c:majorGridlines>
          <c:spPr>
            <a:ln>
              <a:solidFill>
                <a:srgbClr val="B7B7B7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Peak area</a:t>
                </a:r>
              </a:p>
            </c:rich>
          </c:tx>
          <c:layout>
            <c:manualLayout>
              <c:xMode val="edge"/>
              <c:yMode val="edge"/>
              <c:x val="0"/>
              <c:y val="0.39689627676401906"/>
            </c:manualLayout>
          </c:layout>
          <c:overlay val="0"/>
        </c:title>
        <c:numFmt formatCode="0.0E+00" sourceLinked="0"/>
        <c:majorTickMark val="none"/>
        <c:minorTickMark val="none"/>
        <c:tickLblPos val="nextTo"/>
        <c:spPr>
          <a:ln/>
        </c:spPr>
        <c:crossAx val="385988171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1"/>
  </c:chart>
  <c:txPr>
    <a:bodyPr/>
    <a:lstStyle/>
    <a:p>
      <a:pPr>
        <a:defRPr sz="1200" baseline="0"/>
      </a:pPr>
      <a:endParaRPr lang="hu-H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035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26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137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441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486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916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792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990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791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149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27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61F12-8342-461C-BECF-00215F60B64F}" type="datetimeFigureOut">
              <a:rPr lang="hu-HU" smtClean="0"/>
              <a:t>2021. 02. 26.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9C25D-0431-4BB8-9DDE-3ED4EA286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273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ozso.zoltan@atk.hu" TargetMode="External"/><Relationship Id="rId2" Type="http://schemas.openxmlformats.org/officeDocument/2006/relationships/hyperlink" Target="mailto:szatmari.agnes@ttk.hu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6A9416D-6F28-49A3-87A5-101321CB597D}"/>
              </a:ext>
            </a:extLst>
          </p:cNvPr>
          <p:cNvSpPr txBox="1"/>
          <p:nvPr/>
        </p:nvSpPr>
        <p:spPr>
          <a:xfrm>
            <a:off x="513567" y="185553"/>
            <a:ext cx="5949864" cy="3572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pattern-triggered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immunity-related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phenolic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acetosyringone,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boosts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rapid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inhibition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a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diverse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set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plant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pathogenic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u-HU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bacteria</a:t>
            </a:r>
            <a:r>
              <a:rPr lang="hu-HU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hu-H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GB" sz="1300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Author names and affiliations. </a:t>
            </a:r>
            <a:endParaRPr lang="hu-HU" sz="13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Ágnes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Szatmári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a,c</a:t>
            </a:r>
            <a:r>
              <a:rPr lang="en-GB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*, Ágnes M.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Móricz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Ildikó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Schwarczinger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Judit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Kolozsváriné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Nagy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Ágnes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Alberti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Miklós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Pogány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Zoltán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Bozsó</a:t>
            </a:r>
            <a:r>
              <a:rPr lang="en-GB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Plant Protection Institute, ELKH Centre for Agricultural Research, Herman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Ottó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St. 15, 1022 Budapest, Hungary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Department of Pharmacognosy, Faculty of Pharmacy, Semmelweis University,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Üllői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St. 26, 1085 Budapest, Hungary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Present address: ELKH Research Centre for Natural Sciences, Magyar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tudósok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körútja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2, 1117, Budapest, Hungary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Corresponding authors’ e-mail addresses: </a:t>
            </a:r>
            <a:r>
              <a:rPr lang="en-GB" sz="1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szatmari.agnes@ttk.hu</a:t>
            </a:r>
            <a:r>
              <a:rPr lang="en-GB" sz="1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bozso.zoltan@atk.hu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8CDD6D-FA34-4C40-B973-40DFD1262E03}"/>
              </a:ext>
            </a:extLst>
          </p:cNvPr>
          <p:cNvSpPr txBox="1"/>
          <p:nvPr/>
        </p:nvSpPr>
        <p:spPr>
          <a:xfrm>
            <a:off x="568040" y="4276828"/>
            <a:ext cx="5619818" cy="846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file</a:t>
            </a:r>
            <a:r>
              <a:rPr lang="en-GB" sz="1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Flow-injection mass spectrometric analysis of the AS MIX reaction in a time course experiment. (A) Acetosyringone quantity was lowered only in the full AS mix. (B) Peak areas corresponding to new compounds, that occurred only in the full AS mix.</a:t>
            </a:r>
            <a:endParaRPr lang="hu-H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17AEC9-206F-4F4D-92C7-314138ED40B3}"/>
              </a:ext>
            </a:extLst>
          </p:cNvPr>
          <p:cNvSpPr txBox="1"/>
          <p:nvPr/>
        </p:nvSpPr>
        <p:spPr>
          <a:xfrm>
            <a:off x="568040" y="531290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  <a:endParaRPr lang="hu-HU" b="1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300-00000AB0F1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820392"/>
              </p:ext>
            </p:extLst>
          </p:nvPr>
        </p:nvGraphicFramePr>
        <p:xfrm>
          <a:off x="325677" y="5123085"/>
          <a:ext cx="5964283" cy="428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9870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35D18D-8478-40F9-B405-5A4FAA8113B6}"/>
              </a:ext>
            </a:extLst>
          </p:cNvPr>
          <p:cNvSpPr txBox="1"/>
          <p:nvPr/>
        </p:nvSpPr>
        <p:spPr>
          <a:xfrm>
            <a:off x="359756" y="518665"/>
            <a:ext cx="31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endParaRPr lang="hu-HU" b="1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500-00003F17C6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734520"/>
              </p:ext>
            </p:extLst>
          </p:nvPr>
        </p:nvGraphicFramePr>
        <p:xfrm>
          <a:off x="172232" y="518665"/>
          <a:ext cx="6513535" cy="7159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55023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0000FF"/>
    </a:folHlink>
  </a:clrScheme>
  <a:fontScheme name="Sheets">
    <a:majorFont>
      <a:latin typeface="Calibri"/>
      <a:ea typeface="Calibri"/>
      <a:cs typeface="Calibri"/>
    </a:majorFont>
    <a:minorFont>
      <a:latin typeface="Calibri"/>
      <a:ea typeface="Calibri"/>
      <a:cs typeface="Calibri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212</Words>
  <Application>Microsoft Office PowerPoint</Application>
  <PresentationFormat>A4 Paper (210x297 mm)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Ági Szatmári</dc:creator>
  <cp:lastModifiedBy>Ági Szatmári</cp:lastModifiedBy>
  <cp:revision>29</cp:revision>
  <dcterms:created xsi:type="dcterms:W3CDTF">2020-11-22T18:04:44Z</dcterms:created>
  <dcterms:modified xsi:type="dcterms:W3CDTF">2021-02-26T09:51:13Z</dcterms:modified>
</cp:coreProperties>
</file>