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20" r:id="rId2"/>
    <p:sldId id="277" r:id="rId3"/>
    <p:sldId id="321" r:id="rId4"/>
    <p:sldId id="323" r:id="rId5"/>
    <p:sldId id="263" r:id="rId6"/>
    <p:sldId id="287" r:id="rId7"/>
    <p:sldId id="28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idalu Edechi" initials="CE" lastIdx="1" clrIdx="0">
    <p:extLst>
      <p:ext uri="{19B8F6BF-5375-455C-9EA6-DF929625EA0E}">
        <p15:presenceInfo xmlns:p15="http://schemas.microsoft.com/office/powerpoint/2012/main" userId="2729706c7c9f84e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72" autoAdjust="0"/>
    <p:restoredTop sz="94660"/>
  </p:normalViewPr>
  <p:slideViewPr>
    <p:cSldViewPr snapToGrid="0">
      <p:cViewPr varScale="1">
        <p:scale>
          <a:sx n="77" d="100"/>
          <a:sy n="77" d="100"/>
        </p:scale>
        <p:origin x="10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7.emf"/><Relationship Id="rId2" Type="http://schemas.openxmlformats.org/officeDocument/2006/relationships/image" Target="../media/image22.emf"/><Relationship Id="rId1" Type="http://schemas.openxmlformats.org/officeDocument/2006/relationships/image" Target="../media/image21.emf"/><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93956B-A420-4D63-8ABB-80F6B641E203}" type="datetimeFigureOut">
              <a:rPr lang="en-CA" smtClean="0"/>
              <a:t>2021-02-01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53ABE7-51B6-4BE7-8A1A-DB19AF440ED2}" type="slidenum">
              <a:rPr lang="en-CA" smtClean="0"/>
              <a:t>‹#›</a:t>
            </a:fld>
            <a:endParaRPr lang="en-CA"/>
          </a:p>
        </p:txBody>
      </p:sp>
    </p:spTree>
    <p:extLst>
      <p:ext uri="{BB962C8B-B14F-4D97-AF65-F5344CB8AC3E}">
        <p14:creationId xmlns:p14="http://schemas.microsoft.com/office/powerpoint/2010/main" val="60101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AC53ABE7-51B6-4BE7-8A1A-DB19AF440ED2}" type="slidenum">
              <a:rPr lang="en-CA" smtClean="0"/>
              <a:t>5</a:t>
            </a:fld>
            <a:endParaRPr lang="en-CA"/>
          </a:p>
        </p:txBody>
      </p:sp>
    </p:spTree>
    <p:extLst>
      <p:ext uri="{BB962C8B-B14F-4D97-AF65-F5344CB8AC3E}">
        <p14:creationId xmlns:p14="http://schemas.microsoft.com/office/powerpoint/2010/main" val="2853411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46963130-B051-43E6-BED5-8AFA25F0D95D}" type="slidenum">
              <a:rPr lang="en-CA" smtClean="0"/>
              <a:t>6</a:t>
            </a:fld>
            <a:endParaRPr lang="en-CA"/>
          </a:p>
        </p:txBody>
      </p:sp>
    </p:spTree>
    <p:extLst>
      <p:ext uri="{BB962C8B-B14F-4D97-AF65-F5344CB8AC3E}">
        <p14:creationId xmlns:p14="http://schemas.microsoft.com/office/powerpoint/2010/main" val="2365735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D42E0DA-D8FE-496A-AAAD-CB07FE5D997F}" type="slidenum">
              <a:rPr lang="en-CA" smtClean="0"/>
              <a:t>7</a:t>
            </a:fld>
            <a:endParaRPr lang="en-CA"/>
          </a:p>
        </p:txBody>
      </p:sp>
    </p:spTree>
    <p:extLst>
      <p:ext uri="{BB962C8B-B14F-4D97-AF65-F5344CB8AC3E}">
        <p14:creationId xmlns:p14="http://schemas.microsoft.com/office/powerpoint/2010/main" val="660770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2100E-01EB-4E74-B028-17D82D1650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39CBE924-0014-4F41-9F08-6E68357E67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BEDA5006-98A3-4F98-8DBE-EEBC02ABFDA8}"/>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5" name="Footer Placeholder 4">
            <a:extLst>
              <a:ext uri="{FF2B5EF4-FFF2-40B4-BE49-F238E27FC236}">
                <a16:creationId xmlns:a16="http://schemas.microsoft.com/office/drawing/2014/main" id="{28BA5661-76D1-4943-8F0C-ABB69EA9C5F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EE586AD-9312-4159-976E-BA627C653E05}"/>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1582570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52C54-DADD-414E-95B4-884DDDCB45A2}"/>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283739E-811C-465C-B03D-8BE10E2518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563F0D6-D2D7-4D13-8A6E-623AE9D31D89}"/>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5" name="Footer Placeholder 4">
            <a:extLst>
              <a:ext uri="{FF2B5EF4-FFF2-40B4-BE49-F238E27FC236}">
                <a16:creationId xmlns:a16="http://schemas.microsoft.com/office/drawing/2014/main" id="{787E3F4F-0AA9-4CCC-8A65-785770588CC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7527255-4DA0-45A6-9CD8-45660EC737C1}"/>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4155986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AC91F2-CBCE-4C0C-8EA5-60B2E5FA181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00FE6419-7574-44F5-8439-D0362EC865F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A8FBDAD-5409-4177-8045-8C5806112D46}"/>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5" name="Footer Placeholder 4">
            <a:extLst>
              <a:ext uri="{FF2B5EF4-FFF2-40B4-BE49-F238E27FC236}">
                <a16:creationId xmlns:a16="http://schemas.microsoft.com/office/drawing/2014/main" id="{636899A0-A0DE-4921-A26E-580384188AB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51C03DD-42B7-416D-817A-5A097C353942}"/>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234927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0D45D-C12E-4057-99B3-53D4B90A9F3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7201D1C-698D-4D0D-AF87-5D285B38C6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95F4B92-1AB5-4498-9ED3-C80A92E032C8}"/>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5" name="Footer Placeholder 4">
            <a:extLst>
              <a:ext uri="{FF2B5EF4-FFF2-40B4-BE49-F238E27FC236}">
                <a16:creationId xmlns:a16="http://schemas.microsoft.com/office/drawing/2014/main" id="{D833E46B-31FD-4E04-9444-90173561E9F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8BD2097-F7A0-4D53-8845-505AFE127591}"/>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448073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129E1-EA26-4F96-93B6-F7FB0E088F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5925BFE-70A3-4F64-B088-BFB1F85D47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C01463-EF25-4EE8-A631-79E0CF85B58A}"/>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5" name="Footer Placeholder 4">
            <a:extLst>
              <a:ext uri="{FF2B5EF4-FFF2-40B4-BE49-F238E27FC236}">
                <a16:creationId xmlns:a16="http://schemas.microsoft.com/office/drawing/2014/main" id="{56001CAA-965E-4CF0-BE3B-7447282DC94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8E71A27-88E9-4EB9-B369-A4D58FB235F6}"/>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9964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25F9F-81CB-45DE-BAD2-13ED2B3B720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4800B51-D56B-4A2E-AD42-A5A93D2BCB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6C02B173-C1F6-43B1-8AE6-BB40D11FF1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684D38FE-1ED6-4CCB-863F-85099CF84784}"/>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6" name="Footer Placeholder 5">
            <a:extLst>
              <a:ext uri="{FF2B5EF4-FFF2-40B4-BE49-F238E27FC236}">
                <a16:creationId xmlns:a16="http://schemas.microsoft.com/office/drawing/2014/main" id="{AFC03A1A-74F0-4D9D-8C0D-7EA323758E3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FE8C513-EFC1-4E26-A654-7B38B49DF1E6}"/>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1800082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4D365-CDAD-43DF-A8D5-BCD36D2AC543}"/>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6579741-781C-427E-9DED-07A0FF337F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EF445D-95F1-4B3F-AE2E-74058ACA611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A3D434A9-F25C-4C46-9901-A6E383B3C7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A9E1BB-CBC2-441D-B0C5-9DF358790A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E4F18E2E-FD96-4259-ABB5-7A71FAA63143}"/>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8" name="Footer Placeholder 7">
            <a:extLst>
              <a:ext uri="{FF2B5EF4-FFF2-40B4-BE49-F238E27FC236}">
                <a16:creationId xmlns:a16="http://schemas.microsoft.com/office/drawing/2014/main" id="{A53E0DAE-08B5-4E52-B3EE-0A629ACA4328}"/>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03CB9D86-9D30-4195-9865-72BF82274AA1}"/>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2065043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CDB09-00E1-4574-BB57-4841789417F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FB1DBDF-0C16-48FB-9958-EF2CD4AF26E0}"/>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4" name="Footer Placeholder 3">
            <a:extLst>
              <a:ext uri="{FF2B5EF4-FFF2-40B4-BE49-F238E27FC236}">
                <a16:creationId xmlns:a16="http://schemas.microsoft.com/office/drawing/2014/main" id="{E1DEAC17-4D87-4F54-8598-88C0665CDA09}"/>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30CE1BF3-8D8E-4F28-9977-12FD58FAE9C2}"/>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4134644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5B0820-E69F-410D-A32C-EA9EE8DD95BA}"/>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3" name="Footer Placeholder 2">
            <a:extLst>
              <a:ext uri="{FF2B5EF4-FFF2-40B4-BE49-F238E27FC236}">
                <a16:creationId xmlns:a16="http://schemas.microsoft.com/office/drawing/2014/main" id="{FE7395B5-0268-4B0E-B4F1-54A71A0D209F}"/>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D8F17C85-CF27-4B92-99D1-FAA9B59EC09A}"/>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443290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3B39E-5B96-4817-AE5E-D608A46294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DB511C7-85B8-4A7A-B799-543678AC1F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779D3319-3017-4C60-9F57-7194026C53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68B0D0-8F83-4B48-962C-3579173291B2}"/>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6" name="Footer Placeholder 5">
            <a:extLst>
              <a:ext uri="{FF2B5EF4-FFF2-40B4-BE49-F238E27FC236}">
                <a16:creationId xmlns:a16="http://schemas.microsoft.com/office/drawing/2014/main" id="{DC11D1F7-4669-420A-9255-4D2062D0C90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1D65B32-A7DF-4EE3-92AB-D21519D784C8}"/>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235355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9DCBF-484D-43CF-BEC9-2CD950D180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69AD0AE-0894-475F-B1DD-BDB63B5552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8669B40E-FDE3-4EB6-9C7F-58FC19D317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BC4D44-7038-45C5-88F0-BE709CE66B16}"/>
              </a:ext>
            </a:extLst>
          </p:cNvPr>
          <p:cNvSpPr>
            <a:spLocks noGrp="1"/>
          </p:cNvSpPr>
          <p:nvPr>
            <p:ph type="dt" sz="half" idx="10"/>
          </p:nvPr>
        </p:nvSpPr>
        <p:spPr/>
        <p:txBody>
          <a:bodyPr/>
          <a:lstStyle/>
          <a:p>
            <a:fld id="{A9F37CAF-F890-4215-B2FF-61125025A22F}" type="datetimeFigureOut">
              <a:rPr lang="en-CA" smtClean="0"/>
              <a:t>2021-02-01</a:t>
            </a:fld>
            <a:endParaRPr lang="en-CA"/>
          </a:p>
        </p:txBody>
      </p:sp>
      <p:sp>
        <p:nvSpPr>
          <p:cNvPr id="6" name="Footer Placeholder 5">
            <a:extLst>
              <a:ext uri="{FF2B5EF4-FFF2-40B4-BE49-F238E27FC236}">
                <a16:creationId xmlns:a16="http://schemas.microsoft.com/office/drawing/2014/main" id="{4D337C8D-AF7E-4F77-9F96-DC49272ED95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B8076474-A07F-4BB0-B100-F1C15B9A5150}"/>
              </a:ext>
            </a:extLst>
          </p:cNvPr>
          <p:cNvSpPr>
            <a:spLocks noGrp="1"/>
          </p:cNvSpPr>
          <p:nvPr>
            <p:ph type="sldNum" sz="quarter" idx="12"/>
          </p:nvPr>
        </p:nvSpPr>
        <p:spPr/>
        <p:txBody>
          <a:bodyPr/>
          <a:lstStyle/>
          <a:p>
            <a:fld id="{853E7D4C-4832-4CEC-91E5-A8CB19B64831}" type="slidenum">
              <a:rPr lang="en-CA" smtClean="0"/>
              <a:t>‹#›</a:t>
            </a:fld>
            <a:endParaRPr lang="en-CA"/>
          </a:p>
        </p:txBody>
      </p:sp>
    </p:spTree>
    <p:extLst>
      <p:ext uri="{BB962C8B-B14F-4D97-AF65-F5344CB8AC3E}">
        <p14:creationId xmlns:p14="http://schemas.microsoft.com/office/powerpoint/2010/main" val="3801161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77BE0A-5C24-48CB-84DC-568C5F4320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4830FB9A-1452-4F04-8D3E-B7E16B8BCD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032F7EE-3852-40A6-9CDC-C351132A78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37CAF-F890-4215-B2FF-61125025A22F}" type="datetimeFigureOut">
              <a:rPr lang="en-CA" smtClean="0"/>
              <a:t>2021-02-01</a:t>
            </a:fld>
            <a:endParaRPr lang="en-CA"/>
          </a:p>
        </p:txBody>
      </p:sp>
      <p:sp>
        <p:nvSpPr>
          <p:cNvPr id="5" name="Footer Placeholder 4">
            <a:extLst>
              <a:ext uri="{FF2B5EF4-FFF2-40B4-BE49-F238E27FC236}">
                <a16:creationId xmlns:a16="http://schemas.microsoft.com/office/drawing/2014/main" id="{41645320-584E-4ED4-8F84-D74DA51F78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C1EE8EEF-B40F-4D47-AC33-5F36B2EA38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E7D4C-4832-4CEC-91E5-A8CB19B64831}" type="slidenum">
              <a:rPr lang="en-CA" smtClean="0"/>
              <a:t>‹#›</a:t>
            </a:fld>
            <a:endParaRPr lang="en-CA"/>
          </a:p>
        </p:txBody>
      </p:sp>
    </p:spTree>
    <p:extLst>
      <p:ext uri="{BB962C8B-B14F-4D97-AF65-F5344CB8AC3E}">
        <p14:creationId xmlns:p14="http://schemas.microsoft.com/office/powerpoint/2010/main" val="4162162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25.emf"/><Relationship Id="rId3" Type="http://schemas.openxmlformats.org/officeDocument/2006/relationships/notesSlide" Target="../notesSlides/notesSlide3.xml"/><Relationship Id="rId7" Type="http://schemas.openxmlformats.org/officeDocument/2006/relationships/image" Target="../media/image22.emf"/><Relationship Id="rId12" Type="http://schemas.openxmlformats.org/officeDocument/2006/relationships/oleObject" Target="../embeddings/oleObject6.bin"/><Relationship Id="rId17" Type="http://schemas.openxmlformats.org/officeDocument/2006/relationships/image" Target="../media/image27.emf"/><Relationship Id="rId2" Type="http://schemas.openxmlformats.org/officeDocument/2006/relationships/slideLayout" Target="../slideLayouts/slideLayout7.xml"/><Relationship Id="rId16" Type="http://schemas.openxmlformats.org/officeDocument/2006/relationships/oleObject" Target="../embeddings/oleObject8.bin"/><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24.emf"/><Relationship Id="rId5" Type="http://schemas.openxmlformats.org/officeDocument/2006/relationships/image" Target="../media/image21.emf"/><Relationship Id="rId15" Type="http://schemas.openxmlformats.org/officeDocument/2006/relationships/image" Target="../media/image26.e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23.emf"/><Relationship Id="rId14"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2">
            <a:extLst>
              <a:ext uri="{FF2B5EF4-FFF2-40B4-BE49-F238E27FC236}">
                <a16:creationId xmlns:a16="http://schemas.microsoft.com/office/drawing/2014/main" id="{064A651D-A1CE-4938-879F-016C794E137E}"/>
              </a:ext>
            </a:extLst>
          </p:cNvPr>
          <p:cNvSpPr txBox="1">
            <a:spLocks noChangeArrowheads="1"/>
          </p:cNvSpPr>
          <p:nvPr/>
        </p:nvSpPr>
        <p:spPr bwMode="auto">
          <a:xfrm>
            <a:off x="457689" y="5580890"/>
            <a:ext cx="11503401" cy="103367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Figure S1.</a:t>
            </a:r>
            <a:r>
              <a:rPr lang="en-GB" sz="1200" b="1" dirty="0">
                <a:latin typeface="Times New Roman" panose="02020603050405020304" pitchFamily="18" charset="0"/>
                <a:cs typeface="Times New Roman" panose="02020603050405020304" pitchFamily="18" charset="0"/>
              </a:rPr>
              <a:t> Generation and confirmation of PIP expressing </a:t>
            </a:r>
            <a:r>
              <a:rPr lang="en-GB" sz="1200" b="1" dirty="0">
                <a:effectLst/>
                <a:latin typeface="Times New Roman" panose="02020603050405020304" pitchFamily="18" charset="0"/>
                <a:ea typeface="Calibri" panose="020F0502020204030204" pitchFamily="34" charset="0"/>
                <a:cs typeface="Times New Roman" panose="02020603050405020304" pitchFamily="18" charset="0"/>
              </a:rPr>
              <a:t>E0771 cells.</a:t>
            </a: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 Lentivirus encoding the </a:t>
            </a:r>
            <a:r>
              <a:rPr lang="en-GB" sz="1200" i="1" dirty="0">
                <a:effectLst/>
                <a:latin typeface="Times New Roman" panose="02020603050405020304" pitchFamily="18" charset="0"/>
                <a:ea typeface="Calibri" panose="020F0502020204030204" pitchFamily="34" charset="0"/>
                <a:cs typeface="Times New Roman" panose="02020603050405020304" pitchFamily="18" charset="0"/>
              </a:rPr>
              <a:t>PIP</a:t>
            </a: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 cDNA–</a:t>
            </a:r>
            <a:r>
              <a:rPr lang="en-GB" sz="1200" i="1" dirty="0" err="1">
                <a:effectLst/>
                <a:latin typeface="Times New Roman" panose="02020603050405020304" pitchFamily="18" charset="0"/>
                <a:ea typeface="Calibri" panose="020F0502020204030204" pitchFamily="34" charset="0"/>
                <a:cs typeface="Times New Roman" panose="02020603050405020304" pitchFamily="18" charset="0"/>
              </a:rPr>
              <a:t>eGFP</a:t>
            </a: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 construct was incubated with E0771 cells for 6 hours. The cells were subsequently sorted by flow cytometry. Histograms showing the percentages of GFP expressing E0771 cells for </a:t>
            </a:r>
            <a:r>
              <a:rPr lang="en-GB" sz="1200" dirty="0" err="1">
                <a:effectLst/>
                <a:latin typeface="Times New Roman" panose="02020603050405020304" pitchFamily="18" charset="0"/>
                <a:ea typeface="Calibri" panose="020F0502020204030204" pitchFamily="34" charset="0"/>
                <a:cs typeface="Times New Roman" panose="02020603050405020304" pitchFamily="18" charset="0"/>
              </a:rPr>
              <a:t>untransduced</a:t>
            </a: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 cells (A) and transduced cells before (B) and after sorting (C) by flow cytometry.</a:t>
            </a:r>
            <a:r>
              <a:rPr lang="en-GB" sz="1200" b="1" dirty="0">
                <a:latin typeface="Times New Roman" panose="02020603050405020304" pitchFamily="18" charset="0"/>
                <a:ea typeface="Calibri" panose="020F0502020204030204" pitchFamily="34" charset="0"/>
                <a:cs typeface="Times New Roman" panose="02020603050405020304" pitchFamily="18" charset="0"/>
              </a:rPr>
              <a:t> </a:t>
            </a:r>
            <a:r>
              <a:rPr lang="en-GB" sz="1200" dirty="0">
                <a:latin typeface="Times New Roman" panose="02020603050405020304" pitchFamily="18" charset="0"/>
                <a:cs typeface="Times New Roman" panose="02020603050405020304" pitchFamily="18" charset="0"/>
              </a:rPr>
              <a:t>Western blot analysis using polyclonal rabbit anti-mouse PIP antibody was performed on E0771 cell lysate (D) as described in the “Materials and Methods” section</a:t>
            </a:r>
            <a:r>
              <a:rPr lang="en-CA" sz="12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Mouse saliva was used as a positive control for PIP.</a:t>
            </a:r>
            <a:endParaRPr lang="en-CA" sz="1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en-CA"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5" name="TextBox 4">
            <a:extLst>
              <a:ext uri="{FF2B5EF4-FFF2-40B4-BE49-F238E27FC236}">
                <a16:creationId xmlns:a16="http://schemas.microsoft.com/office/drawing/2014/main" id="{84B84DB2-8BDE-4135-A67D-E010A65FBDF6}"/>
              </a:ext>
            </a:extLst>
          </p:cNvPr>
          <p:cNvSpPr txBox="1"/>
          <p:nvPr/>
        </p:nvSpPr>
        <p:spPr>
          <a:xfrm>
            <a:off x="2182246" y="4171178"/>
            <a:ext cx="457176"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EV</a:t>
            </a:r>
            <a:endParaRPr lang="en-CA" b="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C7933328-FCC4-4AFC-968D-0CB3C0F12971}"/>
              </a:ext>
            </a:extLst>
          </p:cNvPr>
          <p:cNvSpPr txBox="1"/>
          <p:nvPr/>
        </p:nvSpPr>
        <p:spPr>
          <a:xfrm>
            <a:off x="2711170" y="4173590"/>
            <a:ext cx="514885"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PIP</a:t>
            </a:r>
          </a:p>
        </p:txBody>
      </p:sp>
      <p:sp>
        <p:nvSpPr>
          <p:cNvPr id="27" name="TextBox 26">
            <a:extLst>
              <a:ext uri="{FF2B5EF4-FFF2-40B4-BE49-F238E27FC236}">
                <a16:creationId xmlns:a16="http://schemas.microsoft.com/office/drawing/2014/main" id="{50D8BC3F-0502-4657-86EA-FC562FC4D6B5}"/>
              </a:ext>
            </a:extLst>
          </p:cNvPr>
          <p:cNvSpPr txBox="1"/>
          <p:nvPr/>
        </p:nvSpPr>
        <p:spPr>
          <a:xfrm>
            <a:off x="3739317" y="4171178"/>
            <a:ext cx="777777"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Saliva</a:t>
            </a:r>
          </a:p>
        </p:txBody>
      </p:sp>
      <p:pic>
        <p:nvPicPr>
          <p:cNvPr id="6" name="Picture 5">
            <a:extLst>
              <a:ext uri="{FF2B5EF4-FFF2-40B4-BE49-F238E27FC236}">
                <a16:creationId xmlns:a16="http://schemas.microsoft.com/office/drawing/2014/main" id="{20407C15-35EF-4A9C-AB47-913BD696067D}"/>
              </a:ext>
            </a:extLst>
          </p:cNvPr>
          <p:cNvPicPr>
            <a:picLocks noChangeAspect="1"/>
          </p:cNvPicPr>
          <p:nvPr/>
        </p:nvPicPr>
        <p:blipFill rotWithShape="1">
          <a:blip r:embed="rId2"/>
          <a:srcRect l="48483" t="44586" r="13036" b="40538"/>
          <a:stretch/>
        </p:blipFill>
        <p:spPr>
          <a:xfrm>
            <a:off x="2175327" y="4464919"/>
            <a:ext cx="2357763" cy="710945"/>
          </a:xfrm>
          <a:prstGeom prst="rect">
            <a:avLst/>
          </a:prstGeom>
          <a:ln w="19050">
            <a:solidFill>
              <a:schemeClr val="tx1"/>
            </a:solidFill>
          </a:ln>
        </p:spPr>
      </p:pic>
      <p:sp>
        <p:nvSpPr>
          <p:cNvPr id="28" name="TextBox 27">
            <a:extLst>
              <a:ext uri="{FF2B5EF4-FFF2-40B4-BE49-F238E27FC236}">
                <a16:creationId xmlns:a16="http://schemas.microsoft.com/office/drawing/2014/main" id="{912928A1-11DA-45BE-8C27-DA6879A1E26C}"/>
              </a:ext>
            </a:extLst>
          </p:cNvPr>
          <p:cNvSpPr txBox="1"/>
          <p:nvPr/>
        </p:nvSpPr>
        <p:spPr>
          <a:xfrm flipH="1">
            <a:off x="4533090" y="4621000"/>
            <a:ext cx="681829"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PIP</a:t>
            </a:r>
          </a:p>
        </p:txBody>
      </p:sp>
      <p:sp>
        <p:nvSpPr>
          <p:cNvPr id="29" name="TextBox 28">
            <a:extLst>
              <a:ext uri="{FF2B5EF4-FFF2-40B4-BE49-F238E27FC236}">
                <a16:creationId xmlns:a16="http://schemas.microsoft.com/office/drawing/2014/main" id="{C18083B2-C2B9-481F-A7F7-C82901C1698F}"/>
              </a:ext>
            </a:extLst>
          </p:cNvPr>
          <p:cNvSpPr txBox="1"/>
          <p:nvPr/>
        </p:nvSpPr>
        <p:spPr>
          <a:xfrm>
            <a:off x="1370816" y="4662630"/>
            <a:ext cx="984620" cy="338554"/>
          </a:xfrm>
          <a:prstGeom prst="rect">
            <a:avLst/>
          </a:prstGeom>
          <a:noFill/>
        </p:spPr>
        <p:txBody>
          <a:bodyPr wrap="square" rtlCol="0">
            <a:spAutoFit/>
          </a:bodyPr>
          <a:lstStyle/>
          <a:p>
            <a:r>
              <a:rPr lang="en-CA" sz="1600" dirty="0">
                <a:latin typeface="Arial" panose="020B0604020202020204" pitchFamily="34" charset="0"/>
                <a:cs typeface="Arial" panose="020B0604020202020204" pitchFamily="34" charset="0"/>
              </a:rPr>
              <a:t>17 </a:t>
            </a:r>
            <a:r>
              <a:rPr lang="en-CA" sz="1600" dirty="0" err="1">
                <a:latin typeface="Arial" panose="020B0604020202020204" pitchFamily="34" charset="0"/>
                <a:cs typeface="Arial" panose="020B0604020202020204" pitchFamily="34" charset="0"/>
              </a:rPr>
              <a:t>kDa</a:t>
            </a:r>
            <a:endParaRPr lang="en-CA" sz="16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36C63DEF-C451-4BAB-8C5F-DA18DF7D81EE}"/>
              </a:ext>
            </a:extLst>
          </p:cNvPr>
          <p:cNvSpPr txBox="1"/>
          <p:nvPr/>
        </p:nvSpPr>
        <p:spPr>
          <a:xfrm>
            <a:off x="1790773" y="678641"/>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A.</a:t>
            </a:r>
          </a:p>
        </p:txBody>
      </p:sp>
      <p:sp>
        <p:nvSpPr>
          <p:cNvPr id="38" name="TextBox 37">
            <a:extLst>
              <a:ext uri="{FF2B5EF4-FFF2-40B4-BE49-F238E27FC236}">
                <a16:creationId xmlns:a16="http://schemas.microsoft.com/office/drawing/2014/main" id="{5687E569-922E-4910-880A-8CE094B85590}"/>
              </a:ext>
            </a:extLst>
          </p:cNvPr>
          <p:cNvSpPr txBox="1"/>
          <p:nvPr/>
        </p:nvSpPr>
        <p:spPr>
          <a:xfrm flipH="1">
            <a:off x="4541081" y="642223"/>
            <a:ext cx="612274"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B.</a:t>
            </a:r>
          </a:p>
        </p:txBody>
      </p:sp>
      <p:sp>
        <p:nvSpPr>
          <p:cNvPr id="39" name="TextBox 38">
            <a:extLst>
              <a:ext uri="{FF2B5EF4-FFF2-40B4-BE49-F238E27FC236}">
                <a16:creationId xmlns:a16="http://schemas.microsoft.com/office/drawing/2014/main" id="{2BD75B9F-8DF5-4033-A330-28CF6EAF7BFD}"/>
              </a:ext>
            </a:extLst>
          </p:cNvPr>
          <p:cNvSpPr txBox="1"/>
          <p:nvPr/>
        </p:nvSpPr>
        <p:spPr>
          <a:xfrm>
            <a:off x="7375205" y="620663"/>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C.</a:t>
            </a:r>
          </a:p>
        </p:txBody>
      </p:sp>
      <p:sp>
        <p:nvSpPr>
          <p:cNvPr id="40" name="TextBox 39">
            <a:extLst>
              <a:ext uri="{FF2B5EF4-FFF2-40B4-BE49-F238E27FC236}">
                <a16:creationId xmlns:a16="http://schemas.microsoft.com/office/drawing/2014/main" id="{1D71433A-72CA-4D06-A261-308917117494}"/>
              </a:ext>
            </a:extLst>
          </p:cNvPr>
          <p:cNvSpPr txBox="1"/>
          <p:nvPr/>
        </p:nvSpPr>
        <p:spPr>
          <a:xfrm>
            <a:off x="1745040" y="3923852"/>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D.</a:t>
            </a:r>
          </a:p>
        </p:txBody>
      </p:sp>
      <p:cxnSp>
        <p:nvCxnSpPr>
          <p:cNvPr id="44" name="Straight Connector 43">
            <a:extLst>
              <a:ext uri="{FF2B5EF4-FFF2-40B4-BE49-F238E27FC236}">
                <a16:creationId xmlns:a16="http://schemas.microsoft.com/office/drawing/2014/main" id="{57F8D736-F32C-4046-9196-4D93C5A76498}"/>
              </a:ext>
            </a:extLst>
          </p:cNvPr>
          <p:cNvCxnSpPr>
            <a:cxnSpLocks/>
          </p:cNvCxnSpPr>
          <p:nvPr/>
        </p:nvCxnSpPr>
        <p:spPr>
          <a:xfrm>
            <a:off x="4760731" y="557552"/>
            <a:ext cx="5319296" cy="183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ED6AB8AF-5F4E-41EB-A9A3-A7E97F043D66}"/>
              </a:ext>
            </a:extLst>
          </p:cNvPr>
          <p:cNvSpPr txBox="1"/>
          <p:nvPr/>
        </p:nvSpPr>
        <p:spPr>
          <a:xfrm>
            <a:off x="6642170" y="225070"/>
            <a:ext cx="1479957" cy="369332"/>
          </a:xfrm>
          <a:prstGeom prst="rect">
            <a:avLst/>
          </a:prstGeom>
          <a:noFill/>
        </p:spPr>
        <p:txBody>
          <a:bodyPr wrap="none" rtlCol="0">
            <a:spAutoFit/>
          </a:bodyPr>
          <a:lstStyle/>
          <a:p>
            <a:r>
              <a:rPr lang="en-CA" b="1" dirty="0">
                <a:latin typeface="Arial" panose="020B0604020202020204" pitchFamily="34" charset="0"/>
                <a:cs typeface="Arial" panose="020B0604020202020204" pitchFamily="34" charset="0"/>
              </a:rPr>
              <a:t>Transduced</a:t>
            </a:r>
          </a:p>
        </p:txBody>
      </p:sp>
      <p:sp>
        <p:nvSpPr>
          <p:cNvPr id="46" name="TextBox 45">
            <a:extLst>
              <a:ext uri="{FF2B5EF4-FFF2-40B4-BE49-F238E27FC236}">
                <a16:creationId xmlns:a16="http://schemas.microsoft.com/office/drawing/2014/main" id="{3F8EBD17-DD04-4CB0-B063-0561B95B00F2}"/>
              </a:ext>
            </a:extLst>
          </p:cNvPr>
          <p:cNvSpPr txBox="1"/>
          <p:nvPr/>
        </p:nvSpPr>
        <p:spPr>
          <a:xfrm>
            <a:off x="5275133" y="644202"/>
            <a:ext cx="1587294"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Before sorting</a:t>
            </a:r>
          </a:p>
        </p:txBody>
      </p:sp>
      <p:sp>
        <p:nvSpPr>
          <p:cNvPr id="47" name="TextBox 46">
            <a:extLst>
              <a:ext uri="{FF2B5EF4-FFF2-40B4-BE49-F238E27FC236}">
                <a16:creationId xmlns:a16="http://schemas.microsoft.com/office/drawing/2014/main" id="{07EC5F6B-64B2-4804-9B28-D50253BF1F34}"/>
              </a:ext>
            </a:extLst>
          </p:cNvPr>
          <p:cNvSpPr txBox="1"/>
          <p:nvPr/>
        </p:nvSpPr>
        <p:spPr>
          <a:xfrm>
            <a:off x="8197622" y="609884"/>
            <a:ext cx="1417376"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After sorting</a:t>
            </a:r>
          </a:p>
        </p:txBody>
      </p:sp>
      <p:sp>
        <p:nvSpPr>
          <p:cNvPr id="48" name="TextBox 47">
            <a:extLst>
              <a:ext uri="{FF2B5EF4-FFF2-40B4-BE49-F238E27FC236}">
                <a16:creationId xmlns:a16="http://schemas.microsoft.com/office/drawing/2014/main" id="{E483F1B5-0326-482E-B0EE-5DE9E0143997}"/>
              </a:ext>
            </a:extLst>
          </p:cNvPr>
          <p:cNvSpPr txBox="1"/>
          <p:nvPr/>
        </p:nvSpPr>
        <p:spPr>
          <a:xfrm>
            <a:off x="2332499" y="668962"/>
            <a:ext cx="1561646"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Untransduced</a:t>
            </a:r>
          </a:p>
        </p:txBody>
      </p:sp>
      <p:cxnSp>
        <p:nvCxnSpPr>
          <p:cNvPr id="49" name="Straight Arrow Connector 48">
            <a:extLst>
              <a:ext uri="{FF2B5EF4-FFF2-40B4-BE49-F238E27FC236}">
                <a16:creationId xmlns:a16="http://schemas.microsoft.com/office/drawing/2014/main" id="{AE1103CA-2169-43A4-B5BF-37AD5928C7D8}"/>
              </a:ext>
            </a:extLst>
          </p:cNvPr>
          <p:cNvCxnSpPr/>
          <p:nvPr/>
        </p:nvCxnSpPr>
        <p:spPr>
          <a:xfrm flipV="1">
            <a:off x="1630502" y="2458130"/>
            <a:ext cx="0" cy="120058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44A667E-4FFA-4B6C-A6BE-3B40A6533ADD}"/>
              </a:ext>
            </a:extLst>
          </p:cNvPr>
          <p:cNvCxnSpPr/>
          <p:nvPr/>
        </p:nvCxnSpPr>
        <p:spPr>
          <a:xfrm>
            <a:off x="1621075" y="3668143"/>
            <a:ext cx="1349631"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C6BE4581-028F-46BE-9E64-BFDCEBD582F0}"/>
              </a:ext>
            </a:extLst>
          </p:cNvPr>
          <p:cNvSpPr txBox="1"/>
          <p:nvPr/>
        </p:nvSpPr>
        <p:spPr>
          <a:xfrm>
            <a:off x="1221669" y="2194993"/>
            <a:ext cx="700833"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Count</a:t>
            </a:r>
          </a:p>
        </p:txBody>
      </p:sp>
      <p:sp>
        <p:nvSpPr>
          <p:cNvPr id="52" name="TextBox 51">
            <a:extLst>
              <a:ext uri="{FF2B5EF4-FFF2-40B4-BE49-F238E27FC236}">
                <a16:creationId xmlns:a16="http://schemas.microsoft.com/office/drawing/2014/main" id="{7EA50C8C-85F1-4BEC-8FBB-54EF410785C3}"/>
              </a:ext>
            </a:extLst>
          </p:cNvPr>
          <p:cNvSpPr txBox="1"/>
          <p:nvPr/>
        </p:nvSpPr>
        <p:spPr>
          <a:xfrm>
            <a:off x="2896256" y="3498866"/>
            <a:ext cx="553357"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GFP</a:t>
            </a:r>
          </a:p>
        </p:txBody>
      </p:sp>
      <p:grpSp>
        <p:nvGrpSpPr>
          <p:cNvPr id="25" name="Group 24">
            <a:extLst>
              <a:ext uri="{FF2B5EF4-FFF2-40B4-BE49-F238E27FC236}">
                <a16:creationId xmlns:a16="http://schemas.microsoft.com/office/drawing/2014/main" id="{B7357BB9-6090-4EC1-BD4E-4F9AA15B9296}"/>
              </a:ext>
            </a:extLst>
          </p:cNvPr>
          <p:cNvGrpSpPr/>
          <p:nvPr/>
        </p:nvGrpSpPr>
        <p:grpSpPr>
          <a:xfrm>
            <a:off x="1889360" y="980576"/>
            <a:ext cx="2447925" cy="2447925"/>
            <a:chOff x="1178716" y="804861"/>
            <a:chExt cx="2447925" cy="2447925"/>
          </a:xfrm>
        </p:grpSpPr>
        <p:pic>
          <p:nvPicPr>
            <p:cNvPr id="30" name="Picture 29">
              <a:extLst>
                <a:ext uri="{FF2B5EF4-FFF2-40B4-BE49-F238E27FC236}">
                  <a16:creationId xmlns:a16="http://schemas.microsoft.com/office/drawing/2014/main" id="{8E42604E-DBB9-495A-994F-B2E6ED634EB8}"/>
                </a:ext>
              </a:extLst>
            </p:cNvPr>
            <p:cNvPicPr>
              <a:picLocks noChangeAspect="1"/>
            </p:cNvPicPr>
            <p:nvPr/>
          </p:nvPicPr>
          <p:blipFill>
            <a:blip r:embed="rId3"/>
            <a:stretch>
              <a:fillRect/>
            </a:stretch>
          </p:blipFill>
          <p:spPr>
            <a:xfrm>
              <a:off x="1178716" y="804861"/>
              <a:ext cx="2447925" cy="2447925"/>
            </a:xfrm>
            <a:prstGeom prst="rect">
              <a:avLst/>
            </a:prstGeom>
          </p:spPr>
        </p:pic>
        <p:sp>
          <p:nvSpPr>
            <p:cNvPr id="31" name="Rectangle 30">
              <a:extLst>
                <a:ext uri="{FF2B5EF4-FFF2-40B4-BE49-F238E27FC236}">
                  <a16:creationId xmlns:a16="http://schemas.microsoft.com/office/drawing/2014/main" id="{1CB5A3CD-2E88-4ADA-9EF2-5D60D579D77F}"/>
                </a:ext>
              </a:extLst>
            </p:cNvPr>
            <p:cNvSpPr/>
            <p:nvPr/>
          </p:nvSpPr>
          <p:spPr>
            <a:xfrm>
              <a:off x="2013528" y="1320800"/>
              <a:ext cx="1500187" cy="14316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TextBox 31">
              <a:extLst>
                <a:ext uri="{FF2B5EF4-FFF2-40B4-BE49-F238E27FC236}">
                  <a16:creationId xmlns:a16="http://schemas.microsoft.com/office/drawing/2014/main" id="{0B965869-A609-477A-ACA1-68339B19B9C8}"/>
                </a:ext>
              </a:extLst>
            </p:cNvPr>
            <p:cNvSpPr txBox="1"/>
            <p:nvPr/>
          </p:nvSpPr>
          <p:spPr>
            <a:xfrm>
              <a:off x="2493818" y="979055"/>
              <a:ext cx="631904"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0,071</a:t>
              </a:r>
            </a:p>
          </p:txBody>
        </p:sp>
      </p:grpSp>
      <p:grpSp>
        <p:nvGrpSpPr>
          <p:cNvPr id="33" name="Group 32">
            <a:extLst>
              <a:ext uri="{FF2B5EF4-FFF2-40B4-BE49-F238E27FC236}">
                <a16:creationId xmlns:a16="http://schemas.microsoft.com/office/drawing/2014/main" id="{9858934E-67BA-456A-B103-B32A593B9584}"/>
              </a:ext>
            </a:extLst>
          </p:cNvPr>
          <p:cNvGrpSpPr/>
          <p:nvPr/>
        </p:nvGrpSpPr>
        <p:grpSpPr>
          <a:xfrm>
            <a:off x="4760731" y="954202"/>
            <a:ext cx="2447925" cy="2447925"/>
            <a:chOff x="4043362" y="804862"/>
            <a:chExt cx="2447925" cy="2447925"/>
          </a:xfrm>
        </p:grpSpPr>
        <p:pic>
          <p:nvPicPr>
            <p:cNvPr id="34" name="Picture 33">
              <a:extLst>
                <a:ext uri="{FF2B5EF4-FFF2-40B4-BE49-F238E27FC236}">
                  <a16:creationId xmlns:a16="http://schemas.microsoft.com/office/drawing/2014/main" id="{00B72AC0-85B8-4DAE-90A0-716A00612E60}"/>
                </a:ext>
              </a:extLst>
            </p:cNvPr>
            <p:cNvPicPr>
              <a:picLocks noChangeAspect="1"/>
            </p:cNvPicPr>
            <p:nvPr/>
          </p:nvPicPr>
          <p:blipFill>
            <a:blip r:embed="rId4"/>
            <a:stretch>
              <a:fillRect/>
            </a:stretch>
          </p:blipFill>
          <p:spPr>
            <a:xfrm>
              <a:off x="4043362" y="804862"/>
              <a:ext cx="2447925" cy="2447925"/>
            </a:xfrm>
            <a:prstGeom prst="rect">
              <a:avLst/>
            </a:prstGeom>
          </p:spPr>
        </p:pic>
        <p:sp>
          <p:nvSpPr>
            <p:cNvPr id="35" name="Rectangle 34">
              <a:extLst>
                <a:ext uri="{FF2B5EF4-FFF2-40B4-BE49-F238E27FC236}">
                  <a16:creationId xmlns:a16="http://schemas.microsoft.com/office/drawing/2014/main" id="{2D4A0482-5694-48DD-8B35-76CFBC95BB3F}"/>
                </a:ext>
              </a:extLst>
            </p:cNvPr>
            <p:cNvSpPr/>
            <p:nvPr/>
          </p:nvSpPr>
          <p:spPr>
            <a:xfrm>
              <a:off x="4876803" y="1320800"/>
              <a:ext cx="1500187" cy="14316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TextBox 35">
              <a:extLst>
                <a:ext uri="{FF2B5EF4-FFF2-40B4-BE49-F238E27FC236}">
                  <a16:creationId xmlns:a16="http://schemas.microsoft.com/office/drawing/2014/main" id="{DA0CABC4-CC38-4C18-B88A-04D82164B0DB}"/>
                </a:ext>
              </a:extLst>
            </p:cNvPr>
            <p:cNvSpPr txBox="1"/>
            <p:nvPr/>
          </p:nvSpPr>
          <p:spPr>
            <a:xfrm>
              <a:off x="5389418" y="979054"/>
              <a:ext cx="532518"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22,7</a:t>
              </a:r>
            </a:p>
          </p:txBody>
        </p:sp>
      </p:grpSp>
      <p:grpSp>
        <p:nvGrpSpPr>
          <p:cNvPr id="41" name="Group 40">
            <a:extLst>
              <a:ext uri="{FF2B5EF4-FFF2-40B4-BE49-F238E27FC236}">
                <a16:creationId xmlns:a16="http://schemas.microsoft.com/office/drawing/2014/main" id="{96963A91-0E61-409A-815D-C9592CD870D1}"/>
              </a:ext>
            </a:extLst>
          </p:cNvPr>
          <p:cNvGrpSpPr/>
          <p:nvPr/>
        </p:nvGrpSpPr>
        <p:grpSpPr>
          <a:xfrm>
            <a:off x="7632102" y="927828"/>
            <a:ext cx="2447925" cy="2447925"/>
            <a:chOff x="6900862" y="804861"/>
            <a:chExt cx="2447925" cy="2447925"/>
          </a:xfrm>
        </p:grpSpPr>
        <p:pic>
          <p:nvPicPr>
            <p:cNvPr id="53" name="Picture 52">
              <a:extLst>
                <a:ext uri="{FF2B5EF4-FFF2-40B4-BE49-F238E27FC236}">
                  <a16:creationId xmlns:a16="http://schemas.microsoft.com/office/drawing/2014/main" id="{5C6FD920-B0D1-4D30-AA9D-7070B05C4EFB}"/>
                </a:ext>
              </a:extLst>
            </p:cNvPr>
            <p:cNvPicPr>
              <a:picLocks noChangeAspect="1"/>
            </p:cNvPicPr>
            <p:nvPr/>
          </p:nvPicPr>
          <p:blipFill>
            <a:blip r:embed="rId5"/>
            <a:stretch>
              <a:fillRect/>
            </a:stretch>
          </p:blipFill>
          <p:spPr>
            <a:xfrm>
              <a:off x="6900862" y="804861"/>
              <a:ext cx="2447925" cy="2447925"/>
            </a:xfrm>
            <a:prstGeom prst="rect">
              <a:avLst/>
            </a:prstGeom>
          </p:spPr>
        </p:pic>
        <p:sp>
          <p:nvSpPr>
            <p:cNvPr id="54" name="Rectangle 53">
              <a:extLst>
                <a:ext uri="{FF2B5EF4-FFF2-40B4-BE49-F238E27FC236}">
                  <a16:creationId xmlns:a16="http://schemas.microsoft.com/office/drawing/2014/main" id="{427B4C69-972D-4DDC-A613-B75B5FA48EA2}"/>
                </a:ext>
              </a:extLst>
            </p:cNvPr>
            <p:cNvSpPr/>
            <p:nvPr/>
          </p:nvSpPr>
          <p:spPr>
            <a:xfrm>
              <a:off x="7726221" y="1313005"/>
              <a:ext cx="1500187" cy="14316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5" name="TextBox 54">
              <a:extLst>
                <a:ext uri="{FF2B5EF4-FFF2-40B4-BE49-F238E27FC236}">
                  <a16:creationId xmlns:a16="http://schemas.microsoft.com/office/drawing/2014/main" id="{0A6B0D30-6BC0-42DB-9AAE-C72DCB1D698E}"/>
                </a:ext>
              </a:extLst>
            </p:cNvPr>
            <p:cNvSpPr txBox="1"/>
            <p:nvPr/>
          </p:nvSpPr>
          <p:spPr>
            <a:xfrm>
              <a:off x="8303491" y="979053"/>
              <a:ext cx="532518"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98,3</a:t>
              </a:r>
            </a:p>
          </p:txBody>
        </p:sp>
      </p:grpSp>
    </p:spTree>
    <p:extLst>
      <p:ext uri="{BB962C8B-B14F-4D97-AF65-F5344CB8AC3E}">
        <p14:creationId xmlns:p14="http://schemas.microsoft.com/office/powerpoint/2010/main" val="2413128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B84970-FFB2-4D06-8517-1188C01AF367}"/>
              </a:ext>
            </a:extLst>
          </p:cNvPr>
          <p:cNvPicPr>
            <a:picLocks noChangeAspect="1"/>
          </p:cNvPicPr>
          <p:nvPr/>
        </p:nvPicPr>
        <p:blipFill rotWithShape="1">
          <a:blip r:embed="rId2"/>
          <a:srcRect l="7410" b="12830"/>
          <a:stretch/>
        </p:blipFill>
        <p:spPr>
          <a:xfrm>
            <a:off x="5162786" y="295927"/>
            <a:ext cx="2738046" cy="1668544"/>
          </a:xfrm>
          <a:prstGeom prst="rect">
            <a:avLst/>
          </a:prstGeom>
        </p:spPr>
      </p:pic>
      <p:pic>
        <p:nvPicPr>
          <p:cNvPr id="4" name="Picture 3">
            <a:extLst>
              <a:ext uri="{FF2B5EF4-FFF2-40B4-BE49-F238E27FC236}">
                <a16:creationId xmlns:a16="http://schemas.microsoft.com/office/drawing/2014/main" id="{1E8D97F4-ADF6-45A2-9171-DA9D84773D66}"/>
              </a:ext>
            </a:extLst>
          </p:cNvPr>
          <p:cNvPicPr>
            <a:picLocks noChangeAspect="1"/>
          </p:cNvPicPr>
          <p:nvPr/>
        </p:nvPicPr>
        <p:blipFill rotWithShape="1">
          <a:blip r:embed="rId3"/>
          <a:srcRect l="12066" t="993" b="10439"/>
          <a:stretch/>
        </p:blipFill>
        <p:spPr>
          <a:xfrm>
            <a:off x="8809716" y="380538"/>
            <a:ext cx="2581904" cy="1593266"/>
          </a:xfrm>
          <a:prstGeom prst="rect">
            <a:avLst/>
          </a:prstGeom>
        </p:spPr>
      </p:pic>
      <p:pic>
        <p:nvPicPr>
          <p:cNvPr id="30" name="Picture 29">
            <a:extLst>
              <a:ext uri="{FF2B5EF4-FFF2-40B4-BE49-F238E27FC236}">
                <a16:creationId xmlns:a16="http://schemas.microsoft.com/office/drawing/2014/main" id="{BDBA5BF3-7BA0-42E6-B67D-E50AF5187AED}"/>
              </a:ext>
            </a:extLst>
          </p:cNvPr>
          <p:cNvPicPr>
            <a:picLocks noChangeAspect="1"/>
          </p:cNvPicPr>
          <p:nvPr/>
        </p:nvPicPr>
        <p:blipFill rotWithShape="1">
          <a:blip r:embed="rId4"/>
          <a:srcRect l="-491" t="20367" r="43621" b="13685"/>
          <a:stretch/>
        </p:blipFill>
        <p:spPr>
          <a:xfrm>
            <a:off x="72040" y="2904734"/>
            <a:ext cx="4710490" cy="1389368"/>
          </a:xfrm>
          <a:prstGeom prst="rect">
            <a:avLst/>
          </a:prstGeom>
        </p:spPr>
      </p:pic>
      <p:sp>
        <p:nvSpPr>
          <p:cNvPr id="33" name="TextBox 32">
            <a:extLst>
              <a:ext uri="{FF2B5EF4-FFF2-40B4-BE49-F238E27FC236}">
                <a16:creationId xmlns:a16="http://schemas.microsoft.com/office/drawing/2014/main" id="{113931AC-D4BB-4478-BAAA-6D5C39A0D147}"/>
              </a:ext>
            </a:extLst>
          </p:cNvPr>
          <p:cNvSpPr txBox="1"/>
          <p:nvPr/>
        </p:nvSpPr>
        <p:spPr>
          <a:xfrm>
            <a:off x="6500989" y="4255081"/>
            <a:ext cx="425116"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EV</a:t>
            </a:r>
          </a:p>
        </p:txBody>
      </p:sp>
      <p:sp>
        <p:nvSpPr>
          <p:cNvPr id="34" name="TextBox 33">
            <a:extLst>
              <a:ext uri="{FF2B5EF4-FFF2-40B4-BE49-F238E27FC236}">
                <a16:creationId xmlns:a16="http://schemas.microsoft.com/office/drawing/2014/main" id="{A149263E-2FD7-4B60-B6FC-3772116A57A5}"/>
              </a:ext>
            </a:extLst>
          </p:cNvPr>
          <p:cNvSpPr txBox="1"/>
          <p:nvPr/>
        </p:nvSpPr>
        <p:spPr>
          <a:xfrm>
            <a:off x="7356080" y="4255081"/>
            <a:ext cx="537478"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PIP</a:t>
            </a:r>
          </a:p>
        </p:txBody>
      </p:sp>
      <p:sp>
        <p:nvSpPr>
          <p:cNvPr id="35" name="TextBox 34">
            <a:extLst>
              <a:ext uri="{FF2B5EF4-FFF2-40B4-BE49-F238E27FC236}">
                <a16:creationId xmlns:a16="http://schemas.microsoft.com/office/drawing/2014/main" id="{E8813E5A-78DD-4BDD-9AC9-0156B025255D}"/>
              </a:ext>
            </a:extLst>
          </p:cNvPr>
          <p:cNvSpPr txBox="1"/>
          <p:nvPr/>
        </p:nvSpPr>
        <p:spPr>
          <a:xfrm>
            <a:off x="5607615" y="4264414"/>
            <a:ext cx="463588"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WT</a:t>
            </a:r>
          </a:p>
        </p:txBody>
      </p:sp>
      <p:sp>
        <p:nvSpPr>
          <p:cNvPr id="36" name="TextBox 35">
            <a:extLst>
              <a:ext uri="{FF2B5EF4-FFF2-40B4-BE49-F238E27FC236}">
                <a16:creationId xmlns:a16="http://schemas.microsoft.com/office/drawing/2014/main" id="{C8B72E3B-526D-47F6-9F44-A20F1EC230F2}"/>
              </a:ext>
            </a:extLst>
          </p:cNvPr>
          <p:cNvSpPr txBox="1"/>
          <p:nvPr/>
        </p:nvSpPr>
        <p:spPr>
          <a:xfrm>
            <a:off x="529117" y="2690959"/>
            <a:ext cx="463588" cy="307777"/>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CA" sz="1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WT</a:t>
            </a:r>
          </a:p>
        </p:txBody>
      </p:sp>
      <p:sp>
        <p:nvSpPr>
          <p:cNvPr id="37" name="TextBox 36">
            <a:extLst>
              <a:ext uri="{FF2B5EF4-FFF2-40B4-BE49-F238E27FC236}">
                <a16:creationId xmlns:a16="http://schemas.microsoft.com/office/drawing/2014/main" id="{565854E2-2093-4502-A9FF-E111763DDC75}"/>
              </a:ext>
            </a:extLst>
          </p:cNvPr>
          <p:cNvSpPr txBox="1"/>
          <p:nvPr/>
        </p:nvSpPr>
        <p:spPr>
          <a:xfrm>
            <a:off x="2167718" y="2697196"/>
            <a:ext cx="443718"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CA" sz="1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EV</a:t>
            </a:r>
          </a:p>
        </p:txBody>
      </p:sp>
      <p:sp>
        <p:nvSpPr>
          <p:cNvPr id="38" name="TextBox 37">
            <a:extLst>
              <a:ext uri="{FF2B5EF4-FFF2-40B4-BE49-F238E27FC236}">
                <a16:creationId xmlns:a16="http://schemas.microsoft.com/office/drawing/2014/main" id="{602EC290-2581-461D-AA3A-EA080D704277}"/>
              </a:ext>
            </a:extLst>
          </p:cNvPr>
          <p:cNvSpPr txBox="1"/>
          <p:nvPr/>
        </p:nvSpPr>
        <p:spPr>
          <a:xfrm>
            <a:off x="3695035" y="2690958"/>
            <a:ext cx="547026" cy="30777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CA" sz="1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PIP</a:t>
            </a:r>
          </a:p>
        </p:txBody>
      </p:sp>
      <p:sp>
        <p:nvSpPr>
          <p:cNvPr id="39" name="TextBox 38">
            <a:extLst>
              <a:ext uri="{FF2B5EF4-FFF2-40B4-BE49-F238E27FC236}">
                <a16:creationId xmlns:a16="http://schemas.microsoft.com/office/drawing/2014/main" id="{467AB5B4-9512-43DA-99A9-E0C873CA33D6}"/>
              </a:ext>
            </a:extLst>
          </p:cNvPr>
          <p:cNvSpPr txBox="1"/>
          <p:nvPr/>
        </p:nvSpPr>
        <p:spPr>
          <a:xfrm rot="16200000">
            <a:off x="4276165" y="3230840"/>
            <a:ext cx="1465466"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Cell count/field</a:t>
            </a:r>
          </a:p>
        </p:txBody>
      </p:sp>
      <p:sp>
        <p:nvSpPr>
          <p:cNvPr id="40" name="TextBox 39">
            <a:extLst>
              <a:ext uri="{FF2B5EF4-FFF2-40B4-BE49-F238E27FC236}">
                <a16:creationId xmlns:a16="http://schemas.microsoft.com/office/drawing/2014/main" id="{88FCD073-9150-4047-A8AD-67EA13E12FCA}"/>
              </a:ext>
            </a:extLst>
          </p:cNvPr>
          <p:cNvSpPr txBox="1"/>
          <p:nvPr/>
        </p:nvSpPr>
        <p:spPr>
          <a:xfrm>
            <a:off x="9933396" y="1911486"/>
            <a:ext cx="425116"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EV</a:t>
            </a:r>
          </a:p>
        </p:txBody>
      </p:sp>
      <p:sp>
        <p:nvSpPr>
          <p:cNvPr id="41" name="TextBox 40">
            <a:extLst>
              <a:ext uri="{FF2B5EF4-FFF2-40B4-BE49-F238E27FC236}">
                <a16:creationId xmlns:a16="http://schemas.microsoft.com/office/drawing/2014/main" id="{2C0929C3-FB95-4900-8677-1F09B2015580}"/>
              </a:ext>
            </a:extLst>
          </p:cNvPr>
          <p:cNvSpPr txBox="1"/>
          <p:nvPr/>
        </p:nvSpPr>
        <p:spPr>
          <a:xfrm>
            <a:off x="10683947" y="1898751"/>
            <a:ext cx="537478"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PIP</a:t>
            </a:r>
          </a:p>
        </p:txBody>
      </p:sp>
      <p:sp>
        <p:nvSpPr>
          <p:cNvPr id="42" name="TextBox 41">
            <a:extLst>
              <a:ext uri="{FF2B5EF4-FFF2-40B4-BE49-F238E27FC236}">
                <a16:creationId xmlns:a16="http://schemas.microsoft.com/office/drawing/2014/main" id="{1C3E551D-699D-4981-A680-3F3FB462DDAC}"/>
              </a:ext>
            </a:extLst>
          </p:cNvPr>
          <p:cNvSpPr txBox="1"/>
          <p:nvPr/>
        </p:nvSpPr>
        <p:spPr>
          <a:xfrm>
            <a:off x="9134946" y="1921772"/>
            <a:ext cx="463588"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WT</a:t>
            </a:r>
          </a:p>
        </p:txBody>
      </p:sp>
      <p:sp>
        <p:nvSpPr>
          <p:cNvPr id="43" name="TextBox 42">
            <a:extLst>
              <a:ext uri="{FF2B5EF4-FFF2-40B4-BE49-F238E27FC236}">
                <a16:creationId xmlns:a16="http://schemas.microsoft.com/office/drawing/2014/main" id="{A016796C-F952-42F4-92D3-B62BB11CD306}"/>
              </a:ext>
            </a:extLst>
          </p:cNvPr>
          <p:cNvSpPr txBox="1"/>
          <p:nvPr/>
        </p:nvSpPr>
        <p:spPr>
          <a:xfrm>
            <a:off x="6421159" y="1893585"/>
            <a:ext cx="425116"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EV</a:t>
            </a:r>
          </a:p>
        </p:txBody>
      </p:sp>
      <p:sp>
        <p:nvSpPr>
          <p:cNvPr id="44" name="TextBox 43">
            <a:extLst>
              <a:ext uri="{FF2B5EF4-FFF2-40B4-BE49-F238E27FC236}">
                <a16:creationId xmlns:a16="http://schemas.microsoft.com/office/drawing/2014/main" id="{A7999129-4787-4B5F-BD58-62ED3E328B98}"/>
              </a:ext>
            </a:extLst>
          </p:cNvPr>
          <p:cNvSpPr txBox="1"/>
          <p:nvPr/>
        </p:nvSpPr>
        <p:spPr>
          <a:xfrm>
            <a:off x="7210643" y="1893585"/>
            <a:ext cx="537478"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PIP</a:t>
            </a:r>
          </a:p>
        </p:txBody>
      </p:sp>
      <p:sp>
        <p:nvSpPr>
          <p:cNvPr id="45" name="TextBox 44">
            <a:extLst>
              <a:ext uri="{FF2B5EF4-FFF2-40B4-BE49-F238E27FC236}">
                <a16:creationId xmlns:a16="http://schemas.microsoft.com/office/drawing/2014/main" id="{DF1FE1FA-E0DC-4FF3-AC92-914C79987898}"/>
              </a:ext>
            </a:extLst>
          </p:cNvPr>
          <p:cNvSpPr txBox="1"/>
          <p:nvPr/>
        </p:nvSpPr>
        <p:spPr>
          <a:xfrm>
            <a:off x="5589439" y="1903011"/>
            <a:ext cx="463588"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WT</a:t>
            </a:r>
          </a:p>
        </p:txBody>
      </p:sp>
      <p:sp>
        <p:nvSpPr>
          <p:cNvPr id="23" name="Rectangle 22">
            <a:extLst>
              <a:ext uri="{FF2B5EF4-FFF2-40B4-BE49-F238E27FC236}">
                <a16:creationId xmlns:a16="http://schemas.microsoft.com/office/drawing/2014/main" id="{69875F26-9372-430A-9BC5-1E9B4A9839F3}"/>
              </a:ext>
            </a:extLst>
          </p:cNvPr>
          <p:cNvSpPr/>
          <p:nvPr/>
        </p:nvSpPr>
        <p:spPr>
          <a:xfrm rot="16200000">
            <a:off x="4034150" y="957078"/>
            <a:ext cx="1891865" cy="307777"/>
          </a:xfrm>
          <a:prstGeom prst="rect">
            <a:avLst/>
          </a:prstGeom>
        </p:spPr>
        <p:txBody>
          <a:bodyPr wrap="none">
            <a:spAutoFit/>
          </a:bodyPr>
          <a:lstStyle/>
          <a:p>
            <a:r>
              <a:rPr lang="en-CA" sz="1400" b="1" dirty="0">
                <a:latin typeface="Arial" panose="020B0604020202020204" pitchFamily="34" charset="0"/>
                <a:cs typeface="Arial" panose="020B0604020202020204" pitchFamily="34" charset="0"/>
              </a:rPr>
              <a:t>Absorbance </a:t>
            </a:r>
            <a:r>
              <a:rPr lang="en-CA" sz="1400" b="1" baseline="-25000" dirty="0">
                <a:latin typeface="Arial" panose="020B0604020202020204" pitchFamily="34" charset="0"/>
                <a:cs typeface="Arial" panose="020B0604020202020204" pitchFamily="34" charset="0"/>
              </a:rPr>
              <a:t>475-660nm</a:t>
            </a:r>
          </a:p>
        </p:txBody>
      </p:sp>
      <p:sp>
        <p:nvSpPr>
          <p:cNvPr id="46" name="Rectangle 45">
            <a:extLst>
              <a:ext uri="{FF2B5EF4-FFF2-40B4-BE49-F238E27FC236}">
                <a16:creationId xmlns:a16="http://schemas.microsoft.com/office/drawing/2014/main" id="{A8C24AE7-7199-45E6-8CEB-B839EBE047E5}"/>
              </a:ext>
            </a:extLst>
          </p:cNvPr>
          <p:cNvSpPr/>
          <p:nvPr/>
        </p:nvSpPr>
        <p:spPr>
          <a:xfrm rot="16200000">
            <a:off x="7712300" y="1023282"/>
            <a:ext cx="1891865" cy="307777"/>
          </a:xfrm>
          <a:prstGeom prst="rect">
            <a:avLst/>
          </a:prstGeom>
        </p:spPr>
        <p:txBody>
          <a:bodyPr wrap="none">
            <a:spAutoFit/>
          </a:bodyPr>
          <a:lstStyle/>
          <a:p>
            <a:r>
              <a:rPr lang="en-CA" sz="1400" b="1" dirty="0">
                <a:latin typeface="Arial" panose="020B0604020202020204" pitchFamily="34" charset="0"/>
                <a:cs typeface="Arial" panose="020B0604020202020204" pitchFamily="34" charset="0"/>
              </a:rPr>
              <a:t>Absorbance </a:t>
            </a:r>
            <a:r>
              <a:rPr lang="en-CA" sz="1400" b="1" baseline="-25000" dirty="0">
                <a:latin typeface="Arial" panose="020B0604020202020204" pitchFamily="34" charset="0"/>
                <a:cs typeface="Arial" panose="020B0604020202020204" pitchFamily="34" charset="0"/>
              </a:rPr>
              <a:t>475-660nm</a:t>
            </a:r>
          </a:p>
        </p:txBody>
      </p:sp>
      <p:sp>
        <p:nvSpPr>
          <p:cNvPr id="50" name="TextBox 49">
            <a:extLst>
              <a:ext uri="{FF2B5EF4-FFF2-40B4-BE49-F238E27FC236}">
                <a16:creationId xmlns:a16="http://schemas.microsoft.com/office/drawing/2014/main" id="{E3703809-5C98-4DFC-98C0-E597DE2A0D87}"/>
              </a:ext>
            </a:extLst>
          </p:cNvPr>
          <p:cNvSpPr txBox="1"/>
          <p:nvPr/>
        </p:nvSpPr>
        <p:spPr>
          <a:xfrm>
            <a:off x="1973405" y="2022864"/>
            <a:ext cx="612668"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Days</a:t>
            </a:r>
          </a:p>
        </p:txBody>
      </p:sp>
      <p:sp>
        <p:nvSpPr>
          <p:cNvPr id="51" name="TextBox 50">
            <a:extLst>
              <a:ext uri="{FF2B5EF4-FFF2-40B4-BE49-F238E27FC236}">
                <a16:creationId xmlns:a16="http://schemas.microsoft.com/office/drawing/2014/main" id="{6DC02CEC-79F5-4407-93B6-63759C35B65C}"/>
              </a:ext>
            </a:extLst>
          </p:cNvPr>
          <p:cNvSpPr txBox="1"/>
          <p:nvPr/>
        </p:nvSpPr>
        <p:spPr>
          <a:xfrm rot="16200000">
            <a:off x="-260237" y="836753"/>
            <a:ext cx="1220206"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Cell number</a:t>
            </a:r>
          </a:p>
        </p:txBody>
      </p:sp>
      <p:sp>
        <p:nvSpPr>
          <p:cNvPr id="60" name="TextBox 59">
            <a:extLst>
              <a:ext uri="{FF2B5EF4-FFF2-40B4-BE49-F238E27FC236}">
                <a16:creationId xmlns:a16="http://schemas.microsoft.com/office/drawing/2014/main" id="{5301108F-E0B6-4F67-8541-FCCAFD4C8309}"/>
              </a:ext>
            </a:extLst>
          </p:cNvPr>
          <p:cNvSpPr txBox="1"/>
          <p:nvPr/>
        </p:nvSpPr>
        <p:spPr>
          <a:xfrm>
            <a:off x="9801790" y="194646"/>
            <a:ext cx="712054"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Day 4 </a:t>
            </a:r>
          </a:p>
        </p:txBody>
      </p:sp>
      <p:sp>
        <p:nvSpPr>
          <p:cNvPr id="61" name="TextBox 60">
            <a:extLst>
              <a:ext uri="{FF2B5EF4-FFF2-40B4-BE49-F238E27FC236}">
                <a16:creationId xmlns:a16="http://schemas.microsoft.com/office/drawing/2014/main" id="{ED6529C6-678B-4296-81B2-F354C379C8F8}"/>
              </a:ext>
            </a:extLst>
          </p:cNvPr>
          <p:cNvSpPr txBox="1"/>
          <p:nvPr/>
        </p:nvSpPr>
        <p:spPr>
          <a:xfrm>
            <a:off x="6295251" y="142038"/>
            <a:ext cx="712054" cy="307777"/>
          </a:xfrm>
          <a:prstGeom prst="rect">
            <a:avLst/>
          </a:prstGeom>
          <a:noFill/>
        </p:spPr>
        <p:txBody>
          <a:bodyPr wrap="none" rtlCol="0">
            <a:spAutoFit/>
          </a:bodyPr>
          <a:lstStyle/>
          <a:p>
            <a:r>
              <a:rPr lang="en-CA" sz="1400" b="1" dirty="0">
                <a:latin typeface="Arial" panose="020B0604020202020204" pitchFamily="34" charset="0"/>
                <a:cs typeface="Arial" panose="020B0604020202020204" pitchFamily="34" charset="0"/>
              </a:rPr>
              <a:t>Day 1 </a:t>
            </a:r>
          </a:p>
        </p:txBody>
      </p:sp>
      <p:pic>
        <p:nvPicPr>
          <p:cNvPr id="69" name="Picture 68">
            <a:extLst>
              <a:ext uri="{FF2B5EF4-FFF2-40B4-BE49-F238E27FC236}">
                <a16:creationId xmlns:a16="http://schemas.microsoft.com/office/drawing/2014/main" id="{E6413E99-4D50-4DD4-8F51-4A56BB4385DD}"/>
              </a:ext>
            </a:extLst>
          </p:cNvPr>
          <p:cNvPicPr>
            <a:picLocks noChangeAspect="1"/>
          </p:cNvPicPr>
          <p:nvPr/>
        </p:nvPicPr>
        <p:blipFill>
          <a:blip r:embed="rId5"/>
          <a:stretch>
            <a:fillRect/>
          </a:stretch>
        </p:blipFill>
        <p:spPr>
          <a:xfrm>
            <a:off x="-51202" y="4447879"/>
            <a:ext cx="7407282" cy="2383743"/>
          </a:xfrm>
          <a:prstGeom prst="rect">
            <a:avLst/>
          </a:prstGeom>
        </p:spPr>
      </p:pic>
      <p:sp>
        <p:nvSpPr>
          <p:cNvPr id="70" name="TextBox 69">
            <a:extLst>
              <a:ext uri="{FF2B5EF4-FFF2-40B4-BE49-F238E27FC236}">
                <a16:creationId xmlns:a16="http://schemas.microsoft.com/office/drawing/2014/main" id="{2D214DAF-EE68-4044-B785-60BE5FBE12FD}"/>
              </a:ext>
            </a:extLst>
          </p:cNvPr>
          <p:cNvSpPr txBox="1"/>
          <p:nvPr/>
        </p:nvSpPr>
        <p:spPr>
          <a:xfrm>
            <a:off x="57261" y="67514"/>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A.</a:t>
            </a:r>
          </a:p>
        </p:txBody>
      </p:sp>
      <p:sp>
        <p:nvSpPr>
          <p:cNvPr id="71" name="TextBox 70">
            <a:extLst>
              <a:ext uri="{FF2B5EF4-FFF2-40B4-BE49-F238E27FC236}">
                <a16:creationId xmlns:a16="http://schemas.microsoft.com/office/drawing/2014/main" id="{85A5C929-48DA-47BC-ABA3-9F49D72E7172}"/>
              </a:ext>
            </a:extLst>
          </p:cNvPr>
          <p:cNvSpPr txBox="1"/>
          <p:nvPr/>
        </p:nvSpPr>
        <p:spPr>
          <a:xfrm>
            <a:off x="4608182" y="100539"/>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B.</a:t>
            </a:r>
          </a:p>
        </p:txBody>
      </p:sp>
      <p:sp>
        <p:nvSpPr>
          <p:cNvPr id="72" name="TextBox 71">
            <a:extLst>
              <a:ext uri="{FF2B5EF4-FFF2-40B4-BE49-F238E27FC236}">
                <a16:creationId xmlns:a16="http://schemas.microsoft.com/office/drawing/2014/main" id="{C638B180-5A7F-4DED-A4A7-BBC4B884311E}"/>
              </a:ext>
            </a:extLst>
          </p:cNvPr>
          <p:cNvSpPr txBox="1"/>
          <p:nvPr/>
        </p:nvSpPr>
        <p:spPr>
          <a:xfrm>
            <a:off x="8362358" y="100539"/>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C.</a:t>
            </a:r>
          </a:p>
        </p:txBody>
      </p:sp>
      <p:sp>
        <p:nvSpPr>
          <p:cNvPr id="73" name="TextBox 72">
            <a:extLst>
              <a:ext uri="{FF2B5EF4-FFF2-40B4-BE49-F238E27FC236}">
                <a16:creationId xmlns:a16="http://schemas.microsoft.com/office/drawing/2014/main" id="{C773A0B2-CD9C-4E1B-9579-C3B8638E01BE}"/>
              </a:ext>
            </a:extLst>
          </p:cNvPr>
          <p:cNvSpPr txBox="1"/>
          <p:nvPr/>
        </p:nvSpPr>
        <p:spPr>
          <a:xfrm>
            <a:off x="-11352" y="2448411"/>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D.</a:t>
            </a:r>
          </a:p>
        </p:txBody>
      </p:sp>
      <p:sp>
        <p:nvSpPr>
          <p:cNvPr id="74" name="TextBox 73">
            <a:extLst>
              <a:ext uri="{FF2B5EF4-FFF2-40B4-BE49-F238E27FC236}">
                <a16:creationId xmlns:a16="http://schemas.microsoft.com/office/drawing/2014/main" id="{33B39CF3-EAC3-40FF-B6C6-516114CCEDC4}"/>
              </a:ext>
            </a:extLst>
          </p:cNvPr>
          <p:cNvSpPr txBox="1"/>
          <p:nvPr/>
        </p:nvSpPr>
        <p:spPr>
          <a:xfrm>
            <a:off x="63622" y="4411871"/>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F.</a:t>
            </a:r>
          </a:p>
        </p:txBody>
      </p:sp>
      <p:sp>
        <p:nvSpPr>
          <p:cNvPr id="32" name="TextBox 31">
            <a:extLst>
              <a:ext uri="{FF2B5EF4-FFF2-40B4-BE49-F238E27FC236}">
                <a16:creationId xmlns:a16="http://schemas.microsoft.com/office/drawing/2014/main" id="{53040955-85BF-47FB-BAC2-C277A16E9BE6}"/>
              </a:ext>
            </a:extLst>
          </p:cNvPr>
          <p:cNvSpPr txBox="1"/>
          <p:nvPr/>
        </p:nvSpPr>
        <p:spPr>
          <a:xfrm>
            <a:off x="4649939" y="2432900"/>
            <a:ext cx="430287"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E.</a:t>
            </a:r>
          </a:p>
        </p:txBody>
      </p:sp>
      <p:pic>
        <p:nvPicPr>
          <p:cNvPr id="2" name="Picture 1">
            <a:extLst>
              <a:ext uri="{FF2B5EF4-FFF2-40B4-BE49-F238E27FC236}">
                <a16:creationId xmlns:a16="http://schemas.microsoft.com/office/drawing/2014/main" id="{B8059C0F-4DAA-45FD-8F24-D8A786F952D7}"/>
              </a:ext>
            </a:extLst>
          </p:cNvPr>
          <p:cNvPicPr>
            <a:picLocks noChangeAspect="1"/>
          </p:cNvPicPr>
          <p:nvPr/>
        </p:nvPicPr>
        <p:blipFill rotWithShape="1">
          <a:blip r:embed="rId6"/>
          <a:srcRect l="7995" t="12947" b="26647"/>
          <a:stretch/>
        </p:blipFill>
        <p:spPr>
          <a:xfrm>
            <a:off x="5038469" y="2427325"/>
            <a:ext cx="3081069" cy="1938656"/>
          </a:xfrm>
          <a:prstGeom prst="rect">
            <a:avLst/>
          </a:prstGeom>
        </p:spPr>
      </p:pic>
      <p:pic>
        <p:nvPicPr>
          <p:cNvPr id="7" name="Picture 6">
            <a:extLst>
              <a:ext uri="{FF2B5EF4-FFF2-40B4-BE49-F238E27FC236}">
                <a16:creationId xmlns:a16="http://schemas.microsoft.com/office/drawing/2014/main" id="{C91A25A6-FA5A-49CF-9A19-24DD6860FEBA}"/>
              </a:ext>
            </a:extLst>
          </p:cNvPr>
          <p:cNvPicPr>
            <a:picLocks noChangeAspect="1"/>
          </p:cNvPicPr>
          <p:nvPr/>
        </p:nvPicPr>
        <p:blipFill rotWithShape="1">
          <a:blip r:embed="rId7"/>
          <a:srcRect l="8066" t="6292" r="1811" b="11158"/>
          <a:stretch/>
        </p:blipFill>
        <p:spPr>
          <a:xfrm>
            <a:off x="487548" y="202308"/>
            <a:ext cx="3516039" cy="1920795"/>
          </a:xfrm>
          <a:prstGeom prst="rect">
            <a:avLst/>
          </a:prstGeom>
        </p:spPr>
      </p:pic>
    </p:spTree>
    <p:extLst>
      <p:ext uri="{BB962C8B-B14F-4D97-AF65-F5344CB8AC3E}">
        <p14:creationId xmlns:p14="http://schemas.microsoft.com/office/powerpoint/2010/main" val="3522681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3A701A-14BE-4DC4-BC22-50AA3D2266CC}"/>
              </a:ext>
            </a:extLst>
          </p:cNvPr>
          <p:cNvSpPr/>
          <p:nvPr/>
        </p:nvSpPr>
        <p:spPr>
          <a:xfrm>
            <a:off x="218387" y="1749941"/>
            <a:ext cx="11755226" cy="1384995"/>
          </a:xfrm>
          <a:prstGeom prst="rect">
            <a:avLst/>
          </a:prstGeom>
        </p:spPr>
        <p:txBody>
          <a:bodyPr wrap="square">
            <a:spAutoFit/>
          </a:bodyPr>
          <a:lstStyle/>
          <a:p>
            <a:pPr algn="just"/>
            <a:r>
              <a:rPr lang="en-CA" sz="1200" b="1" dirty="0">
                <a:latin typeface="Times New Roman" panose="02020603050405020304" pitchFamily="18" charset="0"/>
                <a:cs typeface="Times New Roman" panose="02020603050405020304" pitchFamily="18" charset="0"/>
              </a:rPr>
              <a:t>Figure S2. PIP expression does not affect E0771 cell proliferation, migration and sensitivity to anti-cancer agents </a:t>
            </a:r>
            <a:r>
              <a:rPr lang="en-CA" sz="1200" b="1" i="1" dirty="0">
                <a:latin typeface="Times New Roman" panose="02020603050405020304" pitchFamily="18" charset="0"/>
                <a:cs typeface="Times New Roman" panose="02020603050405020304" pitchFamily="18" charset="0"/>
              </a:rPr>
              <a:t>in</a:t>
            </a:r>
            <a:r>
              <a:rPr lang="en-CA" sz="1200" b="1" dirty="0">
                <a:latin typeface="Times New Roman" panose="02020603050405020304" pitchFamily="18" charset="0"/>
                <a:cs typeface="Times New Roman" panose="02020603050405020304" pitchFamily="18" charset="0"/>
              </a:rPr>
              <a:t> </a:t>
            </a:r>
            <a:r>
              <a:rPr lang="en-CA" sz="1200" b="1" i="1" dirty="0">
                <a:latin typeface="Times New Roman" panose="02020603050405020304" pitchFamily="18" charset="0"/>
                <a:cs typeface="Times New Roman" panose="02020603050405020304" pitchFamily="18" charset="0"/>
              </a:rPr>
              <a:t>vitro</a:t>
            </a:r>
            <a:r>
              <a:rPr lang="en-CA" sz="1200" b="1" dirty="0">
                <a:latin typeface="Times New Roman" panose="02020603050405020304" pitchFamily="18" charset="0"/>
                <a:cs typeface="Times New Roman" panose="02020603050405020304" pitchFamily="18" charset="0"/>
              </a:rPr>
              <a:t>.</a:t>
            </a:r>
            <a:r>
              <a:rPr lang="en-CA" sz="1200" dirty="0">
                <a:latin typeface="Times New Roman" panose="02020603050405020304" pitchFamily="18" charset="0"/>
                <a:cs typeface="Times New Roman" panose="02020603050405020304" pitchFamily="18" charset="0"/>
              </a:rPr>
              <a:t> Wild-type, empty vector or PIP transduced E0771 cells were seeded in 12 well plates (5 x 10</a:t>
            </a:r>
            <a:r>
              <a:rPr lang="en-CA" sz="1200" baseline="30000" dirty="0">
                <a:latin typeface="Times New Roman" panose="02020603050405020304" pitchFamily="18" charset="0"/>
                <a:cs typeface="Times New Roman" panose="02020603050405020304" pitchFamily="18" charset="0"/>
              </a:rPr>
              <a:t>4</a:t>
            </a:r>
            <a:r>
              <a:rPr lang="en-CA" sz="1200" dirty="0">
                <a:latin typeface="Times New Roman" panose="02020603050405020304" pitchFamily="18" charset="0"/>
                <a:cs typeface="Times New Roman" panose="02020603050405020304" pitchFamily="18" charset="0"/>
              </a:rPr>
              <a:t> cells/well) and counted daily for 4 days using the TC-10 cell counter. Panel A shows the growth curve for WT, empty vector (EV) and PIP transduced (PIP) E0771 cells. Panels (B) and (C) show the absorbance values for the different E0771 cells at 1 and 4 days respectively, as assessed by the XTT assay.</a:t>
            </a:r>
            <a:r>
              <a:rPr lang="en-CA" sz="1200" b="1" dirty="0">
                <a:latin typeface="Times New Roman" panose="02020603050405020304" pitchFamily="18" charset="0"/>
                <a:cs typeface="Times New Roman" panose="02020603050405020304" pitchFamily="18" charset="0"/>
              </a:rPr>
              <a:t> </a:t>
            </a:r>
            <a:r>
              <a:rPr lang="en-CA" sz="1200" dirty="0">
                <a:latin typeface="Times New Roman" panose="02020603050405020304" pitchFamily="18" charset="0"/>
                <a:cs typeface="Times New Roman" panose="02020603050405020304" pitchFamily="18" charset="0"/>
              </a:rPr>
              <a:t>Cell migration was assessed by the trans-well migration assay. (D) representative images of E0771 cell lines from the trans-well migration assay. (E) bar graph showing the number of migrated cell count per field.</a:t>
            </a:r>
            <a:r>
              <a:rPr lang="en-US" sz="1200" dirty="0">
                <a:latin typeface="Times New Roman" panose="02020603050405020304" pitchFamily="18" charset="0"/>
                <a:cs typeface="Times New Roman" panose="02020603050405020304" pitchFamily="18" charset="0"/>
              </a:rPr>
              <a:t> Different E0771 cell lines were treated </a:t>
            </a:r>
            <a:r>
              <a:rPr lang="en-US" sz="1200" i="1" dirty="0">
                <a:latin typeface="Times New Roman" panose="02020603050405020304" pitchFamily="18" charset="0"/>
                <a:cs typeface="Times New Roman" panose="02020603050405020304" pitchFamily="18" charset="0"/>
              </a:rPr>
              <a:t>in vitro </a:t>
            </a:r>
            <a:r>
              <a:rPr lang="en-US" sz="1200" dirty="0">
                <a:latin typeface="Times New Roman" panose="02020603050405020304" pitchFamily="18" charset="0"/>
                <a:cs typeface="Times New Roman" panose="02020603050405020304" pitchFamily="18" charset="0"/>
              </a:rPr>
              <a:t>with different anti-cancer drugs (doxorubicin, cisplatin, etoposide) as well as tamoxifen for 48 h and cell viability was measured by XTT assay and normalized to DMSO control (H).</a:t>
            </a:r>
            <a:r>
              <a:rPr lang="en-CA" sz="1200" dirty="0">
                <a:latin typeface="Times New Roman" panose="02020603050405020304" pitchFamily="18" charset="0"/>
                <a:cs typeface="Times New Roman" panose="02020603050405020304" pitchFamily="18" charset="0"/>
              </a:rPr>
              <a:t> All experiments were done in triplicates and the results are representative of 3 different experiments with similar outcomes. Results are expressed as mean± SEM; two-way analysis of variance was conducted.</a:t>
            </a:r>
          </a:p>
        </p:txBody>
      </p:sp>
    </p:spTree>
    <p:extLst>
      <p:ext uri="{BB962C8B-B14F-4D97-AF65-F5344CB8AC3E}">
        <p14:creationId xmlns:p14="http://schemas.microsoft.com/office/powerpoint/2010/main" val="4261634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a:extLst>
              <a:ext uri="{FF2B5EF4-FFF2-40B4-BE49-F238E27FC236}">
                <a16:creationId xmlns:a16="http://schemas.microsoft.com/office/drawing/2014/main" id="{C0AAB717-0097-445C-9FF8-CAF9788C3EAB}"/>
              </a:ext>
            </a:extLst>
          </p:cNvPr>
          <p:cNvGraphicFramePr>
            <a:graphicFrameLocks noChangeAspect="1"/>
          </p:cNvGraphicFramePr>
          <p:nvPr/>
        </p:nvGraphicFramePr>
        <p:xfrm>
          <a:off x="7005247" y="1039794"/>
          <a:ext cx="4825392" cy="3078443"/>
        </p:xfrm>
        <a:graphic>
          <a:graphicData uri="http://schemas.openxmlformats.org/presentationml/2006/ole">
            <mc:AlternateContent xmlns:mc="http://schemas.openxmlformats.org/markup-compatibility/2006">
              <mc:Choice xmlns:v="urn:schemas-microsoft-com:vml" Requires="v">
                <p:oleObj spid="_x0000_s2058" name="Prism Project" r:id="rId3" imgW="3780000" imgH="2412000" progId="Prism5.Document">
                  <p:embed/>
                </p:oleObj>
              </mc:Choice>
              <mc:Fallback>
                <p:oleObj name="Prism Project" r:id="rId3" imgW="3780000" imgH="2412000" progId="Prism5.Document">
                  <p:embed/>
                  <p:pic>
                    <p:nvPicPr>
                      <p:cNvPr id="6" name="Object 5">
                        <a:extLst>
                          <a:ext uri="{FF2B5EF4-FFF2-40B4-BE49-F238E27FC236}">
                            <a16:creationId xmlns:a16="http://schemas.microsoft.com/office/drawing/2014/main" id="{C0AAB717-0097-445C-9FF8-CAF9788C3EAB}"/>
                          </a:ext>
                        </a:extLst>
                      </p:cNvPr>
                      <p:cNvPicPr/>
                      <p:nvPr/>
                    </p:nvPicPr>
                    <p:blipFill>
                      <a:blip r:embed="rId4"/>
                      <a:stretch>
                        <a:fillRect/>
                      </a:stretch>
                    </p:blipFill>
                    <p:spPr>
                      <a:xfrm>
                        <a:off x="7005247" y="1039794"/>
                        <a:ext cx="4825392" cy="3078443"/>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C60DDF47-E2EE-428E-B475-F38CE6931562}"/>
              </a:ext>
            </a:extLst>
          </p:cNvPr>
          <p:cNvPicPr>
            <a:picLocks noChangeAspect="1"/>
          </p:cNvPicPr>
          <p:nvPr/>
        </p:nvPicPr>
        <p:blipFill rotWithShape="1">
          <a:blip r:embed="rId5"/>
          <a:srcRect t="12430"/>
          <a:stretch/>
        </p:blipFill>
        <p:spPr>
          <a:xfrm>
            <a:off x="361359" y="1290186"/>
            <a:ext cx="5586442" cy="2966374"/>
          </a:xfrm>
          <a:prstGeom prst="rect">
            <a:avLst/>
          </a:prstGeom>
        </p:spPr>
      </p:pic>
      <p:sp>
        <p:nvSpPr>
          <p:cNvPr id="8" name="TextBox 7">
            <a:extLst>
              <a:ext uri="{FF2B5EF4-FFF2-40B4-BE49-F238E27FC236}">
                <a16:creationId xmlns:a16="http://schemas.microsoft.com/office/drawing/2014/main" id="{23DB1470-B89C-44C8-8283-625F469E4209}"/>
              </a:ext>
            </a:extLst>
          </p:cNvPr>
          <p:cNvSpPr txBox="1"/>
          <p:nvPr/>
        </p:nvSpPr>
        <p:spPr>
          <a:xfrm>
            <a:off x="179110" y="4706251"/>
            <a:ext cx="12012890" cy="830997"/>
          </a:xfrm>
          <a:prstGeom prst="rect">
            <a:avLst/>
          </a:prstGeom>
          <a:noFill/>
        </p:spPr>
        <p:txBody>
          <a:bodyPr wrap="square" rtlCol="0">
            <a:spAutoFit/>
          </a:bodyPr>
          <a:lstStyle/>
          <a:p>
            <a:pPr algn="just"/>
            <a:r>
              <a:rPr lang="en-CA" sz="1200" b="1" dirty="0">
                <a:latin typeface="Times New Roman" panose="02020603050405020304" pitchFamily="18" charset="0"/>
                <a:cs typeface="Times New Roman" panose="02020603050405020304" pitchFamily="18" charset="0"/>
              </a:rPr>
              <a:t>Figure S3: PIP expression reduces E0771 tumor growth in immunocompetent syngeneic C57BL/6 mice.</a:t>
            </a:r>
            <a:r>
              <a:rPr lang="en-CA" sz="1200" b="1" i="1" dirty="0">
                <a:latin typeface="Times New Roman" panose="02020603050405020304" pitchFamily="18" charset="0"/>
                <a:cs typeface="Times New Roman" panose="02020603050405020304" pitchFamily="18" charset="0"/>
              </a:rPr>
              <a:t> </a:t>
            </a:r>
            <a:r>
              <a:rPr lang="en-CA" sz="1200" dirty="0">
                <a:latin typeface="Times New Roman" panose="02020603050405020304" pitchFamily="18" charset="0"/>
                <a:cs typeface="Times New Roman" panose="02020603050405020304" pitchFamily="18" charset="0"/>
              </a:rPr>
              <a:t>Female WT C57BL/6 mice were injected </a:t>
            </a:r>
            <a:r>
              <a:rPr lang="en-US" sz="1200" dirty="0">
                <a:latin typeface="Times New Roman" panose="02020603050405020304" pitchFamily="18" charset="0"/>
                <a:cs typeface="Times New Roman" panose="02020603050405020304" pitchFamily="18" charset="0"/>
              </a:rPr>
              <a:t>orthotopically into the 4</a:t>
            </a:r>
            <a:r>
              <a:rPr lang="en-US" sz="1200" baseline="30000" dirty="0">
                <a:latin typeface="Times New Roman" panose="02020603050405020304" pitchFamily="18" charset="0"/>
                <a:cs typeface="Times New Roman" panose="02020603050405020304" pitchFamily="18" charset="0"/>
              </a:rPr>
              <a:t>th</a:t>
            </a:r>
            <a:r>
              <a:rPr lang="en-US" sz="1200" dirty="0">
                <a:latin typeface="Times New Roman" panose="02020603050405020304" pitchFamily="18" charset="0"/>
                <a:cs typeface="Times New Roman" panose="02020603050405020304" pitchFamily="18" charset="0"/>
              </a:rPr>
              <a:t> mammary fat pad</a:t>
            </a:r>
            <a:r>
              <a:rPr lang="en-CA" sz="1200" dirty="0">
                <a:latin typeface="Times New Roman" panose="02020603050405020304" pitchFamily="18" charset="0"/>
                <a:cs typeface="Times New Roman" panose="02020603050405020304" pitchFamily="18" charset="0"/>
              </a:rPr>
              <a:t> with </a:t>
            </a:r>
            <a:r>
              <a:rPr lang="en-US" sz="1200" dirty="0">
                <a:latin typeface="Times New Roman" panose="02020603050405020304" pitchFamily="18" charset="0"/>
                <a:cs typeface="Times New Roman" panose="02020603050405020304" pitchFamily="18" charset="0"/>
              </a:rPr>
              <a:t>5 x 10</a:t>
            </a:r>
            <a:r>
              <a:rPr lang="en-US" sz="1200" baseline="30000" dirty="0">
                <a:latin typeface="Times New Roman" panose="02020603050405020304" pitchFamily="18" charset="0"/>
                <a:cs typeface="Times New Roman" panose="02020603050405020304" pitchFamily="18" charset="0"/>
              </a:rPr>
              <a:t>4</a:t>
            </a:r>
            <a:r>
              <a:rPr lang="en-US" sz="1200" dirty="0">
                <a:latin typeface="Times New Roman" panose="02020603050405020304" pitchFamily="18" charset="0"/>
                <a:cs typeface="Times New Roman" panose="02020603050405020304" pitchFamily="18" charset="0"/>
              </a:rPr>
              <a:t> E0771-EV (empty vector control) or E0771-PIP (PIP expressing) cells in 100 </a:t>
            </a:r>
            <a:r>
              <a:rPr lang="en-US" sz="1200" dirty="0" err="1">
                <a:latin typeface="Times New Roman" panose="02020603050405020304" pitchFamily="18" charset="0"/>
                <a:cs typeface="Times New Roman" panose="02020603050405020304" pitchFamily="18" charset="0"/>
              </a:rPr>
              <a:t>μL</a:t>
            </a:r>
            <a:r>
              <a:rPr lang="en-US" sz="1200" dirty="0">
                <a:latin typeface="Times New Roman" panose="02020603050405020304" pitchFamily="18" charset="0"/>
                <a:cs typeface="Times New Roman" panose="02020603050405020304" pitchFamily="18" charset="0"/>
              </a:rPr>
              <a:t> PBS. </a:t>
            </a:r>
            <a:r>
              <a:rPr lang="en-CA" sz="1200" dirty="0">
                <a:latin typeface="Times New Roman" panose="02020603050405020304" pitchFamily="18" charset="0"/>
                <a:cs typeface="Times New Roman" panose="02020603050405020304" pitchFamily="18" charset="0"/>
              </a:rPr>
              <a:t>The tumor growth curve (A) was determined by measuring the tumor diameter with digital calipers and tumor volume calculated as described in “Materials and Methods”. At sacrifice, tumors were excised and weighed (B). Results are representative of 2 different experiments. </a:t>
            </a:r>
            <a:r>
              <a:rPr lang="en-US" sz="1200" dirty="0">
                <a:latin typeface="Times New Roman" panose="02020603050405020304" pitchFamily="18" charset="0"/>
                <a:cs typeface="Times New Roman" panose="02020603050405020304" pitchFamily="18" charset="0"/>
              </a:rPr>
              <a:t>Results are expressed as mean ± SEM of n =3 mice/group. *, p &lt; 0.05; two-way ANOVA was conducted.</a:t>
            </a:r>
            <a:endParaRPr lang="en-CA" sz="1200" b="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7BF53061-00DA-4C7A-9099-C48327D787F0}"/>
              </a:ext>
            </a:extLst>
          </p:cNvPr>
          <p:cNvSpPr txBox="1"/>
          <p:nvPr/>
        </p:nvSpPr>
        <p:spPr>
          <a:xfrm>
            <a:off x="506896" y="1039794"/>
            <a:ext cx="389850"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A.</a:t>
            </a:r>
          </a:p>
        </p:txBody>
      </p:sp>
      <p:sp>
        <p:nvSpPr>
          <p:cNvPr id="9" name="TextBox 8">
            <a:extLst>
              <a:ext uri="{FF2B5EF4-FFF2-40B4-BE49-F238E27FC236}">
                <a16:creationId xmlns:a16="http://schemas.microsoft.com/office/drawing/2014/main" id="{46CD158A-7A0A-4CBE-9772-5C426BAE377C}"/>
              </a:ext>
            </a:extLst>
          </p:cNvPr>
          <p:cNvSpPr txBox="1"/>
          <p:nvPr/>
        </p:nvSpPr>
        <p:spPr>
          <a:xfrm>
            <a:off x="7005247" y="1039794"/>
            <a:ext cx="389850" cy="338554"/>
          </a:xfrm>
          <a:prstGeom prst="rect">
            <a:avLst/>
          </a:prstGeom>
          <a:noFill/>
        </p:spPr>
        <p:txBody>
          <a:bodyPr wrap="none" rtlCol="0">
            <a:spAutoFit/>
          </a:bodyPr>
          <a:lstStyle/>
          <a:p>
            <a:r>
              <a:rPr lang="en-CA" sz="16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4241654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DC8F0702-407A-4304-9116-1E18F9A02D91}"/>
              </a:ext>
            </a:extLst>
          </p:cNvPr>
          <p:cNvPicPr>
            <a:picLocks noChangeAspect="1"/>
          </p:cNvPicPr>
          <p:nvPr/>
        </p:nvPicPr>
        <p:blipFill>
          <a:blip r:embed="rId3"/>
          <a:stretch>
            <a:fillRect/>
          </a:stretch>
        </p:blipFill>
        <p:spPr>
          <a:xfrm>
            <a:off x="2461331" y="1867349"/>
            <a:ext cx="3555561" cy="1730582"/>
          </a:xfrm>
          <a:prstGeom prst="rect">
            <a:avLst/>
          </a:prstGeom>
        </p:spPr>
      </p:pic>
      <p:pic>
        <p:nvPicPr>
          <p:cNvPr id="67" name="Picture 66">
            <a:extLst>
              <a:ext uri="{FF2B5EF4-FFF2-40B4-BE49-F238E27FC236}">
                <a16:creationId xmlns:a16="http://schemas.microsoft.com/office/drawing/2014/main" id="{707F750E-96D6-4D60-B796-1193FE53D535}"/>
              </a:ext>
            </a:extLst>
          </p:cNvPr>
          <p:cNvPicPr>
            <a:picLocks noChangeAspect="1"/>
          </p:cNvPicPr>
          <p:nvPr/>
        </p:nvPicPr>
        <p:blipFill>
          <a:blip r:embed="rId4"/>
          <a:stretch>
            <a:fillRect/>
          </a:stretch>
        </p:blipFill>
        <p:spPr>
          <a:xfrm>
            <a:off x="2466922" y="3586830"/>
            <a:ext cx="3461165" cy="1718783"/>
          </a:xfrm>
          <a:prstGeom prst="rect">
            <a:avLst/>
          </a:prstGeom>
        </p:spPr>
      </p:pic>
      <p:sp>
        <p:nvSpPr>
          <p:cNvPr id="68" name="TextBox 67">
            <a:extLst>
              <a:ext uri="{FF2B5EF4-FFF2-40B4-BE49-F238E27FC236}">
                <a16:creationId xmlns:a16="http://schemas.microsoft.com/office/drawing/2014/main" id="{03708559-BD89-4D0A-91BA-85A333BDA1A3}"/>
              </a:ext>
            </a:extLst>
          </p:cNvPr>
          <p:cNvSpPr txBox="1"/>
          <p:nvPr/>
        </p:nvSpPr>
        <p:spPr>
          <a:xfrm>
            <a:off x="1131523" y="753304"/>
            <a:ext cx="903324"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NK cells</a:t>
            </a:r>
          </a:p>
        </p:txBody>
      </p:sp>
      <p:sp>
        <p:nvSpPr>
          <p:cNvPr id="69" name="TextBox 68">
            <a:extLst>
              <a:ext uri="{FF2B5EF4-FFF2-40B4-BE49-F238E27FC236}">
                <a16:creationId xmlns:a16="http://schemas.microsoft.com/office/drawing/2014/main" id="{55818D6F-2676-4F49-9720-C1B14EC45D6D}"/>
              </a:ext>
            </a:extLst>
          </p:cNvPr>
          <p:cNvSpPr txBox="1"/>
          <p:nvPr/>
        </p:nvSpPr>
        <p:spPr>
          <a:xfrm>
            <a:off x="850493" y="2438721"/>
            <a:ext cx="1801297"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Dendritic cells</a:t>
            </a:r>
          </a:p>
        </p:txBody>
      </p:sp>
      <p:sp>
        <p:nvSpPr>
          <p:cNvPr id="70" name="TextBox 69">
            <a:extLst>
              <a:ext uri="{FF2B5EF4-FFF2-40B4-BE49-F238E27FC236}">
                <a16:creationId xmlns:a16="http://schemas.microsoft.com/office/drawing/2014/main" id="{F7933121-9969-4AC7-BAF7-BE9E585D34DF}"/>
              </a:ext>
            </a:extLst>
          </p:cNvPr>
          <p:cNvSpPr txBox="1"/>
          <p:nvPr/>
        </p:nvSpPr>
        <p:spPr>
          <a:xfrm>
            <a:off x="876697" y="3987209"/>
            <a:ext cx="1801297" cy="523220"/>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CD4</a:t>
            </a:r>
            <a:r>
              <a:rPr lang="en-CA" sz="1600" b="1" baseline="30000" dirty="0">
                <a:latin typeface="Arial" panose="020B0604020202020204" pitchFamily="34" charset="0"/>
                <a:cs typeface="Arial" panose="020B0604020202020204" pitchFamily="34" charset="0"/>
              </a:rPr>
              <a:t>+</a:t>
            </a:r>
            <a:r>
              <a:rPr lang="en-CA" sz="1400" b="1" dirty="0">
                <a:latin typeface="Arial" panose="020B0604020202020204" pitchFamily="34" charset="0"/>
                <a:cs typeface="Arial" panose="020B0604020202020204" pitchFamily="34" charset="0"/>
              </a:rPr>
              <a:t> IL-4</a:t>
            </a:r>
            <a:r>
              <a:rPr lang="en-CA" sz="1600" b="1" baseline="30000" dirty="0">
                <a:latin typeface="Arial" panose="020B0604020202020204" pitchFamily="34" charset="0"/>
                <a:cs typeface="Arial" panose="020B0604020202020204" pitchFamily="34" charset="0"/>
              </a:rPr>
              <a:t>+</a:t>
            </a:r>
            <a:r>
              <a:rPr lang="en-CA" sz="1400" b="1" dirty="0">
                <a:latin typeface="Arial" panose="020B0604020202020204" pitchFamily="34" charset="0"/>
                <a:cs typeface="Arial" panose="020B0604020202020204" pitchFamily="34" charset="0"/>
              </a:rPr>
              <a:t> T cells        (Th2) cells</a:t>
            </a:r>
          </a:p>
        </p:txBody>
      </p:sp>
      <p:sp>
        <p:nvSpPr>
          <p:cNvPr id="71" name="TextBox 70">
            <a:extLst>
              <a:ext uri="{FF2B5EF4-FFF2-40B4-BE49-F238E27FC236}">
                <a16:creationId xmlns:a16="http://schemas.microsoft.com/office/drawing/2014/main" id="{F6D0CF55-FA9E-4130-97BA-1F585D6BE994}"/>
              </a:ext>
            </a:extLst>
          </p:cNvPr>
          <p:cNvSpPr txBox="1"/>
          <p:nvPr/>
        </p:nvSpPr>
        <p:spPr>
          <a:xfrm>
            <a:off x="3262689" y="300"/>
            <a:ext cx="447015"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EV</a:t>
            </a:r>
          </a:p>
        </p:txBody>
      </p:sp>
      <p:sp>
        <p:nvSpPr>
          <p:cNvPr id="72" name="TextBox 71">
            <a:extLst>
              <a:ext uri="{FF2B5EF4-FFF2-40B4-BE49-F238E27FC236}">
                <a16:creationId xmlns:a16="http://schemas.microsoft.com/office/drawing/2014/main" id="{A404170C-30B6-490D-A001-6A556D165CCD}"/>
              </a:ext>
            </a:extLst>
          </p:cNvPr>
          <p:cNvSpPr txBox="1"/>
          <p:nvPr/>
        </p:nvSpPr>
        <p:spPr>
          <a:xfrm>
            <a:off x="4942037" y="300"/>
            <a:ext cx="499268"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PIP</a:t>
            </a:r>
          </a:p>
        </p:txBody>
      </p:sp>
      <p:pic>
        <p:nvPicPr>
          <p:cNvPr id="73" name="Picture 72">
            <a:extLst>
              <a:ext uri="{FF2B5EF4-FFF2-40B4-BE49-F238E27FC236}">
                <a16:creationId xmlns:a16="http://schemas.microsoft.com/office/drawing/2014/main" id="{F0372791-1363-40F7-96AB-B89327246B47}"/>
              </a:ext>
            </a:extLst>
          </p:cNvPr>
          <p:cNvPicPr>
            <a:picLocks noChangeAspect="1"/>
          </p:cNvPicPr>
          <p:nvPr/>
        </p:nvPicPr>
        <p:blipFill>
          <a:blip r:embed="rId5"/>
          <a:stretch>
            <a:fillRect/>
          </a:stretch>
        </p:blipFill>
        <p:spPr>
          <a:xfrm>
            <a:off x="7626946" y="1820279"/>
            <a:ext cx="3472965" cy="1718902"/>
          </a:xfrm>
          <a:prstGeom prst="rect">
            <a:avLst/>
          </a:prstGeom>
        </p:spPr>
      </p:pic>
      <p:sp>
        <p:nvSpPr>
          <p:cNvPr id="74" name="TextBox 73">
            <a:extLst>
              <a:ext uri="{FF2B5EF4-FFF2-40B4-BE49-F238E27FC236}">
                <a16:creationId xmlns:a16="http://schemas.microsoft.com/office/drawing/2014/main" id="{6D42FB93-CBB0-41AD-B1A4-84BC154DDC53}"/>
              </a:ext>
            </a:extLst>
          </p:cNvPr>
          <p:cNvSpPr txBox="1"/>
          <p:nvPr/>
        </p:nvSpPr>
        <p:spPr>
          <a:xfrm>
            <a:off x="6412102" y="2438722"/>
            <a:ext cx="1352074" cy="307777"/>
          </a:xfrm>
          <a:prstGeom prst="rect">
            <a:avLst/>
          </a:prstGeom>
          <a:noFill/>
        </p:spPr>
        <p:txBody>
          <a:bodyPr wrap="square" rtlCol="0">
            <a:spAutoFit/>
          </a:bodyPr>
          <a:lstStyle/>
          <a:p>
            <a:r>
              <a:rPr lang="en-CA" sz="1400" b="1" dirty="0">
                <a:latin typeface="Arial" panose="020B0604020202020204" pitchFamily="34" charset="0"/>
                <a:ea typeface="Calibri" panose="020F0502020204030204" pitchFamily="34" charset="0"/>
                <a:cs typeface="Arial" panose="020B0604020202020204" pitchFamily="34" charset="0"/>
              </a:rPr>
              <a:t>CD8</a:t>
            </a:r>
            <a:r>
              <a:rPr lang="en-CA" sz="1600" b="1" baseline="30000" dirty="0">
                <a:latin typeface="Arial" panose="020B0604020202020204" pitchFamily="34" charset="0"/>
                <a:ea typeface="Calibri" panose="020F0502020204030204" pitchFamily="34" charset="0"/>
                <a:cs typeface="Arial" panose="020B0604020202020204" pitchFamily="34" charset="0"/>
              </a:rPr>
              <a:t>+</a:t>
            </a:r>
            <a:r>
              <a:rPr lang="en-CA" sz="1400" b="1" dirty="0">
                <a:latin typeface="Arial" panose="020B0604020202020204" pitchFamily="34" charset="0"/>
                <a:ea typeface="Calibri" panose="020F0502020204030204" pitchFamily="34" charset="0"/>
                <a:cs typeface="Arial" panose="020B0604020202020204" pitchFamily="34" charset="0"/>
              </a:rPr>
              <a:t>  T cells</a:t>
            </a:r>
            <a:endParaRPr lang="en-CA" sz="1400" b="1" dirty="0">
              <a:latin typeface="Arial" panose="020B0604020202020204" pitchFamily="34" charset="0"/>
              <a:cs typeface="Arial" panose="020B0604020202020204" pitchFamily="34" charset="0"/>
            </a:endParaRPr>
          </a:p>
        </p:txBody>
      </p:sp>
      <p:pic>
        <p:nvPicPr>
          <p:cNvPr id="75" name="Picture 74">
            <a:extLst>
              <a:ext uri="{FF2B5EF4-FFF2-40B4-BE49-F238E27FC236}">
                <a16:creationId xmlns:a16="http://schemas.microsoft.com/office/drawing/2014/main" id="{98E3D36B-99AC-4758-AC3B-825AA8F0B734}"/>
              </a:ext>
            </a:extLst>
          </p:cNvPr>
          <p:cNvPicPr>
            <a:picLocks noChangeAspect="1"/>
          </p:cNvPicPr>
          <p:nvPr/>
        </p:nvPicPr>
        <p:blipFill>
          <a:blip r:embed="rId6"/>
          <a:stretch>
            <a:fillRect/>
          </a:stretch>
        </p:blipFill>
        <p:spPr>
          <a:xfrm>
            <a:off x="7616145" y="223540"/>
            <a:ext cx="3461165" cy="1684227"/>
          </a:xfrm>
          <a:prstGeom prst="rect">
            <a:avLst/>
          </a:prstGeom>
        </p:spPr>
      </p:pic>
      <p:sp>
        <p:nvSpPr>
          <p:cNvPr id="76" name="TextBox 75">
            <a:extLst>
              <a:ext uri="{FF2B5EF4-FFF2-40B4-BE49-F238E27FC236}">
                <a16:creationId xmlns:a16="http://schemas.microsoft.com/office/drawing/2014/main" id="{3AC215EA-4E7C-4D2E-9B23-632864C8C33D}"/>
              </a:ext>
            </a:extLst>
          </p:cNvPr>
          <p:cNvSpPr txBox="1"/>
          <p:nvPr/>
        </p:nvSpPr>
        <p:spPr>
          <a:xfrm>
            <a:off x="6362205" y="753304"/>
            <a:ext cx="1454544" cy="307777"/>
          </a:xfrm>
          <a:prstGeom prst="rect">
            <a:avLst/>
          </a:prstGeom>
          <a:noFill/>
        </p:spPr>
        <p:txBody>
          <a:bodyPr wrap="square" rtlCol="0">
            <a:spAutoFit/>
          </a:bodyPr>
          <a:lstStyle/>
          <a:p>
            <a:r>
              <a:rPr lang="en-CA" sz="1400" b="1" dirty="0">
                <a:latin typeface="Arial" panose="020B0604020202020204" pitchFamily="34" charset="0"/>
                <a:ea typeface="Calibri" panose="020F0502020204030204" pitchFamily="34" charset="0"/>
                <a:cs typeface="Arial" panose="020B0604020202020204" pitchFamily="34" charset="0"/>
              </a:rPr>
              <a:t>CD4</a:t>
            </a:r>
            <a:r>
              <a:rPr lang="en-CA" sz="1600" b="1" baseline="30000" dirty="0">
                <a:latin typeface="Arial" panose="020B0604020202020204" pitchFamily="34" charset="0"/>
                <a:ea typeface="Calibri" panose="020F0502020204030204" pitchFamily="34" charset="0"/>
                <a:cs typeface="Arial" panose="020B0604020202020204" pitchFamily="34" charset="0"/>
              </a:rPr>
              <a:t>+</a:t>
            </a:r>
            <a:r>
              <a:rPr lang="en-CA" sz="1400" b="1" dirty="0">
                <a:latin typeface="Arial" panose="020B0604020202020204" pitchFamily="34" charset="0"/>
                <a:ea typeface="Calibri" panose="020F0502020204030204" pitchFamily="34" charset="0"/>
                <a:cs typeface="Arial" panose="020B0604020202020204" pitchFamily="34" charset="0"/>
              </a:rPr>
              <a:t>  T cells</a:t>
            </a:r>
            <a:endParaRPr lang="en-CA" sz="1400" b="1"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2F6808F7-E37E-4FD1-A724-2139B69271B7}"/>
              </a:ext>
            </a:extLst>
          </p:cNvPr>
          <p:cNvSpPr txBox="1"/>
          <p:nvPr/>
        </p:nvSpPr>
        <p:spPr>
          <a:xfrm>
            <a:off x="8329342" y="300"/>
            <a:ext cx="447015"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EV</a:t>
            </a:r>
          </a:p>
        </p:txBody>
      </p:sp>
      <p:sp>
        <p:nvSpPr>
          <p:cNvPr id="78" name="TextBox 77">
            <a:extLst>
              <a:ext uri="{FF2B5EF4-FFF2-40B4-BE49-F238E27FC236}">
                <a16:creationId xmlns:a16="http://schemas.microsoft.com/office/drawing/2014/main" id="{67EEADF1-5384-4259-A2FA-F761825C1D4E}"/>
              </a:ext>
            </a:extLst>
          </p:cNvPr>
          <p:cNvSpPr txBox="1"/>
          <p:nvPr/>
        </p:nvSpPr>
        <p:spPr>
          <a:xfrm>
            <a:off x="10008690" y="300"/>
            <a:ext cx="499268" cy="307777"/>
          </a:xfrm>
          <a:prstGeom prst="rect">
            <a:avLst/>
          </a:prstGeom>
          <a:noFill/>
        </p:spPr>
        <p:txBody>
          <a:bodyPr wrap="square" rtlCol="0">
            <a:spAutoFit/>
          </a:bodyPr>
          <a:lstStyle/>
          <a:p>
            <a:r>
              <a:rPr lang="en-CA" sz="1400" b="1" dirty="0">
                <a:latin typeface="Arial" panose="020B0604020202020204" pitchFamily="34" charset="0"/>
                <a:cs typeface="Arial" panose="020B0604020202020204" pitchFamily="34" charset="0"/>
              </a:rPr>
              <a:t>PIP</a:t>
            </a:r>
          </a:p>
        </p:txBody>
      </p:sp>
      <p:sp>
        <p:nvSpPr>
          <p:cNvPr id="79" name="TextBox 78">
            <a:extLst>
              <a:ext uri="{FF2B5EF4-FFF2-40B4-BE49-F238E27FC236}">
                <a16:creationId xmlns:a16="http://schemas.microsoft.com/office/drawing/2014/main" id="{1F9BF716-F182-45A6-92C5-B0661BC50ED1}"/>
              </a:ext>
            </a:extLst>
          </p:cNvPr>
          <p:cNvSpPr txBox="1"/>
          <p:nvPr/>
        </p:nvSpPr>
        <p:spPr>
          <a:xfrm>
            <a:off x="260809" y="5581917"/>
            <a:ext cx="11670382" cy="1015663"/>
          </a:xfrm>
          <a:prstGeom prst="rect">
            <a:avLst/>
          </a:prstGeom>
          <a:noFill/>
        </p:spPr>
        <p:txBody>
          <a:bodyPr wrap="square" rtlCol="0">
            <a:spAutoFit/>
          </a:bodyPr>
          <a:lstStyle/>
          <a:p>
            <a:pPr algn="just"/>
            <a:r>
              <a:rPr lang="en-CA" sz="1200" b="1" dirty="0">
                <a:latin typeface="Times New Roman" panose="02020603050405020304" pitchFamily="18" charset="0"/>
                <a:cs typeface="Times New Roman" panose="02020603050405020304" pitchFamily="18" charset="0"/>
              </a:rPr>
              <a:t>Figure S4. Representative flow cytometry and ELISA data for tumor immunophenotype and cytokine responses. </a:t>
            </a:r>
            <a:r>
              <a:rPr lang="en-CA" sz="1200" dirty="0">
                <a:latin typeface="Times New Roman" panose="02020603050405020304" pitchFamily="18" charset="0"/>
                <a:ea typeface="Calibri" panose="020F0502020204030204" pitchFamily="34" charset="0"/>
                <a:cs typeface="Times New Roman" panose="02020603050405020304" pitchFamily="18" charset="0"/>
              </a:rPr>
              <a:t>Wild type BALB/ c mice were injected with PIP expressing 4T1 cells (PIP) and controls (EV), and immunophenotyping and cytokine analysis were performed on tumor samples. Representative contour plots show the percentages of NK cells (A), dendritic cells (B), CD4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T cells (C), CD8</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T cells (D), and CD4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IL-4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T cells (E) as determined by flow cytometry. </a:t>
            </a:r>
            <a:r>
              <a:rPr lang="en-US" sz="1200" dirty="0">
                <a:latin typeface="Times New Roman" panose="02020603050405020304" pitchFamily="18" charset="0"/>
                <a:ea typeface="Calibri" panose="020F0502020204030204" pitchFamily="34" charset="0"/>
                <a:cs typeface="Times New Roman" panose="02020603050405020304" pitchFamily="18" charset="0"/>
              </a:rPr>
              <a:t>The production of IFN-γ and IL-4 release was also assessed by enzyme-linked immunosorbent assay (ELISA) after sub-culturing the total cells from the tumor microenvironment. The ratio of IFN-γ to IL-4 levels in </a:t>
            </a:r>
            <a:r>
              <a:rPr lang="en-US" sz="1200" dirty="0" err="1">
                <a:latin typeface="Times New Roman" panose="02020603050405020304" pitchFamily="18" charset="0"/>
                <a:ea typeface="Calibri" panose="020F0502020204030204" pitchFamily="34" charset="0"/>
                <a:cs typeface="Times New Roman" panose="02020603050405020304" pitchFamily="18" charset="0"/>
              </a:rPr>
              <a:t>pg</a:t>
            </a:r>
            <a:r>
              <a:rPr lang="en-US" sz="1200" dirty="0">
                <a:latin typeface="Times New Roman" panose="02020603050405020304" pitchFamily="18" charset="0"/>
                <a:ea typeface="Calibri" panose="020F0502020204030204" pitchFamily="34" charset="0"/>
                <a:cs typeface="Times New Roman" panose="02020603050405020304" pitchFamily="18" charset="0"/>
              </a:rPr>
              <a:t>/ml is shown in (F). </a:t>
            </a:r>
            <a:r>
              <a:rPr lang="en-CA" sz="1200" dirty="0">
                <a:latin typeface="Times New Roman" panose="02020603050405020304" pitchFamily="18" charset="0"/>
                <a:ea typeface="Calibri" panose="020F0502020204030204" pitchFamily="34" charset="0"/>
                <a:cs typeface="Times New Roman" panose="02020603050405020304" pitchFamily="18" charset="0"/>
              </a:rPr>
              <a:t>Results are representative of 3 different experiments. </a:t>
            </a:r>
            <a:r>
              <a:rPr lang="en-US" sz="1200" dirty="0">
                <a:latin typeface="Times New Roman" panose="02020603050405020304" pitchFamily="18" charset="0"/>
                <a:ea typeface="Calibri" panose="020F0502020204030204" pitchFamily="34" charset="0"/>
                <a:cs typeface="Times New Roman" panose="02020603050405020304" pitchFamily="18" charset="0"/>
              </a:rPr>
              <a:t>Cell markers: DX5- NK cells, CD11c- dendritic cells, CD4- CD4</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CD8-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IL-4-interleukin 4, IFN-γ-interferon gamma.</a:t>
            </a:r>
            <a:endParaRPr lang="en-CA" sz="1200" b="1"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3F7FACF-69B1-4BF0-9886-495A1800AEA4}"/>
              </a:ext>
            </a:extLst>
          </p:cNvPr>
          <p:cNvPicPr>
            <a:picLocks noChangeAspect="1"/>
          </p:cNvPicPr>
          <p:nvPr/>
        </p:nvPicPr>
        <p:blipFill>
          <a:blip r:embed="rId7"/>
          <a:stretch>
            <a:fillRect/>
          </a:stretch>
        </p:blipFill>
        <p:spPr>
          <a:xfrm>
            <a:off x="2461331" y="207616"/>
            <a:ext cx="3461165" cy="1706930"/>
          </a:xfrm>
          <a:prstGeom prst="rect">
            <a:avLst/>
          </a:prstGeom>
        </p:spPr>
      </p:pic>
      <p:sp>
        <p:nvSpPr>
          <p:cNvPr id="2" name="TextBox 1">
            <a:extLst>
              <a:ext uri="{FF2B5EF4-FFF2-40B4-BE49-F238E27FC236}">
                <a16:creationId xmlns:a16="http://schemas.microsoft.com/office/drawing/2014/main" id="{3B10DB23-598C-442C-A7A0-F4D674E32DE6}"/>
              </a:ext>
            </a:extLst>
          </p:cNvPr>
          <p:cNvSpPr txBox="1"/>
          <p:nvPr/>
        </p:nvSpPr>
        <p:spPr>
          <a:xfrm>
            <a:off x="2134327" y="193971"/>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A.</a:t>
            </a:r>
          </a:p>
        </p:txBody>
      </p:sp>
      <p:sp>
        <p:nvSpPr>
          <p:cNvPr id="18" name="TextBox 17">
            <a:extLst>
              <a:ext uri="{FF2B5EF4-FFF2-40B4-BE49-F238E27FC236}">
                <a16:creationId xmlns:a16="http://schemas.microsoft.com/office/drawing/2014/main" id="{3E9E67D9-EF94-4121-AF2F-9491AA6A45F0}"/>
              </a:ext>
            </a:extLst>
          </p:cNvPr>
          <p:cNvSpPr txBox="1"/>
          <p:nvPr/>
        </p:nvSpPr>
        <p:spPr>
          <a:xfrm>
            <a:off x="7332062" y="193971"/>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C.</a:t>
            </a:r>
          </a:p>
        </p:txBody>
      </p:sp>
      <p:sp>
        <p:nvSpPr>
          <p:cNvPr id="19" name="TextBox 18">
            <a:extLst>
              <a:ext uri="{FF2B5EF4-FFF2-40B4-BE49-F238E27FC236}">
                <a16:creationId xmlns:a16="http://schemas.microsoft.com/office/drawing/2014/main" id="{DEBFA5F4-AA6B-4DA7-9D51-3EA0C6FF3664}"/>
              </a:ext>
            </a:extLst>
          </p:cNvPr>
          <p:cNvSpPr txBox="1"/>
          <p:nvPr/>
        </p:nvSpPr>
        <p:spPr>
          <a:xfrm>
            <a:off x="2132756" y="1845042"/>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B.</a:t>
            </a:r>
          </a:p>
        </p:txBody>
      </p:sp>
      <p:sp>
        <p:nvSpPr>
          <p:cNvPr id="20" name="TextBox 19">
            <a:extLst>
              <a:ext uri="{FF2B5EF4-FFF2-40B4-BE49-F238E27FC236}">
                <a16:creationId xmlns:a16="http://schemas.microsoft.com/office/drawing/2014/main" id="{040E859A-FF2D-4B3C-BD41-7515B06F4831}"/>
              </a:ext>
            </a:extLst>
          </p:cNvPr>
          <p:cNvSpPr txBox="1"/>
          <p:nvPr/>
        </p:nvSpPr>
        <p:spPr>
          <a:xfrm>
            <a:off x="7332061" y="1917891"/>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D.</a:t>
            </a:r>
          </a:p>
        </p:txBody>
      </p:sp>
      <p:sp>
        <p:nvSpPr>
          <p:cNvPr id="21" name="TextBox 20">
            <a:extLst>
              <a:ext uri="{FF2B5EF4-FFF2-40B4-BE49-F238E27FC236}">
                <a16:creationId xmlns:a16="http://schemas.microsoft.com/office/drawing/2014/main" id="{2EEE606E-E860-4045-9039-19EE5FCE5B13}"/>
              </a:ext>
            </a:extLst>
          </p:cNvPr>
          <p:cNvSpPr txBox="1"/>
          <p:nvPr/>
        </p:nvSpPr>
        <p:spPr>
          <a:xfrm>
            <a:off x="2132756" y="3526500"/>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E.</a:t>
            </a:r>
          </a:p>
        </p:txBody>
      </p:sp>
      <p:pic>
        <p:nvPicPr>
          <p:cNvPr id="6" name="Picture 5">
            <a:extLst>
              <a:ext uri="{FF2B5EF4-FFF2-40B4-BE49-F238E27FC236}">
                <a16:creationId xmlns:a16="http://schemas.microsoft.com/office/drawing/2014/main" id="{5FBEDC49-7B7E-445F-887F-1071ED1C77BA}"/>
              </a:ext>
            </a:extLst>
          </p:cNvPr>
          <p:cNvPicPr>
            <a:picLocks noChangeAspect="1"/>
          </p:cNvPicPr>
          <p:nvPr/>
        </p:nvPicPr>
        <p:blipFill rotWithShape="1">
          <a:blip r:embed="rId8"/>
          <a:srcRect l="23778" t="5997" r="31682" b="17444"/>
          <a:stretch/>
        </p:blipFill>
        <p:spPr>
          <a:xfrm>
            <a:off x="7559153" y="3634086"/>
            <a:ext cx="2800075" cy="1844634"/>
          </a:xfrm>
          <a:prstGeom prst="rect">
            <a:avLst/>
          </a:prstGeom>
        </p:spPr>
      </p:pic>
      <p:sp>
        <p:nvSpPr>
          <p:cNvPr id="25" name="TextBox 24">
            <a:extLst>
              <a:ext uri="{FF2B5EF4-FFF2-40B4-BE49-F238E27FC236}">
                <a16:creationId xmlns:a16="http://schemas.microsoft.com/office/drawing/2014/main" id="{EB920371-FAFC-4D60-B9CB-1F53AAD16532}"/>
              </a:ext>
            </a:extLst>
          </p:cNvPr>
          <p:cNvSpPr txBox="1"/>
          <p:nvPr/>
        </p:nvSpPr>
        <p:spPr>
          <a:xfrm>
            <a:off x="7302254" y="3560867"/>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F.</a:t>
            </a:r>
          </a:p>
        </p:txBody>
      </p:sp>
    </p:spTree>
    <p:extLst>
      <p:ext uri="{BB962C8B-B14F-4D97-AF65-F5344CB8AC3E}">
        <p14:creationId xmlns:p14="http://schemas.microsoft.com/office/powerpoint/2010/main" val="3476387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72B54C1-5D33-4009-BE4A-B0589A7D87A9}"/>
              </a:ext>
            </a:extLst>
          </p:cNvPr>
          <p:cNvPicPr>
            <a:picLocks noChangeAspect="1"/>
          </p:cNvPicPr>
          <p:nvPr/>
        </p:nvPicPr>
        <p:blipFill>
          <a:blip r:embed="rId3"/>
          <a:stretch>
            <a:fillRect/>
          </a:stretch>
        </p:blipFill>
        <p:spPr>
          <a:xfrm>
            <a:off x="204452" y="1424569"/>
            <a:ext cx="4741594" cy="3214888"/>
          </a:xfrm>
          <a:prstGeom prst="rect">
            <a:avLst/>
          </a:prstGeom>
        </p:spPr>
      </p:pic>
      <p:pic>
        <p:nvPicPr>
          <p:cNvPr id="3" name="Picture 2">
            <a:extLst>
              <a:ext uri="{FF2B5EF4-FFF2-40B4-BE49-F238E27FC236}">
                <a16:creationId xmlns:a16="http://schemas.microsoft.com/office/drawing/2014/main" id="{146DA1AD-5777-41E1-8960-8A3ACD35B533}"/>
              </a:ext>
            </a:extLst>
          </p:cNvPr>
          <p:cNvPicPr>
            <a:picLocks noChangeAspect="1"/>
          </p:cNvPicPr>
          <p:nvPr/>
        </p:nvPicPr>
        <p:blipFill>
          <a:blip r:embed="rId4"/>
          <a:stretch>
            <a:fillRect/>
          </a:stretch>
        </p:blipFill>
        <p:spPr>
          <a:xfrm>
            <a:off x="5967023" y="1339856"/>
            <a:ext cx="5888308" cy="3252948"/>
          </a:xfrm>
          <a:prstGeom prst="rect">
            <a:avLst/>
          </a:prstGeom>
        </p:spPr>
      </p:pic>
      <p:sp>
        <p:nvSpPr>
          <p:cNvPr id="5" name="TextBox 4">
            <a:extLst>
              <a:ext uri="{FF2B5EF4-FFF2-40B4-BE49-F238E27FC236}">
                <a16:creationId xmlns:a16="http://schemas.microsoft.com/office/drawing/2014/main" id="{757E3CB6-D995-41E7-A2BB-9E8F44E3A84B}"/>
              </a:ext>
            </a:extLst>
          </p:cNvPr>
          <p:cNvSpPr txBox="1"/>
          <p:nvPr/>
        </p:nvSpPr>
        <p:spPr>
          <a:xfrm>
            <a:off x="329939" y="5210367"/>
            <a:ext cx="11670382" cy="830997"/>
          </a:xfrm>
          <a:prstGeom prst="rect">
            <a:avLst/>
          </a:prstGeom>
          <a:noFill/>
        </p:spPr>
        <p:txBody>
          <a:bodyPr wrap="square" rtlCol="0">
            <a:spAutoFit/>
          </a:bodyPr>
          <a:lstStyle/>
          <a:p>
            <a:pPr algn="just"/>
            <a:r>
              <a:rPr lang="en-CA" sz="1200" b="1" dirty="0">
                <a:latin typeface="Times New Roman" panose="02020603050405020304" pitchFamily="18" charset="0"/>
                <a:cs typeface="Times New Roman" panose="02020603050405020304" pitchFamily="18" charset="0"/>
              </a:rPr>
              <a:t>Figure S5. PIP does not affect T cell IFN-</a:t>
            </a:r>
            <a:r>
              <a:rPr lang="el-GR" sz="1200" b="1" dirty="0">
                <a:latin typeface="Times New Roman" panose="02020603050405020304" pitchFamily="18" charset="0"/>
                <a:cs typeface="Times New Roman" panose="02020603050405020304" pitchFamily="18" charset="0"/>
              </a:rPr>
              <a:t>γ</a:t>
            </a:r>
            <a:r>
              <a:rPr lang="en-CA" sz="1200" b="1" dirty="0">
                <a:latin typeface="Times New Roman" panose="02020603050405020304" pitchFamily="18" charset="0"/>
                <a:cs typeface="Times New Roman" panose="02020603050405020304" pitchFamily="18" charset="0"/>
              </a:rPr>
              <a:t> response in the draining lymph node and tumor. </a:t>
            </a:r>
            <a:r>
              <a:rPr lang="en-CA" sz="1200" dirty="0">
                <a:latin typeface="Times New Roman" panose="02020603050405020304" pitchFamily="18" charset="0"/>
                <a:ea typeface="Calibri" panose="020F0502020204030204" pitchFamily="34" charset="0"/>
                <a:cs typeface="Times New Roman" panose="02020603050405020304" pitchFamily="18" charset="0"/>
              </a:rPr>
              <a:t>Wild type BALB/ c mice were injected with PIP expressing 4T1 cells (PIP) and controls (EV) the cytokine response in the draining lymph nodes and tumors were assessed directly </a:t>
            </a:r>
            <a:r>
              <a:rPr lang="en-CA" sz="1200" i="1" dirty="0">
                <a:latin typeface="Times New Roman" panose="02020603050405020304" pitchFamily="18" charset="0"/>
                <a:ea typeface="Calibri" panose="020F0502020204030204" pitchFamily="34" charset="0"/>
                <a:cs typeface="Times New Roman" panose="02020603050405020304" pitchFamily="18" charset="0"/>
              </a:rPr>
              <a:t>ex vivo</a:t>
            </a:r>
            <a:r>
              <a:rPr lang="en-CA" sz="1200" dirty="0">
                <a:latin typeface="Times New Roman" panose="02020603050405020304" pitchFamily="18" charset="0"/>
                <a:ea typeface="Calibri" panose="020F0502020204030204" pitchFamily="34" charset="0"/>
                <a:cs typeface="Times New Roman" panose="02020603050405020304" pitchFamily="18" charset="0"/>
              </a:rPr>
              <a:t> by flow cytometry. (A) and (B) show the percentages of CD4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cs typeface="Times New Roman" panose="02020603050405020304" pitchFamily="18" charset="0"/>
              </a:rPr>
              <a:t>IFN-</a:t>
            </a:r>
            <a:r>
              <a:rPr lang="el-GR" sz="1200" dirty="0">
                <a:latin typeface="Times New Roman" panose="02020603050405020304" pitchFamily="18" charset="0"/>
                <a:cs typeface="Times New Roman" panose="02020603050405020304" pitchFamily="18" charset="0"/>
              </a:rPr>
              <a:t>γ </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T cells  and CD8</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cs typeface="Times New Roman" panose="02020603050405020304" pitchFamily="18" charset="0"/>
              </a:rPr>
              <a:t>IFN-</a:t>
            </a:r>
            <a:r>
              <a:rPr lang="el-GR" sz="1200" dirty="0">
                <a:latin typeface="Times New Roman" panose="02020603050405020304" pitchFamily="18" charset="0"/>
                <a:cs typeface="Times New Roman" panose="02020603050405020304" pitchFamily="18" charset="0"/>
              </a:rPr>
              <a:t>γ </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T cells respectively. Results are representative of 3 different experiments. Results are expressed as mean ± SEM of n=3-5 mice/ group; two-way analysis of variance was conducted</a:t>
            </a:r>
            <a:r>
              <a:rPr lang="en-US" sz="1200" dirty="0">
                <a:latin typeface="Times New Roman" panose="02020603050405020304" pitchFamily="18" charset="0"/>
                <a:ea typeface="Calibri" panose="020F0502020204030204" pitchFamily="34" charset="0"/>
                <a:cs typeface="Times New Roman" panose="02020603050405020304" pitchFamily="18" charset="0"/>
              </a:rPr>
              <a:t>. Cell markers: CD4- CD4</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CD8-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a:t>
            </a:r>
            <a:r>
              <a:rPr lang="en-CA" sz="1200" dirty="0">
                <a:latin typeface="Times New Roman" panose="02020603050405020304" pitchFamily="18" charset="0"/>
                <a:cs typeface="Times New Roman" panose="02020603050405020304" pitchFamily="18" charset="0"/>
              </a:rPr>
              <a:t>IFN-</a:t>
            </a:r>
            <a:r>
              <a:rPr lang="el-GR" sz="1200" dirty="0">
                <a:latin typeface="Times New Roman" panose="02020603050405020304" pitchFamily="18" charset="0"/>
                <a:cs typeface="Times New Roman" panose="02020603050405020304" pitchFamily="18" charset="0"/>
              </a:rPr>
              <a:t>γ</a:t>
            </a:r>
            <a:r>
              <a:rPr lang="en-CA" sz="1200" dirty="0">
                <a:latin typeface="Times New Roman" panose="02020603050405020304" pitchFamily="18" charset="0"/>
                <a:cs typeface="Times New Roman" panose="02020603050405020304" pitchFamily="18" charset="0"/>
              </a:rPr>
              <a:t>-interferon gamma.</a:t>
            </a:r>
            <a:endParaRPr lang="en-CA" sz="1200" b="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1478225-6C81-4806-8007-44E4E6BA3FB0}"/>
              </a:ext>
            </a:extLst>
          </p:cNvPr>
          <p:cNvSpPr txBox="1"/>
          <p:nvPr/>
        </p:nvSpPr>
        <p:spPr>
          <a:xfrm>
            <a:off x="2492546" y="1170579"/>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D7F2E38F-79B5-49E9-93BA-A18A7614C008}"/>
              </a:ext>
            </a:extLst>
          </p:cNvPr>
          <p:cNvSpPr txBox="1"/>
          <p:nvPr/>
        </p:nvSpPr>
        <p:spPr>
          <a:xfrm>
            <a:off x="8329309" y="1170579"/>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964185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84939572-00FC-4CE5-BD47-51294B1141D2}"/>
              </a:ext>
            </a:extLst>
          </p:cNvPr>
          <p:cNvGraphicFramePr>
            <a:graphicFrameLocks noChangeAspect="1"/>
          </p:cNvGraphicFramePr>
          <p:nvPr/>
        </p:nvGraphicFramePr>
        <p:xfrm>
          <a:off x="4863083" y="396938"/>
          <a:ext cx="4779963" cy="1981200"/>
        </p:xfrm>
        <a:graphic>
          <a:graphicData uri="http://schemas.openxmlformats.org/presentationml/2006/ole">
            <mc:AlternateContent xmlns:mc="http://schemas.openxmlformats.org/markup-compatibility/2006">
              <mc:Choice xmlns:v="urn:schemas-microsoft-com:vml" Requires="v">
                <p:oleObj spid="_x0000_s1222" name="Prism Project" r:id="rId4" imgW="7560000" imgH="3132000" progId="Prism5.Document">
                  <p:embed/>
                </p:oleObj>
              </mc:Choice>
              <mc:Fallback>
                <p:oleObj name="Prism Project" r:id="rId4" imgW="7560000" imgH="3132000" progId="Prism5.Document">
                  <p:embed/>
                  <p:pic>
                    <p:nvPicPr>
                      <p:cNvPr id="4" name="Object 3">
                        <a:extLst>
                          <a:ext uri="{FF2B5EF4-FFF2-40B4-BE49-F238E27FC236}">
                            <a16:creationId xmlns:a16="http://schemas.microsoft.com/office/drawing/2014/main" id="{84939572-00FC-4CE5-BD47-51294B1141D2}"/>
                          </a:ext>
                        </a:extLst>
                      </p:cNvPr>
                      <p:cNvPicPr/>
                      <p:nvPr/>
                    </p:nvPicPr>
                    <p:blipFill>
                      <a:blip r:embed="rId5"/>
                      <a:stretch>
                        <a:fillRect/>
                      </a:stretch>
                    </p:blipFill>
                    <p:spPr>
                      <a:xfrm>
                        <a:off x="4863083" y="396938"/>
                        <a:ext cx="4779963" cy="19812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D7FDB304-DCE8-47F4-80BC-8D8958CEC518}"/>
              </a:ext>
            </a:extLst>
          </p:cNvPr>
          <p:cNvGraphicFramePr>
            <a:graphicFrameLocks noChangeAspect="1"/>
          </p:cNvGraphicFramePr>
          <p:nvPr/>
        </p:nvGraphicFramePr>
        <p:xfrm>
          <a:off x="8720024" y="684470"/>
          <a:ext cx="2481262" cy="1684337"/>
        </p:xfrm>
        <a:graphic>
          <a:graphicData uri="http://schemas.openxmlformats.org/presentationml/2006/ole">
            <mc:AlternateContent xmlns:mc="http://schemas.openxmlformats.org/markup-compatibility/2006">
              <mc:Choice xmlns:v="urn:schemas-microsoft-com:vml" Requires="v">
                <p:oleObj spid="_x0000_s1223" name="Prism Project" r:id="rId6" imgW="3924000" imgH="2664000" progId="Prism5.Document">
                  <p:embed/>
                </p:oleObj>
              </mc:Choice>
              <mc:Fallback>
                <p:oleObj name="Prism Project" r:id="rId6" imgW="3924000" imgH="2664000" progId="Prism5.Document">
                  <p:embed/>
                  <p:pic>
                    <p:nvPicPr>
                      <p:cNvPr id="5" name="Object 4">
                        <a:extLst>
                          <a:ext uri="{FF2B5EF4-FFF2-40B4-BE49-F238E27FC236}">
                            <a16:creationId xmlns:a16="http://schemas.microsoft.com/office/drawing/2014/main" id="{D7FDB304-DCE8-47F4-80BC-8D8958CEC518}"/>
                          </a:ext>
                        </a:extLst>
                      </p:cNvPr>
                      <p:cNvPicPr/>
                      <p:nvPr/>
                    </p:nvPicPr>
                    <p:blipFill>
                      <a:blip r:embed="rId7"/>
                      <a:stretch>
                        <a:fillRect/>
                      </a:stretch>
                    </p:blipFill>
                    <p:spPr>
                      <a:xfrm>
                        <a:off x="8720024" y="684470"/>
                        <a:ext cx="2481262" cy="168433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F57C5F9D-846A-4A06-B797-748EACD0F106}"/>
              </a:ext>
            </a:extLst>
          </p:cNvPr>
          <p:cNvGraphicFramePr>
            <a:graphicFrameLocks noChangeAspect="1"/>
          </p:cNvGraphicFramePr>
          <p:nvPr/>
        </p:nvGraphicFramePr>
        <p:xfrm>
          <a:off x="720169" y="684470"/>
          <a:ext cx="2481263" cy="1684337"/>
        </p:xfrm>
        <a:graphic>
          <a:graphicData uri="http://schemas.openxmlformats.org/presentationml/2006/ole">
            <mc:AlternateContent xmlns:mc="http://schemas.openxmlformats.org/markup-compatibility/2006">
              <mc:Choice xmlns:v="urn:schemas-microsoft-com:vml" Requires="v">
                <p:oleObj spid="_x0000_s1224" name="Prism Project" r:id="rId8" imgW="3924000" imgH="2664000" progId="Prism5.Document">
                  <p:embed/>
                </p:oleObj>
              </mc:Choice>
              <mc:Fallback>
                <p:oleObj name="Prism Project" r:id="rId8" imgW="3924000" imgH="2664000" progId="Prism5.Document">
                  <p:embed/>
                  <p:pic>
                    <p:nvPicPr>
                      <p:cNvPr id="6" name="Object 5">
                        <a:extLst>
                          <a:ext uri="{FF2B5EF4-FFF2-40B4-BE49-F238E27FC236}">
                            <a16:creationId xmlns:a16="http://schemas.microsoft.com/office/drawing/2014/main" id="{F57C5F9D-846A-4A06-B797-748EACD0F106}"/>
                          </a:ext>
                        </a:extLst>
                      </p:cNvPr>
                      <p:cNvPicPr/>
                      <p:nvPr/>
                    </p:nvPicPr>
                    <p:blipFill>
                      <a:blip r:embed="rId9"/>
                      <a:stretch>
                        <a:fillRect/>
                      </a:stretch>
                    </p:blipFill>
                    <p:spPr>
                      <a:xfrm>
                        <a:off x="720169" y="684470"/>
                        <a:ext cx="2481263" cy="168433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1D061D90-A12A-42A9-9584-88AEC69F1444}"/>
              </a:ext>
            </a:extLst>
          </p:cNvPr>
          <p:cNvGraphicFramePr>
            <a:graphicFrameLocks noChangeAspect="1"/>
          </p:cNvGraphicFramePr>
          <p:nvPr/>
        </p:nvGraphicFramePr>
        <p:xfrm>
          <a:off x="3382946" y="693897"/>
          <a:ext cx="2413000" cy="1684337"/>
        </p:xfrm>
        <a:graphic>
          <a:graphicData uri="http://schemas.openxmlformats.org/presentationml/2006/ole">
            <mc:AlternateContent xmlns:mc="http://schemas.openxmlformats.org/markup-compatibility/2006">
              <mc:Choice xmlns:v="urn:schemas-microsoft-com:vml" Requires="v">
                <p:oleObj spid="_x0000_s1225" name="Prism Project" r:id="rId10" imgW="3816000" imgH="2664000" progId="Prism5.Document">
                  <p:embed/>
                </p:oleObj>
              </mc:Choice>
              <mc:Fallback>
                <p:oleObj name="Prism Project" r:id="rId10" imgW="3816000" imgH="2664000" progId="Prism5.Document">
                  <p:embed/>
                  <p:pic>
                    <p:nvPicPr>
                      <p:cNvPr id="7" name="Object 6">
                        <a:extLst>
                          <a:ext uri="{FF2B5EF4-FFF2-40B4-BE49-F238E27FC236}">
                            <a16:creationId xmlns:a16="http://schemas.microsoft.com/office/drawing/2014/main" id="{1D061D90-A12A-42A9-9584-88AEC69F1444}"/>
                          </a:ext>
                        </a:extLst>
                      </p:cNvPr>
                      <p:cNvPicPr/>
                      <p:nvPr/>
                    </p:nvPicPr>
                    <p:blipFill>
                      <a:blip r:embed="rId11"/>
                      <a:stretch>
                        <a:fillRect/>
                      </a:stretch>
                    </p:blipFill>
                    <p:spPr>
                      <a:xfrm>
                        <a:off x="3382946" y="693897"/>
                        <a:ext cx="2413000" cy="1684337"/>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023089B-021D-4744-B652-C7973371E058}"/>
              </a:ext>
            </a:extLst>
          </p:cNvPr>
          <p:cNvGraphicFramePr>
            <a:graphicFrameLocks noChangeAspect="1"/>
          </p:cNvGraphicFramePr>
          <p:nvPr/>
        </p:nvGraphicFramePr>
        <p:xfrm>
          <a:off x="3380804" y="2847296"/>
          <a:ext cx="2413000" cy="1685925"/>
        </p:xfrm>
        <a:graphic>
          <a:graphicData uri="http://schemas.openxmlformats.org/presentationml/2006/ole">
            <mc:AlternateContent xmlns:mc="http://schemas.openxmlformats.org/markup-compatibility/2006">
              <mc:Choice xmlns:v="urn:schemas-microsoft-com:vml" Requires="v">
                <p:oleObj spid="_x0000_s1226" name="Prism Project" r:id="rId12" imgW="3816000" imgH="2664000" progId="Prism5.Document">
                  <p:embed/>
                </p:oleObj>
              </mc:Choice>
              <mc:Fallback>
                <p:oleObj name="Prism Project" r:id="rId12" imgW="3816000" imgH="2664000" progId="Prism5.Document">
                  <p:embed/>
                  <p:pic>
                    <p:nvPicPr>
                      <p:cNvPr id="9" name="Object 8">
                        <a:extLst>
                          <a:ext uri="{FF2B5EF4-FFF2-40B4-BE49-F238E27FC236}">
                            <a16:creationId xmlns:a16="http://schemas.microsoft.com/office/drawing/2014/main" id="{5023089B-021D-4744-B652-C7973371E058}"/>
                          </a:ext>
                        </a:extLst>
                      </p:cNvPr>
                      <p:cNvPicPr/>
                      <p:nvPr/>
                    </p:nvPicPr>
                    <p:blipFill>
                      <a:blip r:embed="rId13"/>
                      <a:stretch>
                        <a:fillRect/>
                      </a:stretch>
                    </p:blipFill>
                    <p:spPr>
                      <a:xfrm>
                        <a:off x="3380804" y="2847296"/>
                        <a:ext cx="2413000" cy="168592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A9246A20-3A5A-49A5-B944-1894A5620F7B}"/>
              </a:ext>
            </a:extLst>
          </p:cNvPr>
          <p:cNvGraphicFramePr>
            <a:graphicFrameLocks noChangeAspect="1"/>
          </p:cNvGraphicFramePr>
          <p:nvPr/>
        </p:nvGraphicFramePr>
        <p:xfrm>
          <a:off x="6011234" y="2847296"/>
          <a:ext cx="2413000" cy="1685925"/>
        </p:xfrm>
        <a:graphic>
          <a:graphicData uri="http://schemas.openxmlformats.org/presentationml/2006/ole">
            <mc:AlternateContent xmlns:mc="http://schemas.openxmlformats.org/markup-compatibility/2006">
              <mc:Choice xmlns:v="urn:schemas-microsoft-com:vml" Requires="v">
                <p:oleObj spid="_x0000_s1227" name="Prism Project" r:id="rId14" imgW="3816000" imgH="2664000" progId="Prism5.Document">
                  <p:embed/>
                </p:oleObj>
              </mc:Choice>
              <mc:Fallback>
                <p:oleObj name="Prism Project" r:id="rId14" imgW="3816000" imgH="2664000" progId="Prism5.Document">
                  <p:embed/>
                  <p:pic>
                    <p:nvPicPr>
                      <p:cNvPr id="11" name="Object 10">
                        <a:extLst>
                          <a:ext uri="{FF2B5EF4-FFF2-40B4-BE49-F238E27FC236}">
                            <a16:creationId xmlns:a16="http://schemas.microsoft.com/office/drawing/2014/main" id="{A9246A20-3A5A-49A5-B944-1894A5620F7B}"/>
                          </a:ext>
                        </a:extLst>
                      </p:cNvPr>
                      <p:cNvPicPr/>
                      <p:nvPr/>
                    </p:nvPicPr>
                    <p:blipFill>
                      <a:blip r:embed="rId15"/>
                      <a:stretch>
                        <a:fillRect/>
                      </a:stretch>
                    </p:blipFill>
                    <p:spPr>
                      <a:xfrm>
                        <a:off x="6011234" y="2847296"/>
                        <a:ext cx="2413000" cy="168592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8AEA9DEF-F0C0-4A35-A99F-DDB104346A0C}"/>
              </a:ext>
            </a:extLst>
          </p:cNvPr>
          <p:cNvGraphicFramePr>
            <a:graphicFrameLocks noChangeAspect="1"/>
          </p:cNvGraphicFramePr>
          <p:nvPr/>
        </p:nvGraphicFramePr>
        <p:xfrm>
          <a:off x="707241" y="2847296"/>
          <a:ext cx="2481262" cy="1685925"/>
        </p:xfrm>
        <a:graphic>
          <a:graphicData uri="http://schemas.openxmlformats.org/presentationml/2006/ole">
            <mc:AlternateContent xmlns:mc="http://schemas.openxmlformats.org/markup-compatibility/2006">
              <mc:Choice xmlns:v="urn:schemas-microsoft-com:vml" Requires="v">
                <p:oleObj spid="_x0000_s1228" name="Prism Project" r:id="rId16" imgW="3924000" imgH="2664000" progId="Prism5.Document">
                  <p:embed/>
                </p:oleObj>
              </mc:Choice>
              <mc:Fallback>
                <p:oleObj name="Prism Project" r:id="rId16" imgW="3924000" imgH="2664000" progId="Prism5.Document">
                  <p:embed/>
                  <p:pic>
                    <p:nvPicPr>
                      <p:cNvPr id="12" name="Object 11">
                        <a:extLst>
                          <a:ext uri="{FF2B5EF4-FFF2-40B4-BE49-F238E27FC236}">
                            <a16:creationId xmlns:a16="http://schemas.microsoft.com/office/drawing/2014/main" id="{8AEA9DEF-F0C0-4A35-A99F-DDB104346A0C}"/>
                          </a:ext>
                        </a:extLst>
                      </p:cNvPr>
                      <p:cNvPicPr/>
                      <p:nvPr/>
                    </p:nvPicPr>
                    <p:blipFill>
                      <a:blip r:embed="rId17"/>
                      <a:stretch>
                        <a:fillRect/>
                      </a:stretch>
                    </p:blipFill>
                    <p:spPr>
                      <a:xfrm>
                        <a:off x="707241" y="2847296"/>
                        <a:ext cx="2481262" cy="1685925"/>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8131C7D1-59AA-4616-AB6C-993198C9DDBA}"/>
              </a:ext>
            </a:extLst>
          </p:cNvPr>
          <p:cNvSpPr/>
          <p:nvPr/>
        </p:nvSpPr>
        <p:spPr>
          <a:xfrm>
            <a:off x="150828" y="5201605"/>
            <a:ext cx="12048043" cy="869469"/>
          </a:xfrm>
          <a:prstGeom prst="rect">
            <a:avLst/>
          </a:prstGeom>
        </p:spPr>
        <p:txBody>
          <a:bodyPr wrap="square">
            <a:spAutoFit/>
          </a:bodyPr>
          <a:lstStyle/>
          <a:p>
            <a:pPr algn="just">
              <a:lnSpc>
                <a:spcPct val="107000"/>
              </a:lnSpc>
              <a:spcAft>
                <a:spcPts val="800"/>
              </a:spcAft>
            </a:pPr>
            <a:r>
              <a:rPr lang="en-CA" sz="1200" b="1" dirty="0">
                <a:latin typeface="Times New Roman" panose="02020603050405020304" pitchFamily="18" charset="0"/>
                <a:ea typeface="Calibri" panose="020F0502020204030204" pitchFamily="34" charset="0"/>
                <a:cs typeface="Times New Roman" panose="02020603050405020304" pitchFamily="18" charset="0"/>
              </a:rPr>
              <a:t>Figure S6. </a:t>
            </a:r>
            <a:r>
              <a:rPr lang="en-CA" sz="1200" b="1" dirty="0">
                <a:latin typeface="Times New Roman" panose="02020603050405020304" pitchFamily="18" charset="0"/>
                <a:cs typeface="Times New Roman" panose="02020603050405020304" pitchFamily="18" charset="0"/>
              </a:rPr>
              <a:t>PIP expression in 4T1 tumors does not affect immune responses in the spleen. </a:t>
            </a:r>
            <a:r>
              <a:rPr lang="en-CA" sz="1200" dirty="0">
                <a:latin typeface="Times New Roman" panose="02020603050405020304" pitchFamily="18" charset="0"/>
                <a:ea typeface="Calibri" panose="020F0502020204030204" pitchFamily="34" charset="0"/>
                <a:cs typeface="Times New Roman" panose="02020603050405020304" pitchFamily="18" charset="0"/>
              </a:rPr>
              <a:t>Wild type BALB/ c mice were injected with PIP expressing 4T1 cells (PIP) and controls (EV), and the immunophenotype and cytokine responses in the spleen were assessed by flow cytometry. The bar graphs show the percentages of NK cells (A), dendritic cells (B), CD4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T cells (C), CD8</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T cells (D), CD4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IL-4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T cells (E), CD4</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cs typeface="Times New Roman" panose="02020603050405020304" pitchFamily="18" charset="0"/>
              </a:rPr>
              <a:t>IFN-</a:t>
            </a:r>
            <a:r>
              <a:rPr lang="el-GR" sz="1200" dirty="0">
                <a:latin typeface="Times New Roman" panose="02020603050405020304" pitchFamily="18" charset="0"/>
                <a:cs typeface="Times New Roman" panose="02020603050405020304" pitchFamily="18" charset="0"/>
              </a:rPr>
              <a:t>γ </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T cells (F) and CD8</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CA" sz="12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cs typeface="Times New Roman" panose="02020603050405020304" pitchFamily="18" charset="0"/>
              </a:rPr>
              <a:t>IFN-</a:t>
            </a:r>
            <a:r>
              <a:rPr lang="el-GR" sz="1200" dirty="0">
                <a:latin typeface="Times New Roman" panose="02020603050405020304" pitchFamily="18" charset="0"/>
                <a:cs typeface="Times New Roman" panose="02020603050405020304" pitchFamily="18" charset="0"/>
              </a:rPr>
              <a:t>γ </a:t>
            </a:r>
            <a:r>
              <a:rPr lang="en-CA" sz="1200" baseline="30000"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T cells (G) in the spleen</a:t>
            </a:r>
            <a:r>
              <a:rPr lang="en-CA" sz="1200" b="1" dirty="0">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Results are representative of 3 different experiments. Results are expressed as mean ± SEM of n=3-5 mice/ group</a:t>
            </a:r>
            <a:r>
              <a:rPr lang="en-US" sz="1200" dirty="0">
                <a:latin typeface="Times New Roman" panose="02020603050405020304" pitchFamily="18" charset="0"/>
                <a:ea typeface="Calibri" panose="020F0502020204030204" pitchFamily="34" charset="0"/>
                <a:cs typeface="Times New Roman" panose="02020603050405020304" pitchFamily="18" charset="0"/>
              </a:rPr>
              <a:t>. Cell markers: DX5- NK cells, CD11c- dendritic cells, CD4- CD4</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CD8- CD8</a:t>
            </a:r>
            <a:r>
              <a:rPr lang="en-US" sz="1200" baseline="30000" dirty="0">
                <a:latin typeface="Times New Roman" panose="02020603050405020304" pitchFamily="18" charset="0"/>
                <a:ea typeface="Calibri" panose="020F0502020204030204" pitchFamily="34" charset="0"/>
                <a:cs typeface="Times New Roman" panose="02020603050405020304" pitchFamily="18" charset="0"/>
              </a:rPr>
              <a:t>+</a:t>
            </a:r>
            <a:r>
              <a:rPr lang="en-US" sz="1200" dirty="0">
                <a:latin typeface="Times New Roman" panose="02020603050405020304" pitchFamily="18" charset="0"/>
                <a:ea typeface="Calibri" panose="020F0502020204030204" pitchFamily="34" charset="0"/>
                <a:cs typeface="Times New Roman" panose="02020603050405020304" pitchFamily="18" charset="0"/>
              </a:rPr>
              <a:t> T cells, IL-4-interleukin 4, </a:t>
            </a:r>
            <a:r>
              <a:rPr lang="en-CA" sz="1200" dirty="0">
                <a:latin typeface="Times New Roman" panose="02020603050405020304" pitchFamily="18" charset="0"/>
                <a:cs typeface="Times New Roman" panose="02020603050405020304" pitchFamily="18" charset="0"/>
              </a:rPr>
              <a:t>IFN-</a:t>
            </a:r>
            <a:r>
              <a:rPr lang="el-GR" sz="1200" dirty="0">
                <a:latin typeface="Times New Roman" panose="02020603050405020304" pitchFamily="18" charset="0"/>
                <a:cs typeface="Times New Roman" panose="02020603050405020304" pitchFamily="18" charset="0"/>
              </a:rPr>
              <a:t>γ</a:t>
            </a:r>
            <a:r>
              <a:rPr lang="en-CA" sz="1200" dirty="0">
                <a:latin typeface="Times New Roman" panose="02020603050405020304" pitchFamily="18" charset="0"/>
                <a:cs typeface="Times New Roman" panose="02020603050405020304" pitchFamily="18" charset="0"/>
              </a:rPr>
              <a:t>-interferon gamma.</a:t>
            </a:r>
            <a:endParaRPr lang="en-CA" sz="1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4" name="TextBox 13">
            <a:extLst>
              <a:ext uri="{FF2B5EF4-FFF2-40B4-BE49-F238E27FC236}">
                <a16:creationId xmlns:a16="http://schemas.microsoft.com/office/drawing/2014/main" id="{832A5C85-1BE6-4671-BA15-BEEB1A959E50}"/>
              </a:ext>
            </a:extLst>
          </p:cNvPr>
          <p:cNvSpPr txBox="1"/>
          <p:nvPr/>
        </p:nvSpPr>
        <p:spPr>
          <a:xfrm>
            <a:off x="1744742" y="416612"/>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A.</a:t>
            </a:r>
          </a:p>
        </p:txBody>
      </p:sp>
      <p:sp>
        <p:nvSpPr>
          <p:cNvPr id="15" name="TextBox 14">
            <a:extLst>
              <a:ext uri="{FF2B5EF4-FFF2-40B4-BE49-F238E27FC236}">
                <a16:creationId xmlns:a16="http://schemas.microsoft.com/office/drawing/2014/main" id="{43CFCA61-887E-4749-94FA-860CD02581C2}"/>
              </a:ext>
            </a:extLst>
          </p:cNvPr>
          <p:cNvSpPr txBox="1"/>
          <p:nvPr/>
        </p:nvSpPr>
        <p:spPr>
          <a:xfrm>
            <a:off x="4430968" y="396842"/>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B.</a:t>
            </a:r>
          </a:p>
        </p:txBody>
      </p:sp>
      <p:sp>
        <p:nvSpPr>
          <p:cNvPr id="16" name="TextBox 15">
            <a:extLst>
              <a:ext uri="{FF2B5EF4-FFF2-40B4-BE49-F238E27FC236}">
                <a16:creationId xmlns:a16="http://schemas.microsoft.com/office/drawing/2014/main" id="{F6D2D79C-E128-45DD-8259-89907688BE0E}"/>
              </a:ext>
            </a:extLst>
          </p:cNvPr>
          <p:cNvSpPr txBox="1"/>
          <p:nvPr/>
        </p:nvSpPr>
        <p:spPr>
          <a:xfrm>
            <a:off x="7060025" y="393155"/>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C.</a:t>
            </a:r>
          </a:p>
        </p:txBody>
      </p:sp>
      <p:sp>
        <p:nvSpPr>
          <p:cNvPr id="17" name="TextBox 16">
            <a:extLst>
              <a:ext uri="{FF2B5EF4-FFF2-40B4-BE49-F238E27FC236}">
                <a16:creationId xmlns:a16="http://schemas.microsoft.com/office/drawing/2014/main" id="{1095814A-335D-49B3-B32C-F0786639C03B}"/>
              </a:ext>
            </a:extLst>
          </p:cNvPr>
          <p:cNvSpPr txBox="1"/>
          <p:nvPr/>
        </p:nvSpPr>
        <p:spPr>
          <a:xfrm>
            <a:off x="9824872" y="416612"/>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D.</a:t>
            </a:r>
          </a:p>
        </p:txBody>
      </p:sp>
      <p:sp>
        <p:nvSpPr>
          <p:cNvPr id="18" name="TextBox 17">
            <a:extLst>
              <a:ext uri="{FF2B5EF4-FFF2-40B4-BE49-F238E27FC236}">
                <a16:creationId xmlns:a16="http://schemas.microsoft.com/office/drawing/2014/main" id="{A9D6415F-83E1-43FC-9207-7D240C989DDD}"/>
              </a:ext>
            </a:extLst>
          </p:cNvPr>
          <p:cNvSpPr txBox="1"/>
          <p:nvPr/>
        </p:nvSpPr>
        <p:spPr>
          <a:xfrm>
            <a:off x="1744742" y="2678019"/>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E.</a:t>
            </a:r>
          </a:p>
        </p:txBody>
      </p:sp>
      <p:sp>
        <p:nvSpPr>
          <p:cNvPr id="19" name="TextBox 18">
            <a:extLst>
              <a:ext uri="{FF2B5EF4-FFF2-40B4-BE49-F238E27FC236}">
                <a16:creationId xmlns:a16="http://schemas.microsoft.com/office/drawing/2014/main" id="{2C8DBF66-B147-4691-8346-43291592BC54}"/>
              </a:ext>
            </a:extLst>
          </p:cNvPr>
          <p:cNvSpPr txBox="1"/>
          <p:nvPr/>
        </p:nvSpPr>
        <p:spPr>
          <a:xfrm>
            <a:off x="4430968" y="2678019"/>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F.</a:t>
            </a:r>
          </a:p>
        </p:txBody>
      </p:sp>
      <p:sp>
        <p:nvSpPr>
          <p:cNvPr id="20" name="TextBox 19">
            <a:extLst>
              <a:ext uri="{FF2B5EF4-FFF2-40B4-BE49-F238E27FC236}">
                <a16:creationId xmlns:a16="http://schemas.microsoft.com/office/drawing/2014/main" id="{E8D73F8C-47E7-4E6D-BC15-FCBBE8EA4758}"/>
              </a:ext>
            </a:extLst>
          </p:cNvPr>
          <p:cNvSpPr txBox="1"/>
          <p:nvPr/>
        </p:nvSpPr>
        <p:spPr>
          <a:xfrm>
            <a:off x="7060025" y="2700919"/>
            <a:ext cx="432115" cy="338554"/>
          </a:xfrm>
          <a:prstGeom prst="rect">
            <a:avLst/>
          </a:prstGeom>
          <a:noFill/>
        </p:spPr>
        <p:txBody>
          <a:bodyPr wrap="square" rtlCol="0">
            <a:spAutoFit/>
          </a:bodyPr>
          <a:lstStyle/>
          <a:p>
            <a:r>
              <a:rPr lang="en-CA" sz="1600" b="1" dirty="0">
                <a:latin typeface="Arial" panose="020B0604020202020204" pitchFamily="34" charset="0"/>
                <a:cs typeface="Arial" panose="020B0604020202020204" pitchFamily="34" charset="0"/>
              </a:rPr>
              <a:t>G.</a:t>
            </a:r>
          </a:p>
        </p:txBody>
      </p:sp>
    </p:spTree>
    <p:extLst>
      <p:ext uri="{BB962C8B-B14F-4D97-AF65-F5344CB8AC3E}">
        <p14:creationId xmlns:p14="http://schemas.microsoft.com/office/powerpoint/2010/main" val="90687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1703</TotalTime>
  <Words>1077</Words>
  <Application>Microsoft Office PowerPoint</Application>
  <PresentationFormat>Widescreen</PresentationFormat>
  <Paragraphs>80</Paragraphs>
  <Slides>7</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Calibri Light</vt:lpstr>
      <vt:lpstr>Times New Roman</vt:lpstr>
      <vt:lpstr>Office Theme</vt:lpstr>
      <vt:lpstr>Prism Project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Chidalu Edechi</dc:creator>
  <cp:lastModifiedBy>Chidalu Edechi</cp:lastModifiedBy>
  <cp:revision>26</cp:revision>
  <dcterms:created xsi:type="dcterms:W3CDTF">2020-08-05T00:55:42Z</dcterms:created>
  <dcterms:modified xsi:type="dcterms:W3CDTF">2021-02-01T16:22:35Z</dcterms:modified>
</cp:coreProperties>
</file>